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7"/>
  </p:notesMasterIdLst>
  <p:sldIdLst>
    <p:sldId id="272" r:id="rId5"/>
    <p:sldId id="277" r:id="rId6"/>
    <p:sldId id="278" r:id="rId7"/>
    <p:sldId id="292"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6" r:id="rId21"/>
    <p:sldId id="293" r:id="rId22"/>
    <p:sldId id="297" r:id="rId23"/>
    <p:sldId id="294" r:id="rId24"/>
    <p:sldId id="295" r:id="rId25"/>
    <p:sldId id="29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93ED72-025D-4D1E-F750-918E7EA83AFF}" name="Walker, Ruth" initials="WR" userId="S::ptd539@utc.edu::d48566fa-4653-4ccf-83b1-d48d6bcfc0e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65164" autoAdjust="0"/>
  </p:normalViewPr>
  <p:slideViewPr>
    <p:cSldViewPr snapToGrid="0">
      <p:cViewPr varScale="1">
        <p:scale>
          <a:sx n="57" d="100"/>
          <a:sy n="57" d="100"/>
        </p:scale>
        <p:origin x="148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C6A72D-32BC-4A32-856B-12674F5633DD}"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8CCC5B7-CAA4-4FBD-A4C5-949F2F64E502}">
      <dgm:prSet/>
      <dgm:spPr/>
      <dgm:t>
        <a:bodyPr/>
        <a:lstStyle/>
        <a:p>
          <a:pPr>
            <a:lnSpc>
              <a:spcPct val="100000"/>
            </a:lnSpc>
            <a:defRPr cap="all"/>
          </a:pPr>
          <a:r>
            <a:rPr lang="en-US" dirty="0"/>
            <a:t>Why did the researchers use Paired-samples </a:t>
          </a:r>
          <a:r>
            <a:rPr lang="en-US" i="1" dirty="0"/>
            <a:t>t </a:t>
          </a:r>
          <a:r>
            <a:rPr lang="en-US" dirty="0"/>
            <a:t>tests to answer their research questions?</a:t>
          </a:r>
        </a:p>
      </dgm:t>
    </dgm:pt>
    <dgm:pt modelId="{389EBC69-7658-405C-A558-3951890B0AAA}" type="parTrans" cxnId="{C7910678-40B2-4999-81CA-F20DC18EB7A8}">
      <dgm:prSet/>
      <dgm:spPr/>
      <dgm:t>
        <a:bodyPr/>
        <a:lstStyle/>
        <a:p>
          <a:endParaRPr lang="en-US"/>
        </a:p>
      </dgm:t>
    </dgm:pt>
    <dgm:pt modelId="{8D8BF26C-F62B-4B0D-B88B-6094225E206C}" type="sibTrans" cxnId="{C7910678-40B2-4999-81CA-F20DC18EB7A8}">
      <dgm:prSet/>
      <dgm:spPr/>
      <dgm:t>
        <a:bodyPr/>
        <a:lstStyle/>
        <a:p>
          <a:endParaRPr lang="en-US"/>
        </a:p>
      </dgm:t>
    </dgm:pt>
    <dgm:pt modelId="{5CA47E80-F353-4203-BCFC-210FEFA3F15E}">
      <dgm:prSet/>
      <dgm:spPr/>
      <dgm:t>
        <a:bodyPr/>
        <a:lstStyle/>
        <a:p>
          <a:pPr>
            <a:lnSpc>
              <a:spcPct val="100000"/>
            </a:lnSpc>
            <a:defRPr cap="all"/>
          </a:pPr>
          <a:r>
            <a:rPr lang="en-US" dirty="0"/>
            <a:t>What do their results mean?</a:t>
          </a:r>
        </a:p>
      </dgm:t>
    </dgm:pt>
    <dgm:pt modelId="{16ACAB72-B02A-4BF8-AA88-E46DBCE5BEB8}" type="parTrans" cxnId="{C5EEC39D-C1B7-4E28-92E0-18206A79A992}">
      <dgm:prSet/>
      <dgm:spPr/>
      <dgm:t>
        <a:bodyPr/>
        <a:lstStyle/>
        <a:p>
          <a:endParaRPr lang="en-US"/>
        </a:p>
      </dgm:t>
    </dgm:pt>
    <dgm:pt modelId="{181F855C-9829-409C-985E-80F9D6B5CDDE}" type="sibTrans" cxnId="{C5EEC39D-C1B7-4E28-92E0-18206A79A992}">
      <dgm:prSet/>
      <dgm:spPr/>
      <dgm:t>
        <a:bodyPr/>
        <a:lstStyle/>
        <a:p>
          <a:endParaRPr lang="en-US"/>
        </a:p>
      </dgm:t>
    </dgm:pt>
    <dgm:pt modelId="{AC1ADE04-1B72-4E36-9AD9-BA27765A962B}">
      <dgm:prSet/>
      <dgm:spPr/>
      <dgm:t>
        <a:bodyPr/>
        <a:lstStyle/>
        <a:p>
          <a:pPr>
            <a:lnSpc>
              <a:spcPct val="100000"/>
            </a:lnSpc>
            <a:defRPr cap="all"/>
          </a:pPr>
          <a:r>
            <a:rPr lang="en-US" dirty="0"/>
            <a:t>How would you improve this study?</a:t>
          </a:r>
        </a:p>
      </dgm:t>
    </dgm:pt>
    <dgm:pt modelId="{8851B3F8-04D8-4061-AD27-9C6E09029D91}" type="parTrans" cxnId="{A022D92B-7A77-4807-BB2C-A3AB7441F8C9}">
      <dgm:prSet/>
      <dgm:spPr/>
      <dgm:t>
        <a:bodyPr/>
        <a:lstStyle/>
        <a:p>
          <a:endParaRPr lang="en-US"/>
        </a:p>
      </dgm:t>
    </dgm:pt>
    <dgm:pt modelId="{8B0933A7-984D-4A6D-B39D-91E78A3A9F76}" type="sibTrans" cxnId="{A022D92B-7A77-4807-BB2C-A3AB7441F8C9}">
      <dgm:prSet/>
      <dgm:spPr/>
      <dgm:t>
        <a:bodyPr/>
        <a:lstStyle/>
        <a:p>
          <a:endParaRPr lang="en-US"/>
        </a:p>
      </dgm:t>
    </dgm:pt>
    <dgm:pt modelId="{A02C28D8-D1EE-4FAA-B2C2-14410D975D45}" type="pres">
      <dgm:prSet presAssocID="{DFC6A72D-32BC-4A32-856B-12674F5633DD}" presName="root" presStyleCnt="0">
        <dgm:presLayoutVars>
          <dgm:dir/>
          <dgm:resizeHandles val="exact"/>
        </dgm:presLayoutVars>
      </dgm:prSet>
      <dgm:spPr/>
    </dgm:pt>
    <dgm:pt modelId="{CAEED50D-0D70-41EE-9696-FBE9EC5BF508}" type="pres">
      <dgm:prSet presAssocID="{A8CCC5B7-CAA4-4FBD-A4C5-949F2F64E502}" presName="compNode" presStyleCnt="0"/>
      <dgm:spPr/>
    </dgm:pt>
    <dgm:pt modelId="{13A101C6-27C0-4C5B-83BB-76E0323812EB}" type="pres">
      <dgm:prSet presAssocID="{A8CCC5B7-CAA4-4FBD-A4C5-949F2F64E502}" presName="iconBgRect" presStyleLbl="bgShp" presStyleIdx="0" presStyleCnt="3"/>
      <dgm:spPr/>
    </dgm:pt>
    <dgm:pt modelId="{933E4428-DCF7-4110-AD2E-9CE222B3E7B3}" type="pres">
      <dgm:prSet presAssocID="{A8CCC5B7-CAA4-4FBD-A4C5-949F2F64E50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icroscope"/>
        </a:ext>
      </dgm:extLst>
    </dgm:pt>
    <dgm:pt modelId="{B4C0813F-8837-4E9F-A529-092F2D7DE1A9}" type="pres">
      <dgm:prSet presAssocID="{A8CCC5B7-CAA4-4FBD-A4C5-949F2F64E502}" presName="spaceRect" presStyleCnt="0"/>
      <dgm:spPr/>
    </dgm:pt>
    <dgm:pt modelId="{DE5B3B6D-4C9D-4ABF-B3AD-94258EC1AE2C}" type="pres">
      <dgm:prSet presAssocID="{A8CCC5B7-CAA4-4FBD-A4C5-949F2F64E502}" presName="textRect" presStyleLbl="revTx" presStyleIdx="0" presStyleCnt="3">
        <dgm:presLayoutVars>
          <dgm:chMax val="1"/>
          <dgm:chPref val="1"/>
        </dgm:presLayoutVars>
      </dgm:prSet>
      <dgm:spPr/>
    </dgm:pt>
    <dgm:pt modelId="{2433C398-22C9-48D0-9ADC-5D43C98676BA}" type="pres">
      <dgm:prSet presAssocID="{8D8BF26C-F62B-4B0D-B88B-6094225E206C}" presName="sibTrans" presStyleCnt="0"/>
      <dgm:spPr/>
    </dgm:pt>
    <dgm:pt modelId="{D1015AF9-16EC-4097-924A-929A42D9D331}" type="pres">
      <dgm:prSet presAssocID="{5CA47E80-F353-4203-BCFC-210FEFA3F15E}" presName="compNode" presStyleCnt="0"/>
      <dgm:spPr/>
    </dgm:pt>
    <dgm:pt modelId="{6655EA0A-DFF4-4295-99E8-0E756D28076F}" type="pres">
      <dgm:prSet presAssocID="{5CA47E80-F353-4203-BCFC-210FEFA3F15E}" presName="iconBgRect" presStyleLbl="bgShp" presStyleIdx="1" presStyleCnt="3"/>
      <dgm:spPr/>
    </dgm:pt>
    <dgm:pt modelId="{3EB3CBED-F37D-443A-AE1B-F04E84F8F985}" type="pres">
      <dgm:prSet presAssocID="{5CA47E80-F353-4203-BCFC-210FEFA3F15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atistics"/>
        </a:ext>
      </dgm:extLst>
    </dgm:pt>
    <dgm:pt modelId="{A834C869-AD48-47B8-A3B0-9BBD68BBB2B0}" type="pres">
      <dgm:prSet presAssocID="{5CA47E80-F353-4203-BCFC-210FEFA3F15E}" presName="spaceRect" presStyleCnt="0"/>
      <dgm:spPr/>
    </dgm:pt>
    <dgm:pt modelId="{4A801307-47D1-413F-A28B-C224A714F821}" type="pres">
      <dgm:prSet presAssocID="{5CA47E80-F353-4203-BCFC-210FEFA3F15E}" presName="textRect" presStyleLbl="revTx" presStyleIdx="1" presStyleCnt="3">
        <dgm:presLayoutVars>
          <dgm:chMax val="1"/>
          <dgm:chPref val="1"/>
        </dgm:presLayoutVars>
      </dgm:prSet>
      <dgm:spPr/>
    </dgm:pt>
    <dgm:pt modelId="{645FDCC0-C8A1-473D-872B-F6CE24362DE5}" type="pres">
      <dgm:prSet presAssocID="{181F855C-9829-409C-985E-80F9D6B5CDDE}" presName="sibTrans" presStyleCnt="0"/>
      <dgm:spPr/>
    </dgm:pt>
    <dgm:pt modelId="{1B7716F4-04E3-4FCD-89E5-1510EAD31F51}" type="pres">
      <dgm:prSet presAssocID="{AC1ADE04-1B72-4E36-9AD9-BA27765A962B}" presName="compNode" presStyleCnt="0"/>
      <dgm:spPr/>
    </dgm:pt>
    <dgm:pt modelId="{9B895A55-955C-49E3-BB9F-C09649467A9D}" type="pres">
      <dgm:prSet presAssocID="{AC1ADE04-1B72-4E36-9AD9-BA27765A962B}" presName="iconBgRect" presStyleLbl="bgShp" presStyleIdx="2" presStyleCnt="3"/>
      <dgm:spPr/>
    </dgm:pt>
    <dgm:pt modelId="{3F5CE94E-085B-4848-B7C8-4EDB389E356E}" type="pres">
      <dgm:prSet presAssocID="{AC1ADE04-1B72-4E36-9AD9-BA27765A962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BE5F8F3C-94C8-4262-B934-D1C7422B67C8}" type="pres">
      <dgm:prSet presAssocID="{AC1ADE04-1B72-4E36-9AD9-BA27765A962B}" presName="spaceRect" presStyleCnt="0"/>
      <dgm:spPr/>
    </dgm:pt>
    <dgm:pt modelId="{F629B6AD-FF0C-4C13-956C-F3F4076F0DE4}" type="pres">
      <dgm:prSet presAssocID="{AC1ADE04-1B72-4E36-9AD9-BA27765A962B}" presName="textRect" presStyleLbl="revTx" presStyleIdx="2" presStyleCnt="3">
        <dgm:presLayoutVars>
          <dgm:chMax val="1"/>
          <dgm:chPref val="1"/>
        </dgm:presLayoutVars>
      </dgm:prSet>
      <dgm:spPr/>
    </dgm:pt>
  </dgm:ptLst>
  <dgm:cxnLst>
    <dgm:cxn modelId="{3B481F2B-25CF-46B9-B9F6-985F2FE5A7B1}" type="presOf" srcId="{AC1ADE04-1B72-4E36-9AD9-BA27765A962B}" destId="{F629B6AD-FF0C-4C13-956C-F3F4076F0DE4}" srcOrd="0" destOrd="0" presId="urn:microsoft.com/office/officeart/2018/5/layout/IconCircleLabelList"/>
    <dgm:cxn modelId="{A022D92B-7A77-4807-BB2C-A3AB7441F8C9}" srcId="{DFC6A72D-32BC-4A32-856B-12674F5633DD}" destId="{AC1ADE04-1B72-4E36-9AD9-BA27765A962B}" srcOrd="2" destOrd="0" parTransId="{8851B3F8-04D8-4061-AD27-9C6E09029D91}" sibTransId="{8B0933A7-984D-4A6D-B39D-91E78A3A9F76}"/>
    <dgm:cxn modelId="{391BA86A-3D0A-4C15-9A5A-AE665CB140E7}" type="presOf" srcId="{5CA47E80-F353-4203-BCFC-210FEFA3F15E}" destId="{4A801307-47D1-413F-A28B-C224A714F821}" srcOrd="0" destOrd="0" presId="urn:microsoft.com/office/officeart/2018/5/layout/IconCircleLabelList"/>
    <dgm:cxn modelId="{C7910678-40B2-4999-81CA-F20DC18EB7A8}" srcId="{DFC6A72D-32BC-4A32-856B-12674F5633DD}" destId="{A8CCC5B7-CAA4-4FBD-A4C5-949F2F64E502}" srcOrd="0" destOrd="0" parTransId="{389EBC69-7658-405C-A558-3951890B0AAA}" sibTransId="{8D8BF26C-F62B-4B0D-B88B-6094225E206C}"/>
    <dgm:cxn modelId="{C5EEC39D-C1B7-4E28-92E0-18206A79A992}" srcId="{DFC6A72D-32BC-4A32-856B-12674F5633DD}" destId="{5CA47E80-F353-4203-BCFC-210FEFA3F15E}" srcOrd="1" destOrd="0" parTransId="{16ACAB72-B02A-4BF8-AA88-E46DBCE5BEB8}" sibTransId="{181F855C-9829-409C-985E-80F9D6B5CDDE}"/>
    <dgm:cxn modelId="{91DEEFA8-64FE-440A-B127-E1B8218B59D4}" type="presOf" srcId="{DFC6A72D-32BC-4A32-856B-12674F5633DD}" destId="{A02C28D8-D1EE-4FAA-B2C2-14410D975D45}" srcOrd="0" destOrd="0" presId="urn:microsoft.com/office/officeart/2018/5/layout/IconCircleLabelList"/>
    <dgm:cxn modelId="{CFF8F1E1-562C-4196-835B-FE200865EF56}" type="presOf" srcId="{A8CCC5B7-CAA4-4FBD-A4C5-949F2F64E502}" destId="{DE5B3B6D-4C9D-4ABF-B3AD-94258EC1AE2C}" srcOrd="0" destOrd="0" presId="urn:microsoft.com/office/officeart/2018/5/layout/IconCircleLabelList"/>
    <dgm:cxn modelId="{BFBB16F6-BEE2-4127-B935-3CCEC1BA35B2}" type="presParOf" srcId="{A02C28D8-D1EE-4FAA-B2C2-14410D975D45}" destId="{CAEED50D-0D70-41EE-9696-FBE9EC5BF508}" srcOrd="0" destOrd="0" presId="urn:microsoft.com/office/officeart/2018/5/layout/IconCircleLabelList"/>
    <dgm:cxn modelId="{BFD1A8B2-7A8D-4258-AE96-568034740477}" type="presParOf" srcId="{CAEED50D-0D70-41EE-9696-FBE9EC5BF508}" destId="{13A101C6-27C0-4C5B-83BB-76E0323812EB}" srcOrd="0" destOrd="0" presId="urn:microsoft.com/office/officeart/2018/5/layout/IconCircleLabelList"/>
    <dgm:cxn modelId="{54F0AE64-826A-4086-A46E-F92775E937EB}" type="presParOf" srcId="{CAEED50D-0D70-41EE-9696-FBE9EC5BF508}" destId="{933E4428-DCF7-4110-AD2E-9CE222B3E7B3}" srcOrd="1" destOrd="0" presId="urn:microsoft.com/office/officeart/2018/5/layout/IconCircleLabelList"/>
    <dgm:cxn modelId="{24FE589B-C1E0-47B2-AFC6-A40717A0E211}" type="presParOf" srcId="{CAEED50D-0D70-41EE-9696-FBE9EC5BF508}" destId="{B4C0813F-8837-4E9F-A529-092F2D7DE1A9}" srcOrd="2" destOrd="0" presId="urn:microsoft.com/office/officeart/2018/5/layout/IconCircleLabelList"/>
    <dgm:cxn modelId="{385AFC6F-D694-4CB7-BCD6-E5ACB286F281}" type="presParOf" srcId="{CAEED50D-0D70-41EE-9696-FBE9EC5BF508}" destId="{DE5B3B6D-4C9D-4ABF-B3AD-94258EC1AE2C}" srcOrd="3" destOrd="0" presId="urn:microsoft.com/office/officeart/2018/5/layout/IconCircleLabelList"/>
    <dgm:cxn modelId="{F19EE348-4D15-496E-8278-966150EE907E}" type="presParOf" srcId="{A02C28D8-D1EE-4FAA-B2C2-14410D975D45}" destId="{2433C398-22C9-48D0-9ADC-5D43C98676BA}" srcOrd="1" destOrd="0" presId="urn:microsoft.com/office/officeart/2018/5/layout/IconCircleLabelList"/>
    <dgm:cxn modelId="{61D60C67-BB5E-4C6F-AB2B-FE0B73B036EF}" type="presParOf" srcId="{A02C28D8-D1EE-4FAA-B2C2-14410D975D45}" destId="{D1015AF9-16EC-4097-924A-929A42D9D331}" srcOrd="2" destOrd="0" presId="urn:microsoft.com/office/officeart/2018/5/layout/IconCircleLabelList"/>
    <dgm:cxn modelId="{ABC356AD-9EED-4CD4-BEC8-8B6776228988}" type="presParOf" srcId="{D1015AF9-16EC-4097-924A-929A42D9D331}" destId="{6655EA0A-DFF4-4295-99E8-0E756D28076F}" srcOrd="0" destOrd="0" presId="urn:microsoft.com/office/officeart/2018/5/layout/IconCircleLabelList"/>
    <dgm:cxn modelId="{1F37EAB3-92AD-4CF2-ADD5-9952A6656BE4}" type="presParOf" srcId="{D1015AF9-16EC-4097-924A-929A42D9D331}" destId="{3EB3CBED-F37D-443A-AE1B-F04E84F8F985}" srcOrd="1" destOrd="0" presId="urn:microsoft.com/office/officeart/2018/5/layout/IconCircleLabelList"/>
    <dgm:cxn modelId="{AD22F5E2-0E0B-4034-96A3-7D47F0F2F521}" type="presParOf" srcId="{D1015AF9-16EC-4097-924A-929A42D9D331}" destId="{A834C869-AD48-47B8-A3B0-9BBD68BBB2B0}" srcOrd="2" destOrd="0" presId="urn:microsoft.com/office/officeart/2018/5/layout/IconCircleLabelList"/>
    <dgm:cxn modelId="{A7270DA4-557B-4D61-8AA7-712BEB2911CE}" type="presParOf" srcId="{D1015AF9-16EC-4097-924A-929A42D9D331}" destId="{4A801307-47D1-413F-A28B-C224A714F821}" srcOrd="3" destOrd="0" presId="urn:microsoft.com/office/officeart/2018/5/layout/IconCircleLabelList"/>
    <dgm:cxn modelId="{A953E4D5-709E-46BD-870C-742FB513E0A2}" type="presParOf" srcId="{A02C28D8-D1EE-4FAA-B2C2-14410D975D45}" destId="{645FDCC0-C8A1-473D-872B-F6CE24362DE5}" srcOrd="3" destOrd="0" presId="urn:microsoft.com/office/officeart/2018/5/layout/IconCircleLabelList"/>
    <dgm:cxn modelId="{A86E5813-E08F-4172-8621-D3B6BA49C692}" type="presParOf" srcId="{A02C28D8-D1EE-4FAA-B2C2-14410D975D45}" destId="{1B7716F4-04E3-4FCD-89E5-1510EAD31F51}" srcOrd="4" destOrd="0" presId="urn:microsoft.com/office/officeart/2018/5/layout/IconCircleLabelList"/>
    <dgm:cxn modelId="{CB24D7A4-DBCE-4358-9396-C4597365B905}" type="presParOf" srcId="{1B7716F4-04E3-4FCD-89E5-1510EAD31F51}" destId="{9B895A55-955C-49E3-BB9F-C09649467A9D}" srcOrd="0" destOrd="0" presId="urn:microsoft.com/office/officeart/2018/5/layout/IconCircleLabelList"/>
    <dgm:cxn modelId="{01F140C2-5066-4E1C-9BB5-EFB010A8B14F}" type="presParOf" srcId="{1B7716F4-04E3-4FCD-89E5-1510EAD31F51}" destId="{3F5CE94E-085B-4848-B7C8-4EDB389E356E}" srcOrd="1" destOrd="0" presId="urn:microsoft.com/office/officeart/2018/5/layout/IconCircleLabelList"/>
    <dgm:cxn modelId="{FF584A04-492E-4AD5-8585-163000B7E071}" type="presParOf" srcId="{1B7716F4-04E3-4FCD-89E5-1510EAD31F51}" destId="{BE5F8F3C-94C8-4262-B934-D1C7422B67C8}" srcOrd="2" destOrd="0" presId="urn:microsoft.com/office/officeart/2018/5/layout/IconCircleLabelList"/>
    <dgm:cxn modelId="{01E60A62-879B-4B98-9933-AF21B184090F}" type="presParOf" srcId="{1B7716F4-04E3-4FCD-89E5-1510EAD31F51}" destId="{F629B6AD-FF0C-4C13-956C-F3F4076F0DE4}"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C82885-ACC2-45EB-B7CC-11BB33B4848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143FC72-1DDA-4675-BC87-AF5D9855044B}">
      <dgm:prSet phldrT="[Text]"/>
      <dgm:spPr/>
      <dgm:t>
        <a:bodyPr/>
        <a:lstStyle/>
        <a:p>
          <a:r>
            <a:rPr lang="en-US" dirty="0"/>
            <a:t>The null hypothesis is:</a:t>
          </a:r>
        </a:p>
      </dgm:t>
    </dgm:pt>
    <dgm:pt modelId="{6299B109-FE41-48C0-86A6-E0CD027D0057}" type="parTrans" cxnId="{F8872159-4FC6-45ED-9D92-47D157FE90F0}">
      <dgm:prSet/>
      <dgm:spPr/>
      <dgm:t>
        <a:bodyPr/>
        <a:lstStyle/>
        <a:p>
          <a:endParaRPr lang="en-US"/>
        </a:p>
      </dgm:t>
    </dgm:pt>
    <dgm:pt modelId="{17890575-9032-4A60-90E9-E25B40217277}" type="sibTrans" cxnId="{F8872159-4FC6-45ED-9D92-47D157FE90F0}">
      <dgm:prSet/>
      <dgm:spPr/>
      <dgm:t>
        <a:bodyPr/>
        <a:lstStyle/>
        <a:p>
          <a:endParaRPr lang="en-US"/>
        </a:p>
      </dgm:t>
    </dgm:pt>
    <dgm:pt modelId="{701A4CF3-7615-411D-9C51-772F94285535}">
      <dgm:prSet phldrT="[Text]"/>
      <dgm:spPr/>
      <dgm:t>
        <a:bodyPr/>
        <a:lstStyle/>
        <a:p>
          <a:pPr>
            <a:buFont typeface="Symbol" panose="05050102010706020507" pitchFamily="18" charset="2"/>
            <a:buChar char=""/>
          </a:pPr>
          <a:r>
            <a:rPr lang="en-US" b="1" dirty="0"/>
            <a:t>Conceptual</a:t>
          </a:r>
          <a:r>
            <a:rPr lang="en-US" b="0" dirty="0"/>
            <a:t> H</a:t>
          </a:r>
          <a:r>
            <a:rPr lang="en-US" b="0" baseline="-25000" dirty="0"/>
            <a:t>0</a:t>
          </a:r>
          <a:r>
            <a:rPr lang="en-US" dirty="0"/>
            <a:t>: There is no significant difference in bystander self-efficacy scores for the One-Session Prevention Group before and after the bystander intervention program. </a:t>
          </a:r>
        </a:p>
      </dgm:t>
    </dgm:pt>
    <dgm:pt modelId="{0E0E91AD-8C9A-419B-872D-94F0306E2BEB}" type="parTrans" cxnId="{09BA01D1-16F7-4D20-9FB6-BB9571DC3BDF}">
      <dgm:prSet/>
      <dgm:spPr/>
      <dgm:t>
        <a:bodyPr/>
        <a:lstStyle/>
        <a:p>
          <a:endParaRPr lang="en-US"/>
        </a:p>
      </dgm:t>
    </dgm:pt>
    <dgm:pt modelId="{5DD9B29D-C4FB-461F-87AE-F7077D8DA24F}" type="sibTrans" cxnId="{09BA01D1-16F7-4D20-9FB6-BB9571DC3BDF}">
      <dgm:prSet/>
      <dgm:spPr/>
      <dgm:t>
        <a:bodyPr/>
        <a:lstStyle/>
        <a:p>
          <a:endParaRPr lang="en-US"/>
        </a:p>
      </dgm:t>
    </dgm:pt>
    <dgm:pt modelId="{14DC6AA2-B30D-4E7B-87BD-8C3085D0EF92}">
      <dgm:prSet phldrT="[Text]"/>
      <dgm:spPr/>
      <dgm:t>
        <a:bodyPr/>
        <a:lstStyle/>
        <a:p>
          <a:r>
            <a:rPr lang="en-US" dirty="0"/>
            <a:t>The alternative hypothesis is:</a:t>
          </a:r>
        </a:p>
      </dgm:t>
    </dgm:pt>
    <dgm:pt modelId="{4FE10008-5E5D-4B3B-922E-2DB219EA9C78}" type="parTrans" cxnId="{7CB40498-1531-47B2-949B-F69D2906954B}">
      <dgm:prSet/>
      <dgm:spPr/>
      <dgm:t>
        <a:bodyPr/>
        <a:lstStyle/>
        <a:p>
          <a:endParaRPr lang="en-US"/>
        </a:p>
      </dgm:t>
    </dgm:pt>
    <dgm:pt modelId="{9BB627DA-0637-4731-B054-20FB68316C20}" type="sibTrans" cxnId="{7CB40498-1531-47B2-949B-F69D2906954B}">
      <dgm:prSet/>
      <dgm:spPr/>
      <dgm:t>
        <a:bodyPr/>
        <a:lstStyle/>
        <a:p>
          <a:endParaRPr lang="en-US"/>
        </a:p>
      </dgm:t>
    </dgm:pt>
    <dgm:pt modelId="{75E7C718-C16D-4918-AAAA-B7327214EEDC}">
      <dgm:prSet phldrT="[Text]"/>
      <dgm:spPr/>
      <dgm:t>
        <a:bodyPr/>
        <a:lstStyle/>
        <a:p>
          <a:pPr>
            <a:buFont typeface="Symbol" panose="05050102010706020507" pitchFamily="18" charset="2"/>
            <a:buChar char=""/>
          </a:pPr>
          <a:r>
            <a:rPr lang="en-US" b="1" dirty="0"/>
            <a:t>Conceptual</a:t>
          </a:r>
          <a:r>
            <a:rPr lang="en-US" dirty="0"/>
            <a:t> H</a:t>
          </a:r>
          <a:r>
            <a:rPr lang="en-US" baseline="-25000" dirty="0"/>
            <a:t>1</a:t>
          </a:r>
          <a:r>
            <a:rPr lang="en-US" dirty="0"/>
            <a:t>: There is significant difference in bystander self-efficacy scores for the One-Session Prevention Group before and after the bystander intervention program. </a:t>
          </a:r>
        </a:p>
      </dgm:t>
    </dgm:pt>
    <dgm:pt modelId="{7CD661EA-8661-421F-A473-AC155CA66CA0}" type="parTrans" cxnId="{B395E660-0CFF-42AF-AC26-2CFF3692FB63}">
      <dgm:prSet/>
      <dgm:spPr/>
      <dgm:t>
        <a:bodyPr/>
        <a:lstStyle/>
        <a:p>
          <a:endParaRPr lang="en-US"/>
        </a:p>
      </dgm:t>
    </dgm:pt>
    <dgm:pt modelId="{072A317D-CD9B-4EF1-A077-CC7F28A4C337}" type="sibTrans" cxnId="{B395E660-0CFF-42AF-AC26-2CFF3692FB63}">
      <dgm:prSet/>
      <dgm:spPr/>
      <dgm:t>
        <a:bodyPr/>
        <a:lstStyle/>
        <a:p>
          <a:endParaRPr lang="en-US"/>
        </a:p>
      </dgm:t>
    </dgm:pt>
    <dgm:pt modelId="{E89A4279-B689-4268-A7CF-271B892D9F66}">
      <dgm:prSet/>
      <dgm:spPr/>
      <dgm:t>
        <a:bodyPr/>
        <a:lstStyle/>
        <a:p>
          <a:pPr>
            <a:buFont typeface="Symbol" panose="05050102010706020507" pitchFamily="18" charset="2"/>
            <a:buChar char=""/>
          </a:pPr>
          <a:r>
            <a:rPr lang="en-US" b="1" dirty="0"/>
            <a:t>Mathematical</a:t>
          </a:r>
          <a:r>
            <a:rPr lang="en-US" dirty="0"/>
            <a:t> H</a:t>
          </a:r>
          <a:r>
            <a:rPr lang="en-US" baseline="-25000" dirty="0"/>
            <a:t>0</a:t>
          </a:r>
          <a:r>
            <a:rPr lang="en-US" dirty="0"/>
            <a:t>: The population mean difference on bystander self-efficacy scores before and after the bystander intervention program is equal to zero; </a:t>
          </a:r>
          <a:r>
            <a:rPr lang="en-US" i="1" dirty="0"/>
            <a:t>M</a:t>
          </a:r>
          <a:r>
            <a:rPr lang="en-US" i="1" baseline="-25000" dirty="0"/>
            <a:t>D</a:t>
          </a:r>
          <a:r>
            <a:rPr lang="en-US" i="1" dirty="0"/>
            <a:t> </a:t>
          </a:r>
          <a:r>
            <a:rPr lang="en-US" dirty="0"/>
            <a:t>= 0.</a:t>
          </a:r>
        </a:p>
      </dgm:t>
    </dgm:pt>
    <dgm:pt modelId="{27B6F39A-2FA9-44B9-927E-89DF088CD2AA}" type="parTrans" cxnId="{FEF2B7FC-3F04-4B32-AC7D-3602EA17EF26}">
      <dgm:prSet/>
      <dgm:spPr/>
      <dgm:t>
        <a:bodyPr/>
        <a:lstStyle/>
        <a:p>
          <a:endParaRPr lang="en-US"/>
        </a:p>
      </dgm:t>
    </dgm:pt>
    <dgm:pt modelId="{2159F97F-E056-4AF6-9C54-28F5C64D008E}" type="sibTrans" cxnId="{FEF2B7FC-3F04-4B32-AC7D-3602EA17EF26}">
      <dgm:prSet/>
      <dgm:spPr/>
      <dgm:t>
        <a:bodyPr/>
        <a:lstStyle/>
        <a:p>
          <a:endParaRPr lang="en-US"/>
        </a:p>
      </dgm:t>
    </dgm:pt>
    <dgm:pt modelId="{01A4D972-EEDB-4298-B767-ECFB2E33CCF8}">
      <dgm:prSet/>
      <dgm:spPr/>
      <dgm:t>
        <a:bodyPr/>
        <a:lstStyle/>
        <a:p>
          <a:pPr>
            <a:buFont typeface="Symbol" panose="05050102010706020507" pitchFamily="18" charset="2"/>
            <a:buChar char=""/>
          </a:pPr>
          <a:r>
            <a:rPr lang="en-US" b="1" dirty="0"/>
            <a:t>Mathematical</a:t>
          </a:r>
          <a:r>
            <a:rPr lang="en-US" dirty="0"/>
            <a:t> H</a:t>
          </a:r>
          <a:r>
            <a:rPr lang="en-US" baseline="-25000" dirty="0"/>
            <a:t>1</a:t>
          </a:r>
          <a:r>
            <a:rPr lang="en-US" dirty="0"/>
            <a:t>: The population mean difference on bystander self-efficacy scores before and after the bystander intervention program is not equal to zero; </a:t>
          </a:r>
          <a:r>
            <a:rPr lang="en-US" i="1" dirty="0"/>
            <a:t>M</a:t>
          </a:r>
          <a:r>
            <a:rPr lang="en-US" i="1" baseline="-25000" dirty="0"/>
            <a:t>D</a:t>
          </a:r>
          <a:r>
            <a:rPr lang="en-US" i="1" dirty="0"/>
            <a:t> </a:t>
          </a:r>
          <a:r>
            <a:rPr lang="en-US" dirty="0"/>
            <a:t>≠ 0.</a:t>
          </a:r>
        </a:p>
      </dgm:t>
    </dgm:pt>
    <dgm:pt modelId="{4F430F4E-1B88-45EB-9E0C-EEBC6FF26CC3}" type="parTrans" cxnId="{46565320-EF9F-4AD8-92A1-B1AC43D57929}">
      <dgm:prSet/>
      <dgm:spPr/>
      <dgm:t>
        <a:bodyPr/>
        <a:lstStyle/>
        <a:p>
          <a:endParaRPr lang="en-US"/>
        </a:p>
      </dgm:t>
    </dgm:pt>
    <dgm:pt modelId="{BFCB597F-7197-49B4-ADAF-D0644869E98B}" type="sibTrans" cxnId="{46565320-EF9F-4AD8-92A1-B1AC43D57929}">
      <dgm:prSet/>
      <dgm:spPr/>
      <dgm:t>
        <a:bodyPr/>
        <a:lstStyle/>
        <a:p>
          <a:endParaRPr lang="en-US"/>
        </a:p>
      </dgm:t>
    </dgm:pt>
    <dgm:pt modelId="{9A645E88-C36B-4F12-A574-AC53E6C39B63}" type="pres">
      <dgm:prSet presAssocID="{19C82885-ACC2-45EB-B7CC-11BB33B48486}" presName="linear" presStyleCnt="0">
        <dgm:presLayoutVars>
          <dgm:animLvl val="lvl"/>
          <dgm:resizeHandles val="exact"/>
        </dgm:presLayoutVars>
      </dgm:prSet>
      <dgm:spPr/>
    </dgm:pt>
    <dgm:pt modelId="{19E0DA3E-A666-4AE3-BE1C-E654FE37189C}" type="pres">
      <dgm:prSet presAssocID="{F143FC72-1DDA-4675-BC87-AF5D9855044B}" presName="parentText" presStyleLbl="node1" presStyleIdx="0" presStyleCnt="2">
        <dgm:presLayoutVars>
          <dgm:chMax val="0"/>
          <dgm:bulletEnabled val="1"/>
        </dgm:presLayoutVars>
      </dgm:prSet>
      <dgm:spPr/>
    </dgm:pt>
    <dgm:pt modelId="{A937FDE9-9528-4D4F-A094-C4DD61173998}" type="pres">
      <dgm:prSet presAssocID="{F143FC72-1DDA-4675-BC87-AF5D9855044B}" presName="childText" presStyleLbl="revTx" presStyleIdx="0" presStyleCnt="2">
        <dgm:presLayoutVars>
          <dgm:bulletEnabled val="1"/>
        </dgm:presLayoutVars>
      </dgm:prSet>
      <dgm:spPr/>
    </dgm:pt>
    <dgm:pt modelId="{AA75A701-E997-402E-8394-84211BBAA712}" type="pres">
      <dgm:prSet presAssocID="{14DC6AA2-B30D-4E7B-87BD-8C3085D0EF92}" presName="parentText" presStyleLbl="node1" presStyleIdx="1" presStyleCnt="2">
        <dgm:presLayoutVars>
          <dgm:chMax val="0"/>
          <dgm:bulletEnabled val="1"/>
        </dgm:presLayoutVars>
      </dgm:prSet>
      <dgm:spPr/>
    </dgm:pt>
    <dgm:pt modelId="{63424A78-D556-4159-AB4F-3B7B7E4E93F1}" type="pres">
      <dgm:prSet presAssocID="{14DC6AA2-B30D-4E7B-87BD-8C3085D0EF92}" presName="childText" presStyleLbl="revTx" presStyleIdx="1" presStyleCnt="2">
        <dgm:presLayoutVars>
          <dgm:bulletEnabled val="1"/>
        </dgm:presLayoutVars>
      </dgm:prSet>
      <dgm:spPr/>
    </dgm:pt>
  </dgm:ptLst>
  <dgm:cxnLst>
    <dgm:cxn modelId="{5F344A0D-918A-4974-B8FB-228591E2D087}" type="presOf" srcId="{14DC6AA2-B30D-4E7B-87BD-8C3085D0EF92}" destId="{AA75A701-E997-402E-8394-84211BBAA712}" srcOrd="0" destOrd="0" presId="urn:microsoft.com/office/officeart/2005/8/layout/vList2"/>
    <dgm:cxn modelId="{B1092815-33C7-4460-94E0-9D8F0A18697C}" type="presOf" srcId="{F143FC72-1DDA-4675-BC87-AF5D9855044B}" destId="{19E0DA3E-A666-4AE3-BE1C-E654FE37189C}" srcOrd="0" destOrd="0" presId="urn:microsoft.com/office/officeart/2005/8/layout/vList2"/>
    <dgm:cxn modelId="{46565320-EF9F-4AD8-92A1-B1AC43D57929}" srcId="{14DC6AA2-B30D-4E7B-87BD-8C3085D0EF92}" destId="{01A4D972-EEDB-4298-B767-ECFB2E33CCF8}" srcOrd="1" destOrd="0" parTransId="{4F430F4E-1B88-45EB-9E0C-EEBC6FF26CC3}" sibTransId="{BFCB597F-7197-49B4-ADAF-D0644869E98B}"/>
    <dgm:cxn modelId="{98ED6024-1AD7-4DF8-B1C3-BEAC9F71DD5B}" type="presOf" srcId="{19C82885-ACC2-45EB-B7CC-11BB33B48486}" destId="{9A645E88-C36B-4F12-A574-AC53E6C39B63}" srcOrd="0" destOrd="0" presId="urn:microsoft.com/office/officeart/2005/8/layout/vList2"/>
    <dgm:cxn modelId="{D1CE3D5B-6E5C-4927-963D-E569836C456A}" type="presOf" srcId="{E89A4279-B689-4268-A7CF-271B892D9F66}" destId="{A937FDE9-9528-4D4F-A094-C4DD61173998}" srcOrd="0" destOrd="1" presId="urn:microsoft.com/office/officeart/2005/8/layout/vList2"/>
    <dgm:cxn modelId="{B395E660-0CFF-42AF-AC26-2CFF3692FB63}" srcId="{14DC6AA2-B30D-4E7B-87BD-8C3085D0EF92}" destId="{75E7C718-C16D-4918-AAAA-B7327214EEDC}" srcOrd="0" destOrd="0" parTransId="{7CD661EA-8661-421F-A473-AC155CA66CA0}" sibTransId="{072A317D-CD9B-4EF1-A077-CC7F28A4C337}"/>
    <dgm:cxn modelId="{F8872159-4FC6-45ED-9D92-47D157FE90F0}" srcId="{19C82885-ACC2-45EB-B7CC-11BB33B48486}" destId="{F143FC72-1DDA-4675-BC87-AF5D9855044B}" srcOrd="0" destOrd="0" parTransId="{6299B109-FE41-48C0-86A6-E0CD027D0057}" sibTransId="{17890575-9032-4A60-90E9-E25B40217277}"/>
    <dgm:cxn modelId="{7CB40498-1531-47B2-949B-F69D2906954B}" srcId="{19C82885-ACC2-45EB-B7CC-11BB33B48486}" destId="{14DC6AA2-B30D-4E7B-87BD-8C3085D0EF92}" srcOrd="1" destOrd="0" parTransId="{4FE10008-5E5D-4B3B-922E-2DB219EA9C78}" sibTransId="{9BB627DA-0637-4731-B054-20FB68316C20}"/>
    <dgm:cxn modelId="{9BBD04BA-ACFB-4E51-B1C7-FF73FDA58AD0}" type="presOf" srcId="{701A4CF3-7615-411D-9C51-772F94285535}" destId="{A937FDE9-9528-4D4F-A094-C4DD61173998}" srcOrd="0" destOrd="0" presId="urn:microsoft.com/office/officeart/2005/8/layout/vList2"/>
    <dgm:cxn modelId="{C7E9A6C2-AFE0-472B-9458-05007147D523}" type="presOf" srcId="{75E7C718-C16D-4918-AAAA-B7327214EEDC}" destId="{63424A78-D556-4159-AB4F-3B7B7E4E93F1}" srcOrd="0" destOrd="0" presId="urn:microsoft.com/office/officeart/2005/8/layout/vList2"/>
    <dgm:cxn modelId="{09BA01D1-16F7-4D20-9FB6-BB9571DC3BDF}" srcId="{F143FC72-1DDA-4675-BC87-AF5D9855044B}" destId="{701A4CF3-7615-411D-9C51-772F94285535}" srcOrd="0" destOrd="0" parTransId="{0E0E91AD-8C9A-419B-872D-94F0306E2BEB}" sibTransId="{5DD9B29D-C4FB-461F-87AE-F7077D8DA24F}"/>
    <dgm:cxn modelId="{E36743DD-5E8A-4806-9658-F236984616E9}" type="presOf" srcId="{01A4D972-EEDB-4298-B767-ECFB2E33CCF8}" destId="{63424A78-D556-4159-AB4F-3B7B7E4E93F1}" srcOrd="0" destOrd="1" presId="urn:microsoft.com/office/officeart/2005/8/layout/vList2"/>
    <dgm:cxn modelId="{FEF2B7FC-3F04-4B32-AC7D-3602EA17EF26}" srcId="{F143FC72-1DDA-4675-BC87-AF5D9855044B}" destId="{E89A4279-B689-4268-A7CF-271B892D9F66}" srcOrd="1" destOrd="0" parTransId="{27B6F39A-2FA9-44B9-927E-89DF088CD2AA}" sibTransId="{2159F97F-E056-4AF6-9C54-28F5C64D008E}"/>
    <dgm:cxn modelId="{E4EB6A88-2E4A-47D1-8510-08C23D59AC06}" type="presParOf" srcId="{9A645E88-C36B-4F12-A574-AC53E6C39B63}" destId="{19E0DA3E-A666-4AE3-BE1C-E654FE37189C}" srcOrd="0" destOrd="0" presId="urn:microsoft.com/office/officeart/2005/8/layout/vList2"/>
    <dgm:cxn modelId="{E526103B-778C-4C14-9A85-4F4682A0632D}" type="presParOf" srcId="{9A645E88-C36B-4F12-A574-AC53E6C39B63}" destId="{A937FDE9-9528-4D4F-A094-C4DD61173998}" srcOrd="1" destOrd="0" presId="urn:microsoft.com/office/officeart/2005/8/layout/vList2"/>
    <dgm:cxn modelId="{C4339F0F-33F1-4085-B1E7-80B682934011}" type="presParOf" srcId="{9A645E88-C36B-4F12-A574-AC53E6C39B63}" destId="{AA75A701-E997-402E-8394-84211BBAA712}" srcOrd="2" destOrd="0" presId="urn:microsoft.com/office/officeart/2005/8/layout/vList2"/>
    <dgm:cxn modelId="{DA579EDE-7771-4369-927E-AE79C5C2CD37}" type="presParOf" srcId="{9A645E88-C36B-4F12-A574-AC53E6C39B63}" destId="{63424A78-D556-4159-AB4F-3B7B7E4E93F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101C6-27C0-4C5B-83BB-76E0323812EB}">
      <dsp:nvSpPr>
        <dsp:cNvPr id="0" name=""/>
        <dsp:cNvSpPr/>
      </dsp:nvSpPr>
      <dsp:spPr>
        <a:xfrm>
          <a:off x="679050" y="578168"/>
          <a:ext cx="1887187" cy="18871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3E4428-DCF7-4110-AD2E-9CE222B3E7B3}">
      <dsp:nvSpPr>
        <dsp:cNvPr id="0" name=""/>
        <dsp:cNvSpPr/>
      </dsp:nvSpPr>
      <dsp:spPr>
        <a:xfrm>
          <a:off x="1081237"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E5B3B6D-4C9D-4ABF-B3AD-94258EC1AE2C}">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dirty="0"/>
            <a:t>Why did the researchers use Paired-samples </a:t>
          </a:r>
          <a:r>
            <a:rPr lang="en-US" sz="1300" i="1" kern="1200" dirty="0"/>
            <a:t>t </a:t>
          </a:r>
          <a:r>
            <a:rPr lang="en-US" sz="1300" kern="1200" dirty="0"/>
            <a:t>tests to answer their research questions?</a:t>
          </a:r>
        </a:p>
      </dsp:txBody>
      <dsp:txXfrm>
        <a:off x="75768" y="3053169"/>
        <a:ext cx="3093750" cy="720000"/>
      </dsp:txXfrm>
    </dsp:sp>
    <dsp:sp modelId="{6655EA0A-DFF4-4295-99E8-0E756D28076F}">
      <dsp:nvSpPr>
        <dsp:cNvPr id="0" name=""/>
        <dsp:cNvSpPr/>
      </dsp:nvSpPr>
      <dsp:spPr>
        <a:xfrm>
          <a:off x="4314206" y="578168"/>
          <a:ext cx="1887187" cy="18871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B3CBED-F37D-443A-AE1B-F04E84F8F985}">
      <dsp:nvSpPr>
        <dsp:cNvPr id="0" name=""/>
        <dsp:cNvSpPr/>
      </dsp:nvSpPr>
      <dsp:spPr>
        <a:xfrm>
          <a:off x="4716393"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801307-47D1-413F-A28B-C224A714F821}">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dirty="0"/>
            <a:t>What do their results mean?</a:t>
          </a:r>
        </a:p>
      </dsp:txBody>
      <dsp:txXfrm>
        <a:off x="3710925" y="3053169"/>
        <a:ext cx="3093750" cy="720000"/>
      </dsp:txXfrm>
    </dsp:sp>
    <dsp:sp modelId="{9B895A55-955C-49E3-BB9F-C09649467A9D}">
      <dsp:nvSpPr>
        <dsp:cNvPr id="0" name=""/>
        <dsp:cNvSpPr/>
      </dsp:nvSpPr>
      <dsp:spPr>
        <a:xfrm>
          <a:off x="7949362" y="578168"/>
          <a:ext cx="1887187" cy="18871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5CE94E-085B-4848-B7C8-4EDB389E356E}">
      <dsp:nvSpPr>
        <dsp:cNvPr id="0" name=""/>
        <dsp:cNvSpPr/>
      </dsp:nvSpPr>
      <dsp:spPr>
        <a:xfrm>
          <a:off x="8351550"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629B6AD-FF0C-4C13-956C-F3F4076F0DE4}">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dirty="0"/>
            <a:t>How would you improve this study?</a:t>
          </a:r>
        </a:p>
      </dsp:txBody>
      <dsp:txXfrm>
        <a:off x="7346081" y="3053169"/>
        <a:ext cx="30937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E0DA3E-A666-4AE3-BE1C-E654FE37189C}">
      <dsp:nvSpPr>
        <dsp:cNvPr id="0" name=""/>
        <dsp:cNvSpPr/>
      </dsp:nvSpPr>
      <dsp:spPr>
        <a:xfrm>
          <a:off x="0" y="6989"/>
          <a:ext cx="10353675" cy="56159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The null hypothesis is:</a:t>
          </a:r>
        </a:p>
      </dsp:txBody>
      <dsp:txXfrm>
        <a:off x="27415" y="34404"/>
        <a:ext cx="10298845" cy="506769"/>
      </dsp:txXfrm>
    </dsp:sp>
    <dsp:sp modelId="{A937FDE9-9528-4D4F-A094-C4DD61173998}">
      <dsp:nvSpPr>
        <dsp:cNvPr id="0" name=""/>
        <dsp:cNvSpPr/>
      </dsp:nvSpPr>
      <dsp:spPr>
        <a:xfrm>
          <a:off x="0" y="568589"/>
          <a:ext cx="10353675" cy="141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8729" tIns="30480" rIns="170688" bIns="30480" numCol="1" spcCol="1270" anchor="t" anchorCtr="0">
          <a:noAutofit/>
        </a:bodyPr>
        <a:lstStyle/>
        <a:p>
          <a:pPr marL="171450" lvl="1" indent="-171450" algn="l" defTabSz="844550">
            <a:lnSpc>
              <a:spcPct val="90000"/>
            </a:lnSpc>
            <a:spcBef>
              <a:spcPct val="0"/>
            </a:spcBef>
            <a:spcAft>
              <a:spcPct val="20000"/>
            </a:spcAft>
            <a:buFont typeface="Symbol" panose="05050102010706020507" pitchFamily="18" charset="2"/>
            <a:buChar char=""/>
          </a:pPr>
          <a:r>
            <a:rPr lang="en-US" sz="1900" b="1" kern="1200" dirty="0"/>
            <a:t>Conceptual</a:t>
          </a:r>
          <a:r>
            <a:rPr lang="en-US" sz="1900" b="0" kern="1200" dirty="0"/>
            <a:t> H</a:t>
          </a:r>
          <a:r>
            <a:rPr lang="en-US" sz="1900" b="0" kern="1200" baseline="-25000" dirty="0"/>
            <a:t>0</a:t>
          </a:r>
          <a:r>
            <a:rPr lang="en-US" sz="1900" kern="1200" dirty="0"/>
            <a:t>: There is no significant difference in bystander self-efficacy scores for the One-Session Prevention Group before and after the bystander intervention program. </a:t>
          </a:r>
        </a:p>
        <a:p>
          <a:pPr marL="171450" lvl="1" indent="-171450" algn="l" defTabSz="844550">
            <a:lnSpc>
              <a:spcPct val="90000"/>
            </a:lnSpc>
            <a:spcBef>
              <a:spcPct val="0"/>
            </a:spcBef>
            <a:spcAft>
              <a:spcPct val="20000"/>
            </a:spcAft>
            <a:buFont typeface="Symbol" panose="05050102010706020507" pitchFamily="18" charset="2"/>
            <a:buChar char=""/>
          </a:pPr>
          <a:r>
            <a:rPr lang="en-US" sz="1900" b="1" kern="1200" dirty="0"/>
            <a:t>Mathematical</a:t>
          </a:r>
          <a:r>
            <a:rPr lang="en-US" sz="1900" kern="1200" dirty="0"/>
            <a:t> H</a:t>
          </a:r>
          <a:r>
            <a:rPr lang="en-US" sz="1900" kern="1200" baseline="-25000" dirty="0"/>
            <a:t>0</a:t>
          </a:r>
          <a:r>
            <a:rPr lang="en-US" sz="1900" kern="1200" dirty="0"/>
            <a:t>: The population mean difference on bystander self-efficacy scores before and after the bystander intervention program is equal to zero; </a:t>
          </a:r>
          <a:r>
            <a:rPr lang="en-US" sz="1900" i="1" kern="1200" dirty="0"/>
            <a:t>M</a:t>
          </a:r>
          <a:r>
            <a:rPr lang="en-US" sz="1900" i="1" kern="1200" baseline="-25000" dirty="0"/>
            <a:t>D</a:t>
          </a:r>
          <a:r>
            <a:rPr lang="en-US" sz="1900" i="1" kern="1200" dirty="0"/>
            <a:t> </a:t>
          </a:r>
          <a:r>
            <a:rPr lang="en-US" sz="1900" kern="1200" dirty="0"/>
            <a:t>= 0.</a:t>
          </a:r>
        </a:p>
      </dsp:txBody>
      <dsp:txXfrm>
        <a:off x="0" y="568589"/>
        <a:ext cx="10353675" cy="1415880"/>
      </dsp:txXfrm>
    </dsp:sp>
    <dsp:sp modelId="{AA75A701-E997-402E-8394-84211BBAA712}">
      <dsp:nvSpPr>
        <dsp:cNvPr id="0" name=""/>
        <dsp:cNvSpPr/>
      </dsp:nvSpPr>
      <dsp:spPr>
        <a:xfrm>
          <a:off x="0" y="1984470"/>
          <a:ext cx="10353675" cy="56159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The alternative hypothesis is:</a:t>
          </a:r>
        </a:p>
      </dsp:txBody>
      <dsp:txXfrm>
        <a:off x="27415" y="2011885"/>
        <a:ext cx="10298845" cy="506769"/>
      </dsp:txXfrm>
    </dsp:sp>
    <dsp:sp modelId="{63424A78-D556-4159-AB4F-3B7B7E4E93F1}">
      <dsp:nvSpPr>
        <dsp:cNvPr id="0" name=""/>
        <dsp:cNvSpPr/>
      </dsp:nvSpPr>
      <dsp:spPr>
        <a:xfrm>
          <a:off x="0" y="2546070"/>
          <a:ext cx="10353675" cy="114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8729" tIns="30480" rIns="170688" bIns="30480" numCol="1" spcCol="1270" anchor="t" anchorCtr="0">
          <a:noAutofit/>
        </a:bodyPr>
        <a:lstStyle/>
        <a:p>
          <a:pPr marL="171450" lvl="1" indent="-171450" algn="l" defTabSz="844550">
            <a:lnSpc>
              <a:spcPct val="90000"/>
            </a:lnSpc>
            <a:spcBef>
              <a:spcPct val="0"/>
            </a:spcBef>
            <a:spcAft>
              <a:spcPct val="20000"/>
            </a:spcAft>
            <a:buFont typeface="Symbol" panose="05050102010706020507" pitchFamily="18" charset="2"/>
            <a:buChar char=""/>
          </a:pPr>
          <a:r>
            <a:rPr lang="en-US" sz="1900" b="1" kern="1200" dirty="0"/>
            <a:t>Conceptual</a:t>
          </a:r>
          <a:r>
            <a:rPr lang="en-US" sz="1900" kern="1200" dirty="0"/>
            <a:t> H</a:t>
          </a:r>
          <a:r>
            <a:rPr lang="en-US" sz="1900" kern="1200" baseline="-25000" dirty="0"/>
            <a:t>1</a:t>
          </a:r>
          <a:r>
            <a:rPr lang="en-US" sz="1900" kern="1200" dirty="0"/>
            <a:t>: There is significant difference in bystander self-efficacy scores for the One-Session Prevention Group before and after the bystander intervention program. </a:t>
          </a:r>
        </a:p>
        <a:p>
          <a:pPr marL="171450" lvl="1" indent="-171450" algn="l" defTabSz="844550">
            <a:lnSpc>
              <a:spcPct val="90000"/>
            </a:lnSpc>
            <a:spcBef>
              <a:spcPct val="0"/>
            </a:spcBef>
            <a:spcAft>
              <a:spcPct val="20000"/>
            </a:spcAft>
            <a:buFont typeface="Symbol" panose="05050102010706020507" pitchFamily="18" charset="2"/>
            <a:buChar char=""/>
          </a:pPr>
          <a:r>
            <a:rPr lang="en-US" sz="1900" b="1" kern="1200" dirty="0"/>
            <a:t>Mathematical</a:t>
          </a:r>
          <a:r>
            <a:rPr lang="en-US" sz="1900" kern="1200" dirty="0"/>
            <a:t> H</a:t>
          </a:r>
          <a:r>
            <a:rPr lang="en-US" sz="1900" kern="1200" baseline="-25000" dirty="0"/>
            <a:t>1</a:t>
          </a:r>
          <a:r>
            <a:rPr lang="en-US" sz="1900" kern="1200" dirty="0"/>
            <a:t>: The population mean difference on bystander self-efficacy scores before and after the bystander intervention program is not equal to zero; </a:t>
          </a:r>
          <a:r>
            <a:rPr lang="en-US" sz="1900" i="1" kern="1200" dirty="0"/>
            <a:t>M</a:t>
          </a:r>
          <a:r>
            <a:rPr lang="en-US" sz="1900" i="1" kern="1200" baseline="-25000" dirty="0"/>
            <a:t>D</a:t>
          </a:r>
          <a:r>
            <a:rPr lang="en-US" sz="1900" i="1" kern="1200" dirty="0"/>
            <a:t> </a:t>
          </a:r>
          <a:r>
            <a:rPr lang="en-US" sz="1900" kern="1200" dirty="0"/>
            <a:t>≠ 0.</a:t>
          </a:r>
        </a:p>
      </dsp:txBody>
      <dsp:txXfrm>
        <a:off x="0" y="2546070"/>
        <a:ext cx="10353675" cy="114264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D9FFCF-94C1-4977-88B3-E48C9013FEB6}" type="datetimeFigureOut">
              <a:rPr lang="en-US" smtClean="0"/>
              <a:t>9/5/2023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7E48D1-FA17-4B0C-9EED-C23B2F50007B}" type="slidenum">
              <a:rPr lang="en-US" smtClean="0"/>
              <a:t>‹#›</a:t>
            </a:fld>
            <a:endParaRPr lang="en-US" dirty="0"/>
          </a:p>
        </p:txBody>
      </p:sp>
    </p:spTree>
    <p:extLst>
      <p:ext uri="{BB962C8B-B14F-4D97-AF65-F5344CB8AC3E}">
        <p14:creationId xmlns:p14="http://schemas.microsoft.com/office/powerpoint/2010/main" val="2484855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4be.cochrane.org/blog/2015/07/24/nominal-ordinal-numerical-variables/"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creativecommons.org/licenses/by-nd/3.0/"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reativecommons.org/licenses/by-nc-nd/2.0/"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The researchers were comparing two paired means (before and after) on a continuous dependent variable. </a:t>
            </a:r>
          </a:p>
          <a:p>
            <a:r>
              <a:rPr lang="en-US" dirty="0"/>
              <a:t>2. Medical students actually held </a:t>
            </a:r>
            <a:r>
              <a:rPr lang="en-US" i="1" dirty="0"/>
              <a:t>more </a:t>
            </a:r>
            <a:r>
              <a:rPr lang="en-US" i="0" dirty="0"/>
              <a:t>negative attitudes toward older people after their internship. </a:t>
            </a:r>
            <a:r>
              <a:rPr lang="en-US" dirty="0"/>
              <a:t>The authors point out that the increased levels of negative attitudes toward older adults after the internship could be explained by the lack of experience students and training students had with older adults prior to their internship. Another potential explanation is that students were specifically working with a population of older adults that–in many cases–fit and confirmed the negative stereotypes that medical students had about older adults. </a:t>
            </a:r>
            <a:r>
              <a:rPr lang="en-US" i="0" dirty="0"/>
              <a:t>Overall, these results suggest </a:t>
            </a:r>
            <a:r>
              <a:rPr lang="en-US" dirty="0"/>
              <a:t>that contact with members of groups who are targets of negative stereotypes—like older individuals—does not always reduce prejudice towards those individuals, and in some cases, may even increase prejudice. </a:t>
            </a:r>
          </a:p>
          <a:p>
            <a:r>
              <a:rPr lang="en-US" dirty="0"/>
              <a:t>3. There were a couple of limitations of this study worth highlighting. One limitation is that there was no comparison condition. How would the results compare to a group of medical students working with a different population? Second, the internship only lasted two weeks, which is a relatively short amount of time for interacting with older adults. Future research might look at a longer timeframe to compare attitudes across.</a:t>
            </a:r>
          </a:p>
        </p:txBody>
      </p:sp>
      <p:sp>
        <p:nvSpPr>
          <p:cNvPr id="4" name="Slide Number Placeholder 3"/>
          <p:cNvSpPr>
            <a:spLocks noGrp="1"/>
          </p:cNvSpPr>
          <p:nvPr>
            <p:ph type="sldNum" sz="quarter" idx="5"/>
          </p:nvPr>
        </p:nvSpPr>
        <p:spPr/>
        <p:txBody>
          <a:bodyPr/>
          <a:lstStyle/>
          <a:p>
            <a:fld id="{E42D9E35-D439-4476-81A9-B2B2040443FD}" type="slidenum">
              <a:rPr lang="en-US" smtClean="0"/>
              <a:t>4</a:t>
            </a:fld>
            <a:endParaRPr lang="en-US"/>
          </a:p>
        </p:txBody>
      </p:sp>
    </p:spTree>
    <p:extLst>
      <p:ext uri="{BB962C8B-B14F-4D97-AF65-F5344CB8AC3E}">
        <p14:creationId xmlns:p14="http://schemas.microsoft.com/office/powerpoint/2010/main" val="3514921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FFFFFF"/>
                </a:solidFill>
                <a:hlinkClick r:id="rId3" tooltip="https://s4be.cochrane.org/blog/2015/07/24/nominal-ordinal-numerical-variables/">
                  <a:extLst>
                    <a:ext uri="{A12FA001-AC4F-418D-AE19-62706E023703}">
                      <ahyp:hlinkClr xmlns:ahyp="http://schemas.microsoft.com/office/drawing/2018/hyperlinkcolor" val="tx"/>
                    </a:ext>
                  </a:extLst>
                </a:hlinkClick>
              </a:rPr>
              <a:t>This Photo</a:t>
            </a:r>
            <a:r>
              <a:rPr lang="en-US" sz="800" dirty="0">
                <a:solidFill>
                  <a:srgbClr val="FFFFFF"/>
                </a:solidFill>
              </a:rPr>
              <a:t> by Unknown Author is licensed under </a:t>
            </a:r>
            <a:r>
              <a:rPr lang="en-US" sz="800" dirty="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n-US" sz="800" dirty="0">
              <a:solidFill>
                <a:srgbClr val="FFFFFF"/>
              </a:solidFill>
            </a:endParaRPr>
          </a:p>
          <a:p>
            <a:endParaRPr lang="en-US" dirty="0"/>
          </a:p>
        </p:txBody>
      </p:sp>
      <p:sp>
        <p:nvSpPr>
          <p:cNvPr id="4" name="Slide Number Placeholder 3"/>
          <p:cNvSpPr>
            <a:spLocks noGrp="1"/>
          </p:cNvSpPr>
          <p:nvPr>
            <p:ph type="sldNum" sz="quarter" idx="5"/>
          </p:nvPr>
        </p:nvSpPr>
        <p:spPr/>
        <p:txBody>
          <a:bodyPr/>
          <a:lstStyle/>
          <a:p>
            <a:fld id="{E42D9E35-D439-4476-81A9-B2B2040443FD}" type="slidenum">
              <a:rPr lang="en-US" smtClean="0"/>
              <a:t>21</a:t>
            </a:fld>
            <a:endParaRPr lang="en-US"/>
          </a:p>
        </p:txBody>
      </p:sp>
    </p:spTree>
    <p:extLst>
      <p:ext uri="{BB962C8B-B14F-4D97-AF65-F5344CB8AC3E}">
        <p14:creationId xmlns:p14="http://schemas.microsoft.com/office/powerpoint/2010/main" val="2413649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CC BY-NC-ND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This license allows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reusers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to copy and distribute the material in any medium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or format in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unadapted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form only, for noncommercial purposes only, and only so long as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attribution is given to the creator.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421C02C-A0B5-451F-B97E-044CE598DF29}" type="slidenum">
              <a:rPr lang="en-US" smtClean="0"/>
              <a:t>22</a:t>
            </a:fld>
            <a:endParaRPr lang="en-US"/>
          </a:p>
        </p:txBody>
      </p:sp>
    </p:spTree>
    <p:extLst>
      <p:ext uri="{BB962C8B-B14F-4D97-AF65-F5344CB8AC3E}">
        <p14:creationId xmlns:p14="http://schemas.microsoft.com/office/powerpoint/2010/main" val="2307583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6563AE3-6165-477E-B4AC-9B3412918D61}" type="datetime1">
              <a:rPr lang="en-US" smtClean="0"/>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DFC2EE-FFAF-4366-98C1-43C4CEFB55EF}" type="datetime1">
              <a:rPr lang="en-US" smtClean="0"/>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D83A05-EC24-455F-BFCB-2E55E407986A}" type="datetime1">
              <a:rPr lang="en-US" smtClean="0"/>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BE9370-6BB7-4EF8-9E2D-9533872D284C}" type="datetime1">
              <a:rPr lang="en-US" smtClean="0"/>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F83615-2EC9-4735-AD2E-D9457C5002CE}" type="datetime1">
              <a:rPr lang="en-US" smtClean="0"/>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27DD6B3-3B41-49CE-98D5-AC9EE2F2F33D}" type="datetime1">
              <a:rPr lang="en-US" smtClean="0"/>
              <a:t>9/5/2023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1125171-AF6E-46EE-B462-69A57C481BD1}" type="datetime1">
              <a:rPr lang="en-US" smtClean="0"/>
              <a:t>9/5/2023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578F7C-C03F-4CF0-9FC1-0AB03D8F40F3}" type="datetime1">
              <a:rPr lang="en-US" smtClean="0"/>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6AFDB6-9594-45AB-A1B6-CD0423EFC07A}" type="datetime1">
              <a:rPr lang="en-US" smtClean="0"/>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18CD63-1374-4A34-8074-9B66A788C7C8}" type="datetime1">
              <a:rPr lang="en-US" smtClean="0"/>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37F04E-7C36-4823-8C8B-35A5D008BA2E}" type="datetime1">
              <a:rPr lang="en-US" smtClean="0"/>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80FDC9-585F-41B3-9C7B-6446A15C1903}" type="datetime1">
              <a:rPr lang="en-US" smtClean="0"/>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9C652F-1DAD-42D5-A23C-D4AEC11DFD15}" type="datetime1">
              <a:rPr lang="en-US" smtClean="0"/>
              <a:t>9/5/2023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947135-D7B7-4ADD-B6AD-D96D1D030C29}" type="datetime1">
              <a:rPr lang="en-US" smtClean="0"/>
              <a:t>9/5/2023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FC6172-7614-4123-9FD1-084D61691C18}" type="datetime1">
              <a:rPr lang="en-US" smtClean="0"/>
              <a:t>9/5/2023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04FCD9-8A14-49F0-A39B-63DB602051B5}" type="datetime1">
              <a:rPr lang="en-US" smtClean="0"/>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CAD423-9581-4C2E-BC53-589648DAFB65}" type="datetime1">
              <a:rPr lang="en-US" smtClean="0"/>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4FB0BD-5465-47FB-B38A-091AC0FE3276}" type="datetime1">
              <a:rPr lang="en-US" smtClean="0"/>
              <a:t>9/5/2023</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aau.edu/newsroom/press-releases/aau-releases-2019-survey-sexual-assault-and-misconduc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5.sv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s4be.cochrane.org/blog/2015/07/24/nominal-ordinal-numerical-variable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descr="decorative image of bulls eye design">
            <a:extLst>
              <a:ext uri="{FF2B5EF4-FFF2-40B4-BE49-F238E27FC236}">
                <a16:creationId xmlns:a16="http://schemas.microsoft.com/office/drawing/2014/main" id="{FB2A0140-2D8F-4CD1-B57A-0DFBC1614976}"/>
              </a:ext>
            </a:extLst>
          </p:cNvPr>
          <p:cNvPicPr>
            <a:picLocks noChangeAspect="1"/>
          </p:cNvPicPr>
          <p:nvPr/>
        </p:nvPicPr>
        <p:blipFill rotWithShape="1">
          <a:blip r:embed="rId3" cstate="screen">
            <a:alphaModFix amt="85000"/>
            <a:extLst>
              <a:ext uri="{28A0092B-C50C-407E-A947-70E740481C1C}">
                <a14:useLocalDpi xmlns:a14="http://schemas.microsoft.com/office/drawing/2010/main"/>
              </a:ext>
            </a:extLst>
          </a:blip>
          <a:srcRect/>
          <a:stretch/>
        </p:blipFill>
        <p:spPr>
          <a:xfrm>
            <a:off x="20" y="2030"/>
            <a:ext cx="12191980" cy="6855970"/>
          </a:xfrm>
          <a:prstGeom prst="rect">
            <a:avLst/>
          </a:prstGeom>
        </p:spPr>
      </p:pic>
      <p:sp>
        <p:nvSpPr>
          <p:cNvPr id="24" name="Rectangle 23">
            <a:extLst>
              <a:ext uri="{FF2B5EF4-FFF2-40B4-BE49-F238E27FC236}">
                <a16:creationId xmlns:a16="http://schemas.microsoft.com/office/drawing/2014/main" id="{C3476303-160A-4DC3-81F1-6072CCAEE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12192000" cy="6858000"/>
          </a:xfrm>
          <a:prstGeom prst="rect">
            <a:avLst/>
          </a:prstGeom>
          <a:gradFill flip="none" rotWithShape="1">
            <a:gsLst>
              <a:gs pos="32000">
                <a:schemeClr val="bg2">
                  <a:lumMod val="75000"/>
                  <a:alpha val="4000"/>
                </a:schemeClr>
              </a:gs>
              <a:gs pos="100000">
                <a:schemeClr val="bg2">
                  <a:lumMod val="40000"/>
                  <a:alpha val="66000"/>
                </a:scheme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useBgFill="1">
        <p:nvSpPr>
          <p:cNvPr id="26" name="Rectangle 25">
            <a:extLst>
              <a:ext uri="{FF2B5EF4-FFF2-40B4-BE49-F238E27FC236}">
                <a16:creationId xmlns:a16="http://schemas.microsoft.com/office/drawing/2014/main" id="{92B1B090-BB76-4C46-9191-8857341C2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9272" y="1828800"/>
            <a:ext cx="8833456" cy="3200400"/>
          </a:xfrm>
          <a:prstGeom prst="rect">
            <a:avLst/>
          </a:prstGeom>
          <a:ln w="190500" cap="sq">
            <a:solidFill>
              <a:srgbClr val="FFFFFF"/>
            </a:solidFill>
            <a:miter lim="800000"/>
          </a:ln>
          <a:effectLst>
            <a:outerShdw blurRad="54991" dist="17780" dir="5400000" algn="t" rotWithShape="0">
              <a:prstClr val="black">
                <a:alpha val="40000"/>
              </a:prstClr>
            </a:outerShdw>
          </a:effectLst>
          <a:scene3d>
            <a:camera prst="orthographicFront"/>
            <a:lightRig rig="twoPt" dir="t">
              <a:rot lat="0" lon="0" rev="7200000"/>
            </a:lightRig>
          </a:scene3d>
          <a:sp3d>
            <a:bevelT w="25400" h="19050"/>
          </a:sp3d>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35B1F3-451A-44B0-8D86-3FB6C9149498}"/>
              </a:ext>
            </a:extLst>
          </p:cNvPr>
          <p:cNvSpPr>
            <a:spLocks noGrp="1"/>
          </p:cNvSpPr>
          <p:nvPr>
            <p:ph type="ctrTitle"/>
          </p:nvPr>
        </p:nvSpPr>
        <p:spPr>
          <a:xfrm>
            <a:off x="1941534" y="2011680"/>
            <a:ext cx="8354862" cy="1771180"/>
          </a:xfrm>
        </p:spPr>
        <p:txBody>
          <a:bodyPr>
            <a:normAutofit/>
          </a:bodyPr>
          <a:lstStyle/>
          <a:p>
            <a:r>
              <a:rPr lang="en-US"/>
              <a:t>Chapter 5</a:t>
            </a:r>
          </a:p>
        </p:txBody>
      </p:sp>
      <p:sp>
        <p:nvSpPr>
          <p:cNvPr id="3" name="Subtitle 2">
            <a:extLst>
              <a:ext uri="{FF2B5EF4-FFF2-40B4-BE49-F238E27FC236}">
                <a16:creationId xmlns:a16="http://schemas.microsoft.com/office/drawing/2014/main" id="{7C85D3CE-F0EC-43FD-844C-7302013D95CF}"/>
              </a:ext>
            </a:extLst>
          </p:cNvPr>
          <p:cNvSpPr>
            <a:spLocks noGrp="1"/>
          </p:cNvSpPr>
          <p:nvPr>
            <p:ph type="subTitle" idx="1"/>
          </p:nvPr>
        </p:nvSpPr>
        <p:spPr>
          <a:xfrm>
            <a:off x="1941533" y="3883069"/>
            <a:ext cx="8354863" cy="967228"/>
          </a:xfrm>
        </p:spPr>
        <p:txBody>
          <a:bodyPr>
            <a:normAutofit/>
          </a:bodyPr>
          <a:lstStyle/>
          <a:p>
            <a:r>
              <a:rPr lang="en-US"/>
              <a:t>Paired Samples T Test</a:t>
            </a:r>
          </a:p>
        </p:txBody>
      </p:sp>
    </p:spTree>
    <p:extLst>
      <p:ext uri="{BB962C8B-B14F-4D97-AF65-F5344CB8AC3E}">
        <p14:creationId xmlns:p14="http://schemas.microsoft.com/office/powerpoint/2010/main" val="696922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19D47-9CCF-48B7-ADF2-226CC32141B5}"/>
              </a:ext>
            </a:extLst>
          </p:cNvPr>
          <p:cNvSpPr>
            <a:spLocks noGrp="1"/>
          </p:cNvSpPr>
          <p:nvPr>
            <p:ph type="title"/>
          </p:nvPr>
        </p:nvSpPr>
        <p:spPr/>
        <p:txBody>
          <a:bodyPr/>
          <a:lstStyle/>
          <a:p>
            <a:r>
              <a:rPr lang="en-US"/>
              <a:t>assumptions</a:t>
            </a:r>
            <a:endParaRPr lang="en-US" dirty="0"/>
          </a:p>
        </p:txBody>
      </p:sp>
      <p:sp>
        <p:nvSpPr>
          <p:cNvPr id="3" name="Content Placeholder 2">
            <a:extLst>
              <a:ext uri="{FF2B5EF4-FFF2-40B4-BE49-F238E27FC236}">
                <a16:creationId xmlns:a16="http://schemas.microsoft.com/office/drawing/2014/main" id="{F83E0DD3-C325-4AB7-8A42-B2773643E3B1}"/>
              </a:ext>
            </a:extLst>
          </p:cNvPr>
          <p:cNvSpPr>
            <a:spLocks noGrp="1"/>
          </p:cNvSpPr>
          <p:nvPr>
            <p:ph idx="1"/>
          </p:nvPr>
        </p:nvSpPr>
        <p:spPr/>
        <p:txBody>
          <a:bodyPr/>
          <a:lstStyle/>
          <a:p>
            <a:pPr marL="457200" indent="-457200">
              <a:buFont typeface="+mj-lt"/>
              <a:buAutoNum type="arabicPeriod"/>
            </a:pPr>
            <a:r>
              <a:rPr lang="en-US" dirty="0"/>
              <a:t>There is one dependent variable that is continuous</a:t>
            </a:r>
          </a:p>
          <a:p>
            <a:pPr marL="457200" indent="-457200">
              <a:buFont typeface="+mj-lt"/>
              <a:buAutoNum type="arabicPeriod"/>
            </a:pPr>
            <a:r>
              <a:rPr lang="en-US" dirty="0"/>
              <a:t>There is one independent variable that consists of two categorical related groups</a:t>
            </a:r>
          </a:p>
          <a:p>
            <a:pPr marL="457200" indent="-457200">
              <a:buFont typeface="+mj-lt"/>
              <a:buAutoNum type="arabicPeriod"/>
            </a:pPr>
            <a:r>
              <a:rPr lang="en-US" dirty="0"/>
              <a:t>There are no significant outliers in the difference scores</a:t>
            </a:r>
          </a:p>
          <a:p>
            <a:pPr marL="457200" indent="-457200">
              <a:buFont typeface="+mj-lt"/>
              <a:buAutoNum type="arabicPeriod"/>
            </a:pPr>
            <a:r>
              <a:rPr lang="en-US" dirty="0"/>
              <a:t>The difference scores are approximately normally distributed</a:t>
            </a:r>
          </a:p>
        </p:txBody>
      </p:sp>
    </p:spTree>
    <p:extLst>
      <p:ext uri="{BB962C8B-B14F-4D97-AF65-F5344CB8AC3E}">
        <p14:creationId xmlns:p14="http://schemas.microsoft.com/office/powerpoint/2010/main" val="2321642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ECB84-B772-46E4-A4AC-733F4E4363F5}"/>
              </a:ext>
            </a:extLst>
          </p:cNvPr>
          <p:cNvSpPr>
            <a:spLocks noGrp="1"/>
          </p:cNvSpPr>
          <p:nvPr>
            <p:ph type="title"/>
          </p:nvPr>
        </p:nvSpPr>
        <p:spPr/>
        <p:txBody>
          <a:bodyPr/>
          <a:lstStyle/>
          <a:p>
            <a:r>
              <a:rPr lang="en-US" dirty="0"/>
              <a:t>Assumption 1</a:t>
            </a:r>
          </a:p>
        </p:txBody>
      </p:sp>
      <p:sp>
        <p:nvSpPr>
          <p:cNvPr id="3" name="Content Placeholder 2">
            <a:extLst>
              <a:ext uri="{FF2B5EF4-FFF2-40B4-BE49-F238E27FC236}">
                <a16:creationId xmlns:a16="http://schemas.microsoft.com/office/drawing/2014/main" id="{7D870276-0197-49EE-B532-EFE5888E3E2B}"/>
              </a:ext>
            </a:extLst>
          </p:cNvPr>
          <p:cNvSpPr>
            <a:spLocks noGrp="1"/>
          </p:cNvSpPr>
          <p:nvPr>
            <p:ph idx="1"/>
          </p:nvPr>
        </p:nvSpPr>
        <p:spPr/>
        <p:txBody>
          <a:bodyPr>
            <a:normAutofit lnSpcReduction="10000"/>
          </a:bodyPr>
          <a:lstStyle/>
          <a:p>
            <a:r>
              <a:rPr lang="en-US" dirty="0"/>
              <a:t>There is one dependent variable that is measured at the continuous (i.e., ratio or interval) level</a:t>
            </a:r>
          </a:p>
          <a:p>
            <a:pPr lvl="1"/>
            <a:r>
              <a:rPr lang="en-US" dirty="0"/>
              <a:t>To run a paired samples </a:t>
            </a:r>
            <a:r>
              <a:rPr lang="en-US" i="1" dirty="0"/>
              <a:t>t</a:t>
            </a:r>
            <a:r>
              <a:rPr lang="en-US" dirty="0"/>
              <a:t> test, our dependent variable must be continuous, meaning it must be measured on an interval or ratio scale of measurement</a:t>
            </a:r>
          </a:p>
          <a:p>
            <a:pPr lvl="1"/>
            <a:r>
              <a:rPr lang="en-US" dirty="0"/>
              <a:t>Because a paired samples </a:t>
            </a:r>
            <a:r>
              <a:rPr lang="en-US" i="1" dirty="0"/>
              <a:t>t</a:t>
            </a:r>
            <a:r>
              <a:rPr lang="en-US" dirty="0"/>
              <a:t> test compares the means between groups of scores on the dependent variable, the dependent variable must be continuous to calculate these values</a:t>
            </a:r>
          </a:p>
          <a:p>
            <a:r>
              <a:rPr lang="en-US" dirty="0"/>
              <a:t>In psychological research, dependent variables are commonly measured using Likert-type scales which are typically viewed as measured on an interval scale, or using ratio scales of measurement (e.g., “How many cigarettes have you smoked in the past week?”)</a:t>
            </a:r>
          </a:p>
        </p:txBody>
      </p:sp>
    </p:spTree>
    <p:extLst>
      <p:ext uri="{BB962C8B-B14F-4D97-AF65-F5344CB8AC3E}">
        <p14:creationId xmlns:p14="http://schemas.microsoft.com/office/powerpoint/2010/main" val="289009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B4A0F-56EC-4D10-BE16-593B88304B45}"/>
              </a:ext>
            </a:extLst>
          </p:cNvPr>
          <p:cNvSpPr>
            <a:spLocks noGrp="1"/>
          </p:cNvSpPr>
          <p:nvPr>
            <p:ph type="title"/>
          </p:nvPr>
        </p:nvSpPr>
        <p:spPr/>
        <p:txBody>
          <a:bodyPr/>
          <a:lstStyle/>
          <a:p>
            <a:r>
              <a:rPr lang="en-US" dirty="0"/>
              <a:t>Assumption 2</a:t>
            </a:r>
          </a:p>
        </p:txBody>
      </p:sp>
      <p:sp>
        <p:nvSpPr>
          <p:cNvPr id="3" name="Content Placeholder 2">
            <a:extLst>
              <a:ext uri="{FF2B5EF4-FFF2-40B4-BE49-F238E27FC236}">
                <a16:creationId xmlns:a16="http://schemas.microsoft.com/office/drawing/2014/main" id="{C30DB2C6-6B54-44AA-9581-4EDBADD6C7DF}"/>
              </a:ext>
            </a:extLst>
          </p:cNvPr>
          <p:cNvSpPr>
            <a:spLocks noGrp="1"/>
          </p:cNvSpPr>
          <p:nvPr>
            <p:ph idx="1"/>
          </p:nvPr>
        </p:nvSpPr>
        <p:spPr/>
        <p:txBody>
          <a:bodyPr/>
          <a:lstStyle/>
          <a:p>
            <a:r>
              <a:rPr lang="en-US" dirty="0"/>
              <a:t>There is one independent variable that consists of two categorical related groups</a:t>
            </a:r>
          </a:p>
          <a:p>
            <a:pPr lvl="1"/>
            <a:r>
              <a:rPr lang="en-US" dirty="0"/>
              <a:t>In a paired samples </a:t>
            </a:r>
            <a:r>
              <a:rPr lang="en-US" i="1" dirty="0"/>
              <a:t>t</a:t>
            </a:r>
            <a:r>
              <a:rPr lang="en-US" dirty="0"/>
              <a:t> test, we must have related groups of scores (the two groups are </a:t>
            </a:r>
            <a:r>
              <a:rPr lang="en-US" i="1" dirty="0"/>
              <a:t>not </a:t>
            </a:r>
            <a:r>
              <a:rPr lang="en-US" dirty="0"/>
              <a:t>independent</a:t>
            </a:r>
          </a:p>
          <a:p>
            <a:pPr lvl="1"/>
            <a:r>
              <a:rPr lang="en-US" dirty="0"/>
              <a:t>Typically, this means that there will be the same participants in each group</a:t>
            </a:r>
          </a:p>
          <a:p>
            <a:pPr lvl="1"/>
            <a:r>
              <a:rPr lang="en-US" dirty="0"/>
              <a:t>Each participant provides a score on the dependent variable at two different time points or under two different conditions</a:t>
            </a:r>
          </a:p>
        </p:txBody>
      </p:sp>
    </p:spTree>
    <p:extLst>
      <p:ext uri="{BB962C8B-B14F-4D97-AF65-F5344CB8AC3E}">
        <p14:creationId xmlns:p14="http://schemas.microsoft.com/office/powerpoint/2010/main" val="3644065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76A95-98D5-4598-8CB4-4B729F3301F3}"/>
              </a:ext>
            </a:extLst>
          </p:cNvPr>
          <p:cNvSpPr>
            <a:spLocks noGrp="1"/>
          </p:cNvSpPr>
          <p:nvPr>
            <p:ph type="title"/>
          </p:nvPr>
        </p:nvSpPr>
        <p:spPr/>
        <p:txBody>
          <a:bodyPr/>
          <a:lstStyle/>
          <a:p>
            <a:r>
              <a:rPr lang="en-US" dirty="0"/>
              <a:t>Assumption 3</a:t>
            </a:r>
          </a:p>
        </p:txBody>
      </p:sp>
      <p:sp>
        <p:nvSpPr>
          <p:cNvPr id="3" name="Content Placeholder 2">
            <a:extLst>
              <a:ext uri="{FF2B5EF4-FFF2-40B4-BE49-F238E27FC236}">
                <a16:creationId xmlns:a16="http://schemas.microsoft.com/office/drawing/2014/main" id="{0388C749-C631-4B3C-A292-A1371B6F586B}"/>
              </a:ext>
            </a:extLst>
          </p:cNvPr>
          <p:cNvSpPr>
            <a:spLocks noGrp="1"/>
          </p:cNvSpPr>
          <p:nvPr>
            <p:ph idx="1"/>
          </p:nvPr>
        </p:nvSpPr>
        <p:spPr/>
        <p:txBody>
          <a:bodyPr/>
          <a:lstStyle/>
          <a:p>
            <a:r>
              <a:rPr lang="en-US" dirty="0"/>
              <a:t>There are no significant outliers in the difference scores between the two related groups</a:t>
            </a:r>
          </a:p>
          <a:p>
            <a:pPr lvl="1"/>
            <a:r>
              <a:rPr lang="en-US" dirty="0"/>
              <a:t>For a paired samples </a:t>
            </a:r>
            <a:r>
              <a:rPr lang="en-US" i="1" dirty="0"/>
              <a:t>t</a:t>
            </a:r>
            <a:r>
              <a:rPr lang="en-US" dirty="0"/>
              <a:t> test, there should be no significant outliers in the difference scores for our related groups</a:t>
            </a:r>
          </a:p>
          <a:p>
            <a:pPr lvl="1"/>
            <a:r>
              <a:rPr lang="en-US" dirty="0"/>
              <a:t>If there are significant outliers, this could impact the mean of the difference scores by exaggerating the difference scores</a:t>
            </a:r>
          </a:p>
          <a:p>
            <a:r>
              <a:rPr lang="en-US" dirty="0"/>
              <a:t>We will determine whether we have outliers by examining boxplots</a:t>
            </a:r>
          </a:p>
        </p:txBody>
      </p:sp>
    </p:spTree>
    <p:extLst>
      <p:ext uri="{BB962C8B-B14F-4D97-AF65-F5344CB8AC3E}">
        <p14:creationId xmlns:p14="http://schemas.microsoft.com/office/powerpoint/2010/main" val="2563350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661B5-254E-4CDB-9759-746F8565B1A1}"/>
              </a:ext>
            </a:extLst>
          </p:cNvPr>
          <p:cNvSpPr>
            <a:spLocks noGrp="1"/>
          </p:cNvSpPr>
          <p:nvPr>
            <p:ph type="title"/>
          </p:nvPr>
        </p:nvSpPr>
        <p:spPr/>
        <p:txBody>
          <a:bodyPr/>
          <a:lstStyle/>
          <a:p>
            <a:r>
              <a:rPr lang="en-US" dirty="0"/>
              <a:t>Assumption 4</a:t>
            </a:r>
          </a:p>
        </p:txBody>
      </p:sp>
      <p:sp>
        <p:nvSpPr>
          <p:cNvPr id="3" name="Content Placeholder 2">
            <a:extLst>
              <a:ext uri="{FF2B5EF4-FFF2-40B4-BE49-F238E27FC236}">
                <a16:creationId xmlns:a16="http://schemas.microsoft.com/office/drawing/2014/main" id="{2FE2DDCC-CA79-46FB-A365-585043A45B38}"/>
              </a:ext>
            </a:extLst>
          </p:cNvPr>
          <p:cNvSpPr>
            <a:spLocks noGrp="1"/>
          </p:cNvSpPr>
          <p:nvPr>
            <p:ph idx="1"/>
          </p:nvPr>
        </p:nvSpPr>
        <p:spPr/>
        <p:txBody>
          <a:bodyPr>
            <a:normAutofit fontScale="92500" lnSpcReduction="10000"/>
          </a:bodyPr>
          <a:lstStyle/>
          <a:p>
            <a:r>
              <a:rPr lang="en-US" dirty="0"/>
              <a:t>The distribution of the differences scores between the two related groups should be approximately normally distributed</a:t>
            </a:r>
          </a:p>
          <a:p>
            <a:pPr lvl="1"/>
            <a:r>
              <a:rPr lang="en-US" dirty="0"/>
              <a:t>A paired samples t test is a parametric test, which necessitates the assumption of normality</a:t>
            </a:r>
          </a:p>
          <a:p>
            <a:pPr lvl="1"/>
            <a:r>
              <a:rPr lang="en-US" dirty="0"/>
              <a:t>This assumption is considered “robust” to violation: minimal violations of normality can still provide valid results</a:t>
            </a:r>
          </a:p>
          <a:p>
            <a:r>
              <a:rPr lang="en-US" dirty="0"/>
              <a:t>Based on the Central Limit Theorem, if our sample size is large enough, then the paired samples </a:t>
            </a:r>
            <a:r>
              <a:rPr lang="en-US" i="1" dirty="0"/>
              <a:t>t</a:t>
            </a:r>
            <a:r>
              <a:rPr lang="en-US" dirty="0"/>
              <a:t> test can handle non-normal distributions</a:t>
            </a:r>
          </a:p>
          <a:p>
            <a:r>
              <a:rPr lang="en-US" dirty="0"/>
              <a:t>With a paired samples </a:t>
            </a:r>
            <a:r>
              <a:rPr lang="en-US" i="1" dirty="0"/>
              <a:t>t </a:t>
            </a:r>
            <a:r>
              <a:rPr lang="en-US" dirty="0"/>
              <a:t>test, we will be testing whether the difference scores between the two paired observations are normally distributed by examining skewness and kurtosis statistics (and the Shapiro-Wilk test, depending on sample size)</a:t>
            </a:r>
          </a:p>
        </p:txBody>
      </p:sp>
    </p:spTree>
    <p:extLst>
      <p:ext uri="{BB962C8B-B14F-4D97-AF65-F5344CB8AC3E}">
        <p14:creationId xmlns:p14="http://schemas.microsoft.com/office/powerpoint/2010/main" val="1405090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515C5-617C-4EF1-B546-813ECF6A6301}"/>
              </a:ext>
            </a:extLst>
          </p:cNvPr>
          <p:cNvSpPr>
            <a:spLocks noGrp="1"/>
          </p:cNvSpPr>
          <p:nvPr>
            <p:ph type="title"/>
          </p:nvPr>
        </p:nvSpPr>
        <p:spPr/>
        <p:txBody>
          <a:bodyPr/>
          <a:lstStyle/>
          <a:p>
            <a:r>
              <a:rPr lang="en-US" dirty="0"/>
              <a:t>Statistical significance</a:t>
            </a:r>
          </a:p>
        </p:txBody>
      </p:sp>
      <p:sp>
        <p:nvSpPr>
          <p:cNvPr id="3" name="Content Placeholder 2">
            <a:extLst>
              <a:ext uri="{FF2B5EF4-FFF2-40B4-BE49-F238E27FC236}">
                <a16:creationId xmlns:a16="http://schemas.microsoft.com/office/drawing/2014/main" id="{AB975DFB-EEA0-4917-81B9-4F0DCB8FF5EA}"/>
              </a:ext>
            </a:extLst>
          </p:cNvPr>
          <p:cNvSpPr>
            <a:spLocks noGrp="1"/>
          </p:cNvSpPr>
          <p:nvPr>
            <p:ph idx="1"/>
          </p:nvPr>
        </p:nvSpPr>
        <p:spPr/>
        <p:txBody>
          <a:bodyPr/>
          <a:lstStyle/>
          <a:p>
            <a:r>
              <a:rPr lang="en-US" dirty="0"/>
              <a:t>Whether or not a statistical test is statistically significant depends on the p-value, which is set by alpha (Type I Error) </a:t>
            </a:r>
          </a:p>
          <a:p>
            <a:r>
              <a:rPr lang="en-US" dirty="0"/>
              <a:t>In psychological research, we tend to use an alpha level of 0.05 (and therefore, a p-value of 0.05) as the traditional cutoff for statistical significance</a:t>
            </a:r>
          </a:p>
          <a:p>
            <a:r>
              <a:rPr lang="en-US" dirty="0"/>
              <a:t>With an alpha and p-value of 0.05, if we were to collect data and run a paired samples </a:t>
            </a:r>
            <a:r>
              <a:rPr lang="en-US" i="1" dirty="0"/>
              <a:t>t</a:t>
            </a:r>
            <a:r>
              <a:rPr lang="en-US" dirty="0"/>
              <a:t> test 100 times, five out of 100 times, we will reject the null hypothesis (indicating a significant difference in the paired groups of scores), and the other 95 times we would fail to reject the null hypothesis (indicating no significant difference in the paired groups of scores)</a:t>
            </a:r>
          </a:p>
        </p:txBody>
      </p:sp>
    </p:spTree>
    <p:extLst>
      <p:ext uri="{BB962C8B-B14F-4D97-AF65-F5344CB8AC3E}">
        <p14:creationId xmlns:p14="http://schemas.microsoft.com/office/powerpoint/2010/main" val="3075037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98B1-795C-4229-ABEF-63C860632723}"/>
              </a:ext>
            </a:extLst>
          </p:cNvPr>
          <p:cNvSpPr>
            <a:spLocks noGrp="1"/>
          </p:cNvSpPr>
          <p:nvPr>
            <p:ph type="title"/>
          </p:nvPr>
        </p:nvSpPr>
        <p:spPr/>
        <p:txBody>
          <a:bodyPr/>
          <a:lstStyle/>
          <a:p>
            <a:r>
              <a:rPr lang="en-US" dirty="0"/>
              <a:t>Practical significance</a:t>
            </a:r>
          </a:p>
        </p:txBody>
      </p:sp>
      <p:sp>
        <p:nvSpPr>
          <p:cNvPr id="3" name="Content Placeholder 2">
            <a:extLst>
              <a:ext uri="{FF2B5EF4-FFF2-40B4-BE49-F238E27FC236}">
                <a16:creationId xmlns:a16="http://schemas.microsoft.com/office/drawing/2014/main" id="{05D917B2-3D6E-48D5-AB8E-D0B5DD07F9E2}"/>
              </a:ext>
            </a:extLst>
          </p:cNvPr>
          <p:cNvSpPr>
            <a:spLocks noGrp="1"/>
          </p:cNvSpPr>
          <p:nvPr>
            <p:ph idx="1"/>
          </p:nvPr>
        </p:nvSpPr>
        <p:spPr/>
        <p:txBody>
          <a:bodyPr/>
          <a:lstStyle/>
          <a:p>
            <a:r>
              <a:rPr lang="en-US" dirty="0"/>
              <a:t>Researchers often consider effect sizes as a measure of the strength of an observed difference or relationship</a:t>
            </a:r>
          </a:p>
          <a:p>
            <a:r>
              <a:rPr lang="en-US" dirty="0"/>
              <a:t>As with an independent measures </a:t>
            </a:r>
            <a:r>
              <a:rPr lang="en-US" i="1" dirty="0"/>
              <a:t>t</a:t>
            </a:r>
            <a:r>
              <a:rPr lang="en-US" dirty="0"/>
              <a:t> test, we observe the effect size for a paired samples </a:t>
            </a:r>
            <a:r>
              <a:rPr lang="en-US" i="1" dirty="0"/>
              <a:t>t</a:t>
            </a:r>
            <a:r>
              <a:rPr lang="en-US" dirty="0"/>
              <a:t> test using Cohen’s </a:t>
            </a:r>
            <a:r>
              <a:rPr lang="en-US" i="1" dirty="0"/>
              <a:t>d</a:t>
            </a:r>
          </a:p>
          <a:p>
            <a:pPr lvl="1"/>
            <a:r>
              <a:rPr lang="en-US" dirty="0"/>
              <a:t>In a paired samples </a:t>
            </a:r>
            <a:r>
              <a:rPr lang="en-US" i="1" dirty="0"/>
              <a:t>t</a:t>
            </a:r>
            <a:r>
              <a:rPr lang="en-US" dirty="0"/>
              <a:t> test,  the mean of the difference scores is divided by the standard deviation of the difference scores</a:t>
            </a:r>
          </a:p>
        </p:txBody>
      </p:sp>
    </p:spTree>
    <p:extLst>
      <p:ext uri="{BB962C8B-B14F-4D97-AF65-F5344CB8AC3E}">
        <p14:creationId xmlns:p14="http://schemas.microsoft.com/office/powerpoint/2010/main" val="916233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5488B-4C1C-D534-EC4B-68F916F07B61}"/>
              </a:ext>
            </a:extLst>
          </p:cNvPr>
          <p:cNvSpPr>
            <a:spLocks noGrp="1"/>
          </p:cNvSpPr>
          <p:nvPr>
            <p:ph type="title"/>
          </p:nvPr>
        </p:nvSpPr>
        <p:spPr/>
        <p:txBody>
          <a:bodyPr/>
          <a:lstStyle/>
          <a:p>
            <a:r>
              <a:rPr lang="en-US" dirty="0"/>
              <a:t>JASP Walk-Through Example</a:t>
            </a:r>
          </a:p>
        </p:txBody>
      </p:sp>
      <p:sp>
        <p:nvSpPr>
          <p:cNvPr id="3" name="Content Placeholder 2">
            <a:extLst>
              <a:ext uri="{FF2B5EF4-FFF2-40B4-BE49-F238E27FC236}">
                <a16:creationId xmlns:a16="http://schemas.microsoft.com/office/drawing/2014/main" id="{8DAA2104-337B-1F5C-20DB-7064F141B98F}"/>
              </a:ext>
            </a:extLst>
          </p:cNvPr>
          <p:cNvSpPr>
            <a:spLocks noGrp="1"/>
          </p:cNvSpPr>
          <p:nvPr>
            <p:ph idx="1"/>
          </p:nvPr>
        </p:nvSpPr>
        <p:spPr>
          <a:xfrm>
            <a:off x="1153551" y="1702192"/>
            <a:ext cx="10124654" cy="2180492"/>
          </a:xfrm>
          <a:ln w="38100">
            <a:solidFill>
              <a:srgbClr val="FFFFFF"/>
            </a:solidFill>
          </a:ln>
        </p:spPr>
        <p:txBody>
          <a:bodyPr>
            <a:normAutofit fontScale="77500" lnSpcReduction="20000"/>
          </a:bodyPr>
          <a:lstStyle/>
          <a:p>
            <a:pPr marL="0" indent="0" algn="ctr">
              <a:buNone/>
            </a:pPr>
            <a:r>
              <a:rPr lang="en-US" dirty="0"/>
              <a:t>The Association of American Universities conducted a </a:t>
            </a:r>
            <a:r>
              <a:rPr lang="en-US" dirty="0">
                <a:hlinkClick r:id="rId2"/>
              </a:rPr>
              <a:t>Campus Climate Survey on Sexual Assault and Misconduct</a:t>
            </a:r>
            <a:r>
              <a:rPr lang="en-US" dirty="0"/>
              <a:t> in 2019. After surveying over 181,000 students across 33 colleges and universities, they found that 13% reported experiencing non-consensual sexual contact. With women and transgender students reporting significantly higher rates than men. One way that colleges and universities have been working to reduce rates of sexual assault is through educational programs that teach students how to intervene to prevent sexual assault. Researchers </a:t>
            </a:r>
            <a:r>
              <a:rPr lang="en-US" dirty="0" err="1"/>
              <a:t>Banyard</a:t>
            </a:r>
            <a:r>
              <a:rPr lang="en-US" dirty="0"/>
              <a:t>, Moynihan, and Plante (2007) created a bystander intervention program to prevent sexual assault on college campuses. In their research article, they present data demonstrating the efficacy of effectiveness of their intervention program.</a:t>
            </a:r>
          </a:p>
        </p:txBody>
      </p:sp>
      <p:sp>
        <p:nvSpPr>
          <p:cNvPr id="4" name="Content Placeholder 2">
            <a:extLst>
              <a:ext uri="{FF2B5EF4-FFF2-40B4-BE49-F238E27FC236}">
                <a16:creationId xmlns:a16="http://schemas.microsoft.com/office/drawing/2014/main" id="{FB875B0D-9E06-48F4-B936-2385C4BD2248}"/>
              </a:ext>
            </a:extLst>
          </p:cNvPr>
          <p:cNvSpPr txBox="1">
            <a:spLocks/>
          </p:cNvSpPr>
          <p:nvPr/>
        </p:nvSpPr>
        <p:spPr>
          <a:xfrm>
            <a:off x="1266093" y="4067908"/>
            <a:ext cx="10124654" cy="218049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r>
              <a:rPr lang="en-US" sz="1600" dirty="0"/>
              <a:t>To study the efficacy of the program, participants were separated into three different groups: a control group that did not attend a prevention program, a group that attended a one-session prevention program, and a group that attended a three-session prevention program. </a:t>
            </a:r>
          </a:p>
          <a:p>
            <a:r>
              <a:rPr lang="en-US" sz="1600" dirty="0"/>
              <a:t>Bystander self-efficacy was measured in this study using a 14-item measure of participant confidence to perform bystander behavior. Participants were asked to rate how confident they are that they can perform 14 different types of bystander behavior from 0 (“can’t do”) to 100 (“very certain can do”).</a:t>
            </a:r>
          </a:p>
        </p:txBody>
      </p:sp>
    </p:spTree>
    <p:extLst>
      <p:ext uri="{BB962C8B-B14F-4D97-AF65-F5344CB8AC3E}">
        <p14:creationId xmlns:p14="http://schemas.microsoft.com/office/powerpoint/2010/main" val="4134741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3FA01-61DD-68AF-C3AB-1A87A3337F67}"/>
              </a:ext>
            </a:extLst>
          </p:cNvPr>
          <p:cNvSpPr>
            <a:spLocks noGrp="1"/>
          </p:cNvSpPr>
          <p:nvPr>
            <p:ph type="title"/>
          </p:nvPr>
        </p:nvSpPr>
        <p:spPr/>
        <p:txBody>
          <a:bodyPr/>
          <a:lstStyle/>
          <a:p>
            <a:r>
              <a:rPr lang="en-US" dirty="0"/>
              <a:t>Research Question</a:t>
            </a:r>
          </a:p>
        </p:txBody>
      </p:sp>
      <p:sp>
        <p:nvSpPr>
          <p:cNvPr id="5" name="Rectangle: Rounded Corners 4">
            <a:extLst>
              <a:ext uri="{FF2B5EF4-FFF2-40B4-BE49-F238E27FC236}">
                <a16:creationId xmlns:a16="http://schemas.microsoft.com/office/drawing/2014/main" id="{C82220AD-3F74-4512-97FC-1A48E25BD9F4}"/>
              </a:ext>
            </a:extLst>
          </p:cNvPr>
          <p:cNvSpPr/>
          <p:nvPr/>
        </p:nvSpPr>
        <p:spPr>
          <a:xfrm>
            <a:off x="924444" y="2082460"/>
            <a:ext cx="4966500" cy="34887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600" b="1" dirty="0"/>
              <a:t>Does the bystander intervention program make people more confident in their ability to perform bystander behavior? </a:t>
            </a:r>
          </a:p>
        </p:txBody>
      </p:sp>
      <p:pic>
        <p:nvPicPr>
          <p:cNvPr id="7" name="Picture 6" descr="One person helping other person climb up a rock">
            <a:extLst>
              <a:ext uri="{FF2B5EF4-FFF2-40B4-BE49-F238E27FC236}">
                <a16:creationId xmlns:a16="http://schemas.microsoft.com/office/drawing/2014/main" id="{43E23E04-35CD-4C37-878E-543C164B0C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14796" y="2374365"/>
            <a:ext cx="4352760" cy="2904978"/>
          </a:xfrm>
          <a:prstGeom prst="rect">
            <a:avLst/>
          </a:prstGeom>
        </p:spPr>
      </p:pic>
    </p:spTree>
    <p:extLst>
      <p:ext uri="{BB962C8B-B14F-4D97-AF65-F5344CB8AC3E}">
        <p14:creationId xmlns:p14="http://schemas.microsoft.com/office/powerpoint/2010/main" val="3531536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E85AE5-7B4C-C53A-74A4-7A512DE91E73}"/>
              </a:ext>
            </a:extLst>
          </p:cNvPr>
          <p:cNvSpPr>
            <a:spLocks noGrp="1"/>
          </p:cNvSpPr>
          <p:nvPr>
            <p:ph type="title"/>
          </p:nvPr>
        </p:nvSpPr>
        <p:spPr>
          <a:xfrm>
            <a:off x="1135781" y="1122363"/>
            <a:ext cx="5896391" cy="2387600"/>
          </a:xfrm>
        </p:spPr>
        <p:txBody>
          <a:bodyPr vert="horz" lIns="91440" tIns="45720" rIns="91440" bIns="45720" rtlCol="0" anchor="b">
            <a:normAutofit/>
          </a:bodyPr>
          <a:lstStyle/>
          <a:p>
            <a:r>
              <a:rPr lang="en-US" sz="3700"/>
              <a:t>What do you think we will find when we analyze the data?</a:t>
            </a:r>
          </a:p>
        </p:txBody>
      </p:sp>
      <p:sp>
        <p:nvSpPr>
          <p:cNvPr id="5" name="Text Placeholder 4">
            <a:extLst>
              <a:ext uri="{FF2B5EF4-FFF2-40B4-BE49-F238E27FC236}">
                <a16:creationId xmlns:a16="http://schemas.microsoft.com/office/drawing/2014/main" id="{C75D62EB-78F1-B5F4-6D59-43895C24205B}"/>
              </a:ext>
            </a:extLst>
          </p:cNvPr>
          <p:cNvSpPr>
            <a:spLocks noGrp="1"/>
          </p:cNvSpPr>
          <p:nvPr>
            <p:ph type="body" idx="1"/>
          </p:nvPr>
        </p:nvSpPr>
        <p:spPr>
          <a:xfrm>
            <a:off x="1135781" y="3602038"/>
            <a:ext cx="5896391" cy="1655762"/>
          </a:xfrm>
        </p:spPr>
        <p:txBody>
          <a:bodyPr vert="horz" lIns="91440" tIns="45720" rIns="91440" bIns="45720" rtlCol="0">
            <a:normAutofit/>
          </a:bodyPr>
          <a:lstStyle/>
          <a:p>
            <a:r>
              <a:rPr lang="en-US">
                <a:solidFill>
                  <a:schemeClr val="tx1"/>
                </a:solidFill>
              </a:rPr>
              <a:t>What are </a:t>
            </a:r>
            <a:r>
              <a:rPr lang="en-US" b="1">
                <a:solidFill>
                  <a:schemeClr val="tx1"/>
                </a:solidFill>
              </a:rPr>
              <a:t>your</a:t>
            </a:r>
            <a:r>
              <a:rPr lang="en-US">
                <a:solidFill>
                  <a:schemeClr val="tx1"/>
                </a:solidFill>
              </a:rPr>
              <a:t> hypotheses?</a:t>
            </a:r>
          </a:p>
        </p:txBody>
      </p:sp>
      <p:pic>
        <p:nvPicPr>
          <p:cNvPr id="31" name="Graphic 8" descr="Questions">
            <a:extLst>
              <a:ext uri="{FF2B5EF4-FFF2-40B4-BE49-F238E27FC236}">
                <a16:creationId xmlns:a16="http://schemas.microsoft.com/office/drawing/2014/main" id="{E8640E04-82E2-5D1E-CB01-8A7C1760C8B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78736" y="1488697"/>
            <a:ext cx="3402767" cy="3402767"/>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1324181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281EC-CA85-405A-9D39-5E6F0AED1CBD}"/>
              </a:ext>
            </a:extLst>
          </p:cNvPr>
          <p:cNvSpPr>
            <a:spLocks noGrp="1"/>
          </p:cNvSpPr>
          <p:nvPr>
            <p:ph type="title"/>
          </p:nvPr>
        </p:nvSpPr>
        <p:spPr>
          <a:xfrm>
            <a:off x="5310930" y="609600"/>
            <a:ext cx="6340084" cy="1326321"/>
          </a:xfrm>
        </p:spPr>
        <p:txBody>
          <a:bodyPr>
            <a:normAutofit/>
          </a:bodyPr>
          <a:lstStyle/>
          <a:p>
            <a:r>
              <a:rPr lang="en-US" dirty="0"/>
              <a:t>Learning Objectives</a:t>
            </a:r>
          </a:p>
        </p:txBody>
      </p:sp>
      <p:pic>
        <p:nvPicPr>
          <p:cNvPr id="5" name="Picture 4" descr="Light bulb on yellow background with sketched light beams and cord">
            <a:extLst>
              <a:ext uri="{FF2B5EF4-FFF2-40B4-BE49-F238E27FC236}">
                <a16:creationId xmlns:a16="http://schemas.microsoft.com/office/drawing/2014/main" id="{332731D3-323D-443F-A00C-E3DA80C379E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4635987" cy="6857990"/>
          </a:xfrm>
          <a:prstGeom prst="rect">
            <a:avLst/>
          </a:prstGeom>
        </p:spPr>
      </p:pic>
      <p:sp>
        <p:nvSpPr>
          <p:cNvPr id="3" name="Content Placeholder 2">
            <a:extLst>
              <a:ext uri="{FF2B5EF4-FFF2-40B4-BE49-F238E27FC236}">
                <a16:creationId xmlns:a16="http://schemas.microsoft.com/office/drawing/2014/main" id="{E21FEA22-8A3C-4D0B-8978-FA0B4CFAF6AD}"/>
              </a:ext>
            </a:extLst>
          </p:cNvPr>
          <p:cNvSpPr>
            <a:spLocks noGrp="1"/>
          </p:cNvSpPr>
          <p:nvPr>
            <p:ph idx="1"/>
          </p:nvPr>
        </p:nvSpPr>
        <p:spPr>
          <a:xfrm>
            <a:off x="5310929" y="1778605"/>
            <a:ext cx="6340085" cy="3695136"/>
          </a:xfrm>
        </p:spPr>
        <p:txBody>
          <a:bodyPr>
            <a:noAutofit/>
          </a:bodyPr>
          <a:lstStyle/>
          <a:p>
            <a:pPr>
              <a:lnSpc>
                <a:spcPct val="110000"/>
              </a:lnSpc>
              <a:buFont typeface="+mj-lt"/>
              <a:buAutoNum type="arabicPeriod"/>
            </a:pPr>
            <a:r>
              <a:rPr lang="en-US" sz="1200" b="1" i="0" dirty="0">
                <a:effectLst/>
              </a:rPr>
              <a:t>Teach statistical thinking</a:t>
            </a:r>
          </a:p>
          <a:p>
            <a:pPr marL="800100" lvl="1" indent="-342900">
              <a:lnSpc>
                <a:spcPct val="110000"/>
              </a:lnSpc>
              <a:buFont typeface="+mj-lt"/>
              <a:buAutoNum type="alphaLcPeriod"/>
            </a:pPr>
            <a:r>
              <a:rPr lang="en-US" sz="1200" b="1" i="0" dirty="0">
                <a:effectLst/>
              </a:rPr>
              <a:t>Students will be able to state the null and alternative hypotheses for paired samples </a:t>
            </a:r>
            <a:r>
              <a:rPr lang="en-US" sz="1200" b="1" i="1" dirty="0">
                <a:effectLst/>
              </a:rPr>
              <a:t>t</a:t>
            </a:r>
            <a:r>
              <a:rPr lang="en-US" sz="1200" b="1" i="0" dirty="0">
                <a:effectLst/>
              </a:rPr>
              <a:t> tests</a:t>
            </a:r>
          </a:p>
          <a:p>
            <a:pPr marL="800100" lvl="1" indent="-342900">
              <a:lnSpc>
                <a:spcPct val="110000"/>
              </a:lnSpc>
              <a:buFont typeface="+mj-lt"/>
              <a:buAutoNum type="alphaLcPeriod"/>
            </a:pPr>
            <a:r>
              <a:rPr lang="en-US" sz="1200" b="1" i="0" dirty="0">
                <a:effectLst/>
              </a:rPr>
              <a:t>Students will understand the appropriate use of paired samples </a:t>
            </a:r>
            <a:r>
              <a:rPr lang="en-US" sz="1200" b="1" i="1" dirty="0">
                <a:effectLst/>
              </a:rPr>
              <a:t>t</a:t>
            </a:r>
            <a:r>
              <a:rPr lang="en-US" sz="1200" b="1" i="0" dirty="0">
                <a:effectLst/>
              </a:rPr>
              <a:t> tests</a:t>
            </a:r>
          </a:p>
          <a:p>
            <a:pPr marL="800100" lvl="1" indent="-342900">
              <a:lnSpc>
                <a:spcPct val="110000"/>
              </a:lnSpc>
              <a:buFont typeface="+mj-lt"/>
              <a:buAutoNum type="alphaLcPeriod"/>
            </a:pPr>
            <a:r>
              <a:rPr lang="en-US" sz="1200" b="1" i="0" dirty="0">
                <a:effectLst/>
              </a:rPr>
              <a:t>Students will know how to accurately write the results of paired samples </a:t>
            </a:r>
            <a:r>
              <a:rPr lang="en-US" sz="1200" b="1" i="1" dirty="0">
                <a:effectLst/>
              </a:rPr>
              <a:t>t</a:t>
            </a:r>
            <a:r>
              <a:rPr lang="en-US" sz="1200" b="1" i="0" dirty="0">
                <a:effectLst/>
              </a:rPr>
              <a:t> tests in APA format</a:t>
            </a:r>
          </a:p>
          <a:p>
            <a:pPr>
              <a:lnSpc>
                <a:spcPct val="110000"/>
              </a:lnSpc>
              <a:buFont typeface="+mj-lt"/>
              <a:buAutoNum type="arabicPeriod"/>
            </a:pPr>
            <a:r>
              <a:rPr lang="en-US" sz="1200" b="1" i="0" dirty="0">
                <a:effectLst/>
              </a:rPr>
              <a:t>Focus on conceptual understanding</a:t>
            </a:r>
          </a:p>
          <a:p>
            <a:pPr marL="800100" lvl="1" indent="-342900">
              <a:lnSpc>
                <a:spcPct val="110000"/>
              </a:lnSpc>
              <a:buFont typeface="+mj-lt"/>
              <a:buAutoNum type="alphaLcPeriod"/>
            </a:pPr>
            <a:r>
              <a:rPr lang="en-US" sz="1200" b="1" i="0" dirty="0">
                <a:effectLst/>
              </a:rPr>
              <a:t>Students will understand the distinction between </a:t>
            </a:r>
            <a:r>
              <a:rPr lang="en-US" sz="1200" b="1" i="1" dirty="0">
                <a:effectLst/>
              </a:rPr>
              <a:t>repeated measures</a:t>
            </a:r>
            <a:r>
              <a:rPr lang="en-US" sz="1200" b="1" i="0" dirty="0">
                <a:effectLst/>
              </a:rPr>
              <a:t> and </a:t>
            </a:r>
            <a:r>
              <a:rPr lang="en-US" sz="1200" b="1" i="1" dirty="0">
                <a:effectLst/>
              </a:rPr>
              <a:t>matched pairs</a:t>
            </a:r>
            <a:r>
              <a:rPr lang="en-US" sz="1200" b="1" i="0" dirty="0">
                <a:effectLst/>
              </a:rPr>
              <a:t> designs</a:t>
            </a:r>
          </a:p>
          <a:p>
            <a:pPr marL="800100" lvl="1" indent="-342900">
              <a:lnSpc>
                <a:spcPct val="110000"/>
              </a:lnSpc>
              <a:buFont typeface="+mj-lt"/>
              <a:buAutoNum type="alphaLcPeriod"/>
            </a:pPr>
            <a:r>
              <a:rPr lang="en-US" sz="1200" b="1" i="0" dirty="0">
                <a:effectLst/>
              </a:rPr>
              <a:t>Students will know how to interpret the results of paired samples </a:t>
            </a:r>
            <a:r>
              <a:rPr lang="en-US" sz="1200" b="1" i="1" dirty="0">
                <a:effectLst/>
              </a:rPr>
              <a:t>t</a:t>
            </a:r>
            <a:r>
              <a:rPr lang="en-US" sz="1200" b="1" i="0" dirty="0">
                <a:effectLst/>
              </a:rPr>
              <a:t> tests</a:t>
            </a:r>
          </a:p>
          <a:p>
            <a:pPr>
              <a:lnSpc>
                <a:spcPct val="110000"/>
              </a:lnSpc>
              <a:buFont typeface="+mj-lt"/>
              <a:buAutoNum type="arabicPeriod"/>
            </a:pPr>
            <a:r>
              <a:rPr lang="en-US" sz="1200" b="1" i="0" dirty="0">
                <a:effectLst/>
              </a:rPr>
              <a:t>Students will be able to translate the results of a paired samples </a:t>
            </a:r>
            <a:r>
              <a:rPr lang="en-US" sz="1200" b="1" i="1" dirty="0">
                <a:effectLst/>
              </a:rPr>
              <a:t>t</a:t>
            </a:r>
            <a:r>
              <a:rPr lang="en-US" sz="1200" b="1" i="0" dirty="0">
                <a:effectLst/>
              </a:rPr>
              <a:t> test into real world meaning (i.e., how would you explain the results to someone not taking this course?)</a:t>
            </a:r>
          </a:p>
          <a:p>
            <a:pPr>
              <a:lnSpc>
                <a:spcPct val="110000"/>
              </a:lnSpc>
              <a:buFont typeface="+mj-lt"/>
              <a:buAutoNum type="arabicPeriod"/>
            </a:pPr>
            <a:r>
              <a:rPr lang="en-US" sz="1200" b="1" i="0" dirty="0">
                <a:effectLst/>
              </a:rPr>
              <a:t>Use technology to explore concepts and analyze data</a:t>
            </a:r>
          </a:p>
          <a:p>
            <a:pPr marL="800100" lvl="1" indent="-342900">
              <a:lnSpc>
                <a:spcPct val="110000"/>
              </a:lnSpc>
              <a:buFont typeface="+mj-lt"/>
              <a:buAutoNum type="alphaLcPeriod"/>
            </a:pPr>
            <a:r>
              <a:rPr lang="en-US" sz="1200" b="1" i="0" dirty="0">
                <a:effectLst/>
              </a:rPr>
              <a:t>Students will know how to test that the dataset meets the assumptions needed to run paired samples </a:t>
            </a:r>
            <a:r>
              <a:rPr lang="en-US" sz="1200" b="1" i="1" dirty="0">
                <a:effectLst/>
              </a:rPr>
              <a:t>t</a:t>
            </a:r>
            <a:r>
              <a:rPr lang="en-US" sz="1200" b="1" i="0" dirty="0">
                <a:effectLst/>
              </a:rPr>
              <a:t> tests</a:t>
            </a:r>
          </a:p>
          <a:p>
            <a:pPr marL="800100" lvl="1" indent="-342900">
              <a:lnSpc>
                <a:spcPct val="110000"/>
              </a:lnSpc>
              <a:buFont typeface="+mj-lt"/>
              <a:buAutoNum type="alphaLcPeriod"/>
            </a:pPr>
            <a:r>
              <a:rPr lang="en-US" sz="1200" b="1" i="0" dirty="0">
                <a:effectLst/>
              </a:rPr>
              <a:t>Students will know how to run paired samples </a:t>
            </a:r>
            <a:r>
              <a:rPr lang="en-US" sz="1200" b="1" i="1" dirty="0">
                <a:effectLst/>
              </a:rPr>
              <a:t>t</a:t>
            </a:r>
            <a:r>
              <a:rPr lang="en-US" sz="1200" b="1" i="0" dirty="0">
                <a:effectLst/>
              </a:rPr>
              <a:t> tests in JASP</a:t>
            </a:r>
          </a:p>
        </p:txBody>
      </p:sp>
      <p:cxnSp>
        <p:nvCxnSpPr>
          <p:cNvPr id="9" name="Straight Connector 8">
            <a:extLst>
              <a:ext uri="{FF2B5EF4-FFF2-40B4-BE49-F238E27FC236}">
                <a16:creationId xmlns:a16="http://schemas.microsoft.com/office/drawing/2014/main" id="{E2A31A05-19BB-4F84-9402-E8569CBDBD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36007"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6332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EFE48-3235-D46F-D1EB-1EC6AE650DCC}"/>
              </a:ext>
            </a:extLst>
          </p:cNvPr>
          <p:cNvSpPr>
            <a:spLocks noGrp="1"/>
          </p:cNvSpPr>
          <p:nvPr>
            <p:ph type="title"/>
          </p:nvPr>
        </p:nvSpPr>
        <p:spPr/>
        <p:txBody>
          <a:bodyPr/>
          <a:lstStyle/>
          <a:p>
            <a:r>
              <a:rPr lang="en-US" dirty="0"/>
              <a:t>Hypotheses</a:t>
            </a:r>
          </a:p>
        </p:txBody>
      </p:sp>
      <p:graphicFrame>
        <p:nvGraphicFramePr>
          <p:cNvPr id="4" name="Content Placeholder 3">
            <a:extLst>
              <a:ext uri="{FF2B5EF4-FFF2-40B4-BE49-F238E27FC236}">
                <a16:creationId xmlns:a16="http://schemas.microsoft.com/office/drawing/2014/main" id="{A93DA93B-27F5-4371-B0C7-8546FEC3A723}"/>
              </a:ext>
            </a:extLst>
          </p:cNvPr>
          <p:cNvGraphicFramePr>
            <a:graphicFrameLocks noGrp="1"/>
          </p:cNvGraphicFramePr>
          <p:nvPr>
            <p:ph idx="1"/>
            <p:extLst>
              <p:ext uri="{D42A27DB-BD31-4B8C-83A1-F6EECF244321}">
                <p14:modId xmlns:p14="http://schemas.microsoft.com/office/powerpoint/2010/main" val="912316442"/>
              </p:ext>
            </p:extLst>
          </p:nvPr>
        </p:nvGraphicFramePr>
        <p:xfrm>
          <a:off x="914400" y="2095500"/>
          <a:ext cx="10353675" cy="3695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170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57B394-CFC5-4802-9487-5770DD3D0498}"/>
              </a:ext>
            </a:extLst>
          </p:cNvPr>
          <p:cNvPicPr>
            <a:picLocks noChangeAspect="1"/>
          </p:cNvPicPr>
          <p:nvPr/>
        </p:nvPicPr>
        <p:blipFill rotWithShape="1">
          <a:blip r:embed="rId3" cstate="screen">
            <a:duotone>
              <a:prstClr val="black"/>
              <a:schemeClr val="tx2">
                <a:tint val="45000"/>
                <a:satMod val="400000"/>
              </a:schemeClr>
            </a:duotone>
            <a:alphaModFix amt="40000"/>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20" y="10"/>
            <a:ext cx="12191980" cy="6857991"/>
          </a:xfrm>
          <a:prstGeom prst="rect">
            <a:avLst/>
          </a:prstGeom>
        </p:spPr>
      </p:pic>
      <p:sp>
        <p:nvSpPr>
          <p:cNvPr id="2" name="Title 1">
            <a:extLst>
              <a:ext uri="{FF2B5EF4-FFF2-40B4-BE49-F238E27FC236}">
                <a16:creationId xmlns:a16="http://schemas.microsoft.com/office/drawing/2014/main" id="{FA92FA85-C08B-4E90-85D5-645755E3CDC6}"/>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sz="8000">
                <a:solidFill>
                  <a:schemeClr val="tx1">
                    <a:lumMod val="85000"/>
                    <a:lumOff val="15000"/>
                  </a:schemeClr>
                </a:solidFill>
              </a:rPr>
              <a:t>Let’s Analyze the Data!</a:t>
            </a:r>
          </a:p>
        </p:txBody>
      </p:sp>
    </p:spTree>
    <p:extLst>
      <p:ext uri="{BB962C8B-B14F-4D97-AF65-F5344CB8AC3E}">
        <p14:creationId xmlns:p14="http://schemas.microsoft.com/office/powerpoint/2010/main" val="2097742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198091-4AD8-D844-58E9-FC72E6204B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8745" y="1584282"/>
            <a:ext cx="10594510" cy="3708077"/>
          </a:xfrm>
          <a:prstGeom prst="rect">
            <a:avLst/>
          </a:prstGeom>
        </p:spPr>
      </p:pic>
    </p:spTree>
    <p:extLst>
      <p:ext uri="{BB962C8B-B14F-4D97-AF65-F5344CB8AC3E}">
        <p14:creationId xmlns:p14="http://schemas.microsoft.com/office/powerpoint/2010/main" val="453810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BADCA-72B3-46C2-9CD2-100F61DC0F48}"/>
              </a:ext>
            </a:extLst>
          </p:cNvPr>
          <p:cNvSpPr>
            <a:spLocks noGrp="1"/>
          </p:cNvSpPr>
          <p:nvPr>
            <p:ph type="title"/>
          </p:nvPr>
        </p:nvSpPr>
        <p:spPr/>
        <p:txBody>
          <a:bodyPr/>
          <a:lstStyle/>
          <a:p>
            <a:r>
              <a:rPr lang="en-US" dirty="0"/>
              <a:t>Background (</a:t>
            </a:r>
            <a:r>
              <a:rPr lang="en-US" dirty="0" err="1"/>
              <a:t>kusumastuti</a:t>
            </a:r>
            <a:r>
              <a:rPr lang="en-US" dirty="0"/>
              <a:t> et al., 2017)</a:t>
            </a:r>
          </a:p>
        </p:txBody>
      </p:sp>
      <p:sp>
        <p:nvSpPr>
          <p:cNvPr id="3" name="Content Placeholder 2">
            <a:extLst>
              <a:ext uri="{FF2B5EF4-FFF2-40B4-BE49-F238E27FC236}">
                <a16:creationId xmlns:a16="http://schemas.microsoft.com/office/drawing/2014/main" id="{331D1DBD-D25E-4307-B6B0-D7C16F61F21E}"/>
              </a:ext>
            </a:extLst>
          </p:cNvPr>
          <p:cNvSpPr>
            <a:spLocks noGrp="1"/>
          </p:cNvSpPr>
          <p:nvPr>
            <p:ph idx="1"/>
          </p:nvPr>
        </p:nvSpPr>
        <p:spPr/>
        <p:txBody>
          <a:bodyPr>
            <a:normAutofit fontScale="85000" lnSpcReduction="20000"/>
          </a:bodyPr>
          <a:lstStyle/>
          <a:p>
            <a:r>
              <a:rPr lang="en-US" b="1" u="sng" dirty="0"/>
              <a:t>Research question</a:t>
            </a:r>
            <a:r>
              <a:rPr lang="en-US" dirty="0"/>
              <a:t>: If ageism can impact the way people provide healthcare, are there ways to reduce ageism among healthcare providers? In the medical field, they have tried to fight ageism by incorporating care internships for medical students that involve working with older populations, but does this approach work?</a:t>
            </a:r>
          </a:p>
          <a:p>
            <a:r>
              <a:rPr lang="en-US" b="1" u="sng" dirty="0"/>
              <a:t>Design</a:t>
            </a:r>
            <a:r>
              <a:rPr lang="en-US" dirty="0"/>
              <a:t>: Students were assigned to  older adults in need of intensive care for a two-week internship, and researchers measured their attitudes toward old people before and after the internship</a:t>
            </a:r>
          </a:p>
          <a:p>
            <a:pPr lvl="1"/>
            <a:r>
              <a:rPr lang="en-US" b="1" u="sng" dirty="0"/>
              <a:t>Participants</a:t>
            </a:r>
            <a:r>
              <a:rPr lang="en-US" dirty="0"/>
              <a:t>: 315 first-year medical students</a:t>
            </a:r>
            <a:endParaRPr lang="en-US" b="1" u="sng" dirty="0"/>
          </a:p>
          <a:p>
            <a:pPr lvl="1"/>
            <a:r>
              <a:rPr lang="en-US" b="1" u="sng" dirty="0"/>
              <a:t>Measures</a:t>
            </a:r>
            <a:r>
              <a:rPr lang="en-US" dirty="0"/>
              <a:t>: Attitudes Toward Old People scale</a:t>
            </a:r>
            <a:endParaRPr lang="en-US" b="1" u="sng" dirty="0"/>
          </a:p>
          <a:p>
            <a:r>
              <a:rPr lang="en-US" b="1" u="sng" dirty="0"/>
              <a:t>Results</a:t>
            </a:r>
            <a:r>
              <a:rPr lang="en-US" dirty="0"/>
              <a:t>: A paired samples </a:t>
            </a:r>
            <a:r>
              <a:rPr lang="en-US" i="1" dirty="0"/>
              <a:t>t</a:t>
            </a:r>
            <a:r>
              <a:rPr lang="en-US" dirty="0"/>
              <a:t> test revealed that working closely with older adults resulted in </a:t>
            </a:r>
            <a:r>
              <a:rPr lang="en-US" i="1" dirty="0"/>
              <a:t>worse</a:t>
            </a:r>
            <a:r>
              <a:rPr lang="en-US" dirty="0"/>
              <a:t> attitudes toward older adults after the two-week internship </a:t>
            </a:r>
          </a:p>
          <a:p>
            <a:pPr lvl="1"/>
            <a:r>
              <a:rPr lang="en-US" b="1" dirty="0"/>
              <a:t>Before</a:t>
            </a:r>
            <a:r>
              <a:rPr lang="en-US" dirty="0"/>
              <a:t>: M = 118.4, SD = 17.4</a:t>
            </a:r>
          </a:p>
          <a:p>
            <a:pPr lvl="1"/>
            <a:r>
              <a:rPr lang="en-US" b="1" dirty="0"/>
              <a:t>After</a:t>
            </a:r>
            <a:r>
              <a:rPr lang="en-US" dirty="0"/>
              <a:t>: M = 112.1, SD = 19.4</a:t>
            </a:r>
          </a:p>
        </p:txBody>
      </p:sp>
    </p:spTree>
    <p:extLst>
      <p:ext uri="{BB962C8B-B14F-4D97-AF65-F5344CB8AC3E}">
        <p14:creationId xmlns:p14="http://schemas.microsoft.com/office/powerpoint/2010/main" val="3848800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F06B5-383D-438A-8BEA-56D4003E40BB}"/>
              </a:ext>
            </a:extLst>
          </p:cNvPr>
          <p:cNvSpPr>
            <a:spLocks noGrp="1"/>
          </p:cNvSpPr>
          <p:nvPr>
            <p:ph type="title"/>
          </p:nvPr>
        </p:nvSpPr>
        <p:spPr>
          <a:xfrm>
            <a:off x="838200" y="459863"/>
            <a:ext cx="10515600" cy="1004594"/>
          </a:xfrm>
        </p:spPr>
        <p:txBody>
          <a:bodyPr>
            <a:normAutofit/>
          </a:bodyPr>
          <a:lstStyle/>
          <a:p>
            <a:pPr algn="ctr"/>
            <a:r>
              <a:rPr lang="en-US">
                <a:solidFill>
                  <a:srgbClr val="FFFFFF"/>
                </a:solidFill>
              </a:rPr>
              <a:t>Let’s think about it…</a:t>
            </a:r>
          </a:p>
        </p:txBody>
      </p:sp>
      <p:graphicFrame>
        <p:nvGraphicFramePr>
          <p:cNvPr id="5" name="Content Placeholder 2">
            <a:extLst>
              <a:ext uri="{FF2B5EF4-FFF2-40B4-BE49-F238E27FC236}">
                <a16:creationId xmlns:a16="http://schemas.microsoft.com/office/drawing/2014/main" id="{D2401052-BC1E-2886-3CDA-BAEC78DBEA72}"/>
              </a:ext>
            </a:extLst>
          </p:cNvPr>
          <p:cNvGraphicFramePr>
            <a:graphicFrameLocks noGrp="1"/>
          </p:cNvGraphicFramePr>
          <p:nvPr>
            <p:ph idx="1"/>
            <p:extLst>
              <p:ext uri="{D42A27DB-BD31-4B8C-83A1-F6EECF244321}">
                <p14:modId xmlns:p14="http://schemas.microsoft.com/office/powerpoint/2010/main" val="1165016595"/>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2624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AE7B63-D295-41BA-AC4A-E390B90E5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617FF8-C092-4818-9982-CD2C85C8E8E5}"/>
              </a:ext>
            </a:extLst>
          </p:cNvPr>
          <p:cNvSpPr>
            <a:spLocks noGrp="1"/>
          </p:cNvSpPr>
          <p:nvPr>
            <p:ph type="title"/>
          </p:nvPr>
        </p:nvSpPr>
        <p:spPr>
          <a:xfrm>
            <a:off x="4927472" y="609600"/>
            <a:ext cx="6340084" cy="1326321"/>
          </a:xfrm>
        </p:spPr>
        <p:txBody>
          <a:bodyPr>
            <a:normAutofit/>
          </a:bodyPr>
          <a:lstStyle/>
          <a:p>
            <a:r>
              <a:rPr lang="en-US">
                <a:solidFill>
                  <a:srgbClr val="FFFFFF"/>
                </a:solidFill>
              </a:rPr>
              <a:t>Introduction to Paired Samples T Tests</a:t>
            </a:r>
          </a:p>
        </p:txBody>
      </p:sp>
      <p:sp>
        <p:nvSpPr>
          <p:cNvPr id="11" name="Rectangle 10">
            <a:extLst>
              <a:ext uri="{FF2B5EF4-FFF2-40B4-BE49-F238E27FC236}">
                <a16:creationId xmlns:a16="http://schemas.microsoft.com/office/drawing/2014/main" id="{786DD7D1-E01C-464B-945C-F6E88018E0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3743325"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F37B34D-6BF8-40E2-9DD8-9E7FD3BD70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4413" y="2514600"/>
            <a:ext cx="3621387" cy="1828800"/>
          </a:xfrm>
          <a:prstGeom prst="rect">
            <a:avLst/>
          </a:prstGeom>
        </p:spPr>
      </p:pic>
      <p:sp>
        <p:nvSpPr>
          <p:cNvPr id="13" name="Rectangle 12">
            <a:extLst>
              <a:ext uri="{FF2B5EF4-FFF2-40B4-BE49-F238E27FC236}">
                <a16:creationId xmlns:a16="http://schemas.microsoft.com/office/drawing/2014/main" id="{F80E4150-F3C6-4470-AF85-36BFD3E39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340" y="804806"/>
            <a:ext cx="3625595" cy="5248389"/>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5B3EA84-87F5-4C32-980B-BE5222FD1D42}"/>
              </a:ext>
            </a:extLst>
          </p:cNvPr>
          <p:cNvSpPr>
            <a:spLocks noGrp="1"/>
          </p:cNvSpPr>
          <p:nvPr>
            <p:ph idx="1"/>
          </p:nvPr>
        </p:nvSpPr>
        <p:spPr>
          <a:xfrm>
            <a:off x="4927471" y="2096063"/>
            <a:ext cx="6340085" cy="3957131"/>
          </a:xfrm>
        </p:spPr>
        <p:txBody>
          <a:bodyPr>
            <a:normAutofit/>
          </a:bodyPr>
          <a:lstStyle/>
          <a:p>
            <a:pPr>
              <a:lnSpc>
                <a:spcPct val="110000"/>
              </a:lnSpc>
            </a:pPr>
            <a:r>
              <a:rPr lang="en-US" sz="1700" dirty="0">
                <a:solidFill>
                  <a:srgbClr val="FFFFFF"/>
                </a:solidFill>
              </a:rPr>
              <a:t>As with an independent measures </a:t>
            </a:r>
            <a:r>
              <a:rPr lang="en-US" sz="1700" i="1" dirty="0">
                <a:solidFill>
                  <a:srgbClr val="FFFFFF"/>
                </a:solidFill>
              </a:rPr>
              <a:t>t</a:t>
            </a:r>
            <a:r>
              <a:rPr lang="en-US" sz="1700" dirty="0">
                <a:solidFill>
                  <a:srgbClr val="FFFFFF"/>
                </a:solidFill>
              </a:rPr>
              <a:t> test, a paired samples</a:t>
            </a:r>
            <a:r>
              <a:rPr lang="en-US" sz="1700" i="1" dirty="0">
                <a:solidFill>
                  <a:srgbClr val="FFFFFF"/>
                </a:solidFill>
              </a:rPr>
              <a:t> t </a:t>
            </a:r>
            <a:r>
              <a:rPr lang="en-US" sz="1700" dirty="0">
                <a:solidFill>
                  <a:srgbClr val="FFFFFF"/>
                </a:solidFill>
              </a:rPr>
              <a:t>test explores differences between the means of two groups of scores</a:t>
            </a:r>
          </a:p>
          <a:p>
            <a:pPr>
              <a:lnSpc>
                <a:spcPct val="110000"/>
              </a:lnSpc>
            </a:pPr>
            <a:r>
              <a:rPr lang="en-US" sz="1700" dirty="0">
                <a:solidFill>
                  <a:srgbClr val="FFFFFF"/>
                </a:solidFill>
              </a:rPr>
              <a:t>The main difference between an independent measures </a:t>
            </a:r>
            <a:r>
              <a:rPr lang="en-US" sz="1700" i="1" dirty="0">
                <a:solidFill>
                  <a:srgbClr val="FFFFFF"/>
                </a:solidFill>
              </a:rPr>
              <a:t>t</a:t>
            </a:r>
            <a:r>
              <a:rPr lang="en-US" sz="1700" dirty="0">
                <a:solidFill>
                  <a:srgbClr val="FFFFFF"/>
                </a:solidFill>
              </a:rPr>
              <a:t> test and a paired samples </a:t>
            </a:r>
            <a:r>
              <a:rPr lang="en-US" sz="1700" i="1" dirty="0">
                <a:solidFill>
                  <a:srgbClr val="FFFFFF"/>
                </a:solidFill>
              </a:rPr>
              <a:t>t</a:t>
            </a:r>
            <a:r>
              <a:rPr lang="en-US" sz="1700" dirty="0">
                <a:solidFill>
                  <a:srgbClr val="FFFFFF"/>
                </a:solidFill>
              </a:rPr>
              <a:t> test involves the nature of how those scores are grouped together</a:t>
            </a:r>
          </a:p>
          <a:p>
            <a:pPr lvl="1">
              <a:lnSpc>
                <a:spcPct val="110000"/>
              </a:lnSpc>
            </a:pPr>
            <a:r>
              <a:rPr lang="en-US" sz="1500" dirty="0">
                <a:solidFill>
                  <a:srgbClr val="FFFFFF"/>
                </a:solidFill>
              </a:rPr>
              <a:t>With an independent measures </a:t>
            </a:r>
            <a:r>
              <a:rPr lang="en-US" sz="1500" i="1" dirty="0">
                <a:solidFill>
                  <a:srgbClr val="FFFFFF"/>
                </a:solidFill>
              </a:rPr>
              <a:t>t</a:t>
            </a:r>
            <a:r>
              <a:rPr lang="en-US" sz="1500" dirty="0">
                <a:solidFill>
                  <a:srgbClr val="FFFFFF"/>
                </a:solidFill>
              </a:rPr>
              <a:t> test, the two groups of scores are not related to one another (hence, the term “independent”)</a:t>
            </a:r>
          </a:p>
          <a:p>
            <a:pPr lvl="1">
              <a:lnSpc>
                <a:spcPct val="110000"/>
              </a:lnSpc>
            </a:pPr>
            <a:r>
              <a:rPr lang="en-US" sz="1500" dirty="0">
                <a:solidFill>
                  <a:srgbClr val="FFFFFF"/>
                </a:solidFill>
              </a:rPr>
              <a:t>With a paired samples t test, the two groups of scores are related to one another in some way</a:t>
            </a:r>
          </a:p>
        </p:txBody>
      </p:sp>
    </p:spTree>
    <p:extLst>
      <p:ext uri="{BB962C8B-B14F-4D97-AF65-F5344CB8AC3E}">
        <p14:creationId xmlns:p14="http://schemas.microsoft.com/office/powerpoint/2010/main" val="11158248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1C3A-806A-4E64-958B-07B19DDE32F6}"/>
              </a:ext>
            </a:extLst>
          </p:cNvPr>
          <p:cNvSpPr>
            <a:spLocks noGrp="1"/>
          </p:cNvSpPr>
          <p:nvPr>
            <p:ph type="title"/>
          </p:nvPr>
        </p:nvSpPr>
        <p:spPr/>
        <p:txBody>
          <a:bodyPr/>
          <a:lstStyle/>
          <a:p>
            <a:r>
              <a:rPr lang="en-US" dirty="0"/>
              <a:t>How are groups of scores related</a:t>
            </a:r>
          </a:p>
        </p:txBody>
      </p:sp>
      <p:sp>
        <p:nvSpPr>
          <p:cNvPr id="3" name="Content Placeholder 2">
            <a:extLst>
              <a:ext uri="{FF2B5EF4-FFF2-40B4-BE49-F238E27FC236}">
                <a16:creationId xmlns:a16="http://schemas.microsoft.com/office/drawing/2014/main" id="{F053BA93-1468-44EF-8441-7B86D69814F5}"/>
              </a:ext>
            </a:extLst>
          </p:cNvPr>
          <p:cNvSpPr>
            <a:spLocks noGrp="1"/>
          </p:cNvSpPr>
          <p:nvPr>
            <p:ph idx="1"/>
          </p:nvPr>
        </p:nvSpPr>
        <p:spPr/>
        <p:txBody>
          <a:bodyPr/>
          <a:lstStyle/>
          <a:p>
            <a:r>
              <a:rPr lang="en-US" dirty="0"/>
              <a:t>Typically, in psychology, scores are paired using either a </a:t>
            </a:r>
            <a:r>
              <a:rPr lang="en-US" b="1" i="1" u="sng" dirty="0"/>
              <a:t>repeated measures</a:t>
            </a:r>
            <a:r>
              <a:rPr lang="en-US" b="1" dirty="0"/>
              <a:t> </a:t>
            </a:r>
            <a:r>
              <a:rPr lang="en-US" dirty="0"/>
              <a:t>design or a </a:t>
            </a:r>
            <a:r>
              <a:rPr lang="en-US" b="1" i="1" u="sng" dirty="0"/>
              <a:t>matched pairs</a:t>
            </a:r>
            <a:r>
              <a:rPr lang="en-US" b="1" i="1" dirty="0"/>
              <a:t> </a:t>
            </a:r>
            <a:r>
              <a:rPr lang="en-US" dirty="0"/>
              <a:t>design</a:t>
            </a:r>
          </a:p>
          <a:p>
            <a:pPr lvl="1"/>
            <a:r>
              <a:rPr lang="en-US" dirty="0"/>
              <a:t>With a </a:t>
            </a:r>
            <a:r>
              <a:rPr lang="en-US" b="1" i="1" u="sng" dirty="0"/>
              <a:t>repeated measures</a:t>
            </a:r>
            <a:r>
              <a:rPr lang="en-US" b="1" i="1" dirty="0"/>
              <a:t> </a:t>
            </a:r>
            <a:r>
              <a:rPr lang="en-US" dirty="0"/>
              <a:t>design, observations involve participants who are the same individual tested at two points in time, or under two unique conditions or treatments, on an outcome variable; in this research design, each participant provides two scores on the same dependent measure</a:t>
            </a:r>
          </a:p>
          <a:p>
            <a:pPr lvl="1"/>
            <a:r>
              <a:rPr lang="en-US" dirty="0"/>
              <a:t>With a </a:t>
            </a:r>
            <a:r>
              <a:rPr lang="en-US" b="1" i="1" u="sng" dirty="0"/>
              <a:t>matched pairs</a:t>
            </a:r>
            <a:r>
              <a:rPr lang="en-US" dirty="0"/>
              <a:t> design, groups of scores do involve two separate groups of participants, but they are related to one another because the researcher purposefully matches participants on one or more characteristic; both groups of matched participants are then tested on the dependent variable</a:t>
            </a:r>
          </a:p>
        </p:txBody>
      </p:sp>
    </p:spTree>
    <p:extLst>
      <p:ext uri="{BB962C8B-B14F-4D97-AF65-F5344CB8AC3E}">
        <p14:creationId xmlns:p14="http://schemas.microsoft.com/office/powerpoint/2010/main" val="195425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8F8F-EBFB-4620-AC59-D2FD36494A93}"/>
              </a:ext>
            </a:extLst>
          </p:cNvPr>
          <p:cNvSpPr>
            <a:spLocks noGrp="1"/>
          </p:cNvSpPr>
          <p:nvPr>
            <p:ph type="title"/>
          </p:nvPr>
        </p:nvSpPr>
        <p:spPr>
          <a:xfrm>
            <a:off x="913795" y="609600"/>
            <a:ext cx="10353761" cy="1326321"/>
          </a:xfrm>
        </p:spPr>
        <p:txBody>
          <a:bodyPr>
            <a:normAutofit/>
          </a:bodyPr>
          <a:lstStyle/>
          <a:p>
            <a:r>
              <a:rPr lang="en-US"/>
              <a:t>What is a paired samples t test?</a:t>
            </a:r>
            <a:endParaRPr lang="en-US" dirty="0"/>
          </a:p>
        </p:txBody>
      </p:sp>
      <p:pic>
        <p:nvPicPr>
          <p:cNvPr id="4" name="Picture 3">
            <a:extLst>
              <a:ext uri="{FF2B5EF4-FFF2-40B4-BE49-F238E27FC236}">
                <a16:creationId xmlns:a16="http://schemas.microsoft.com/office/drawing/2014/main" id="{C73760F9-024B-4075-AA5B-978111AC38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7388" y="2598172"/>
            <a:ext cx="4833257" cy="2718706"/>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
        <p:nvSpPr>
          <p:cNvPr id="3" name="Content Placeholder 2">
            <a:extLst>
              <a:ext uri="{FF2B5EF4-FFF2-40B4-BE49-F238E27FC236}">
                <a16:creationId xmlns:a16="http://schemas.microsoft.com/office/drawing/2014/main" id="{2D7E8101-9CCA-46E1-8A04-71034602F254}"/>
              </a:ext>
            </a:extLst>
          </p:cNvPr>
          <p:cNvSpPr>
            <a:spLocks noGrp="1"/>
          </p:cNvSpPr>
          <p:nvPr>
            <p:ph idx="1"/>
          </p:nvPr>
        </p:nvSpPr>
        <p:spPr>
          <a:xfrm>
            <a:off x="6250695" y="2096064"/>
            <a:ext cx="5016860" cy="3695136"/>
          </a:xfrm>
        </p:spPr>
        <p:txBody>
          <a:bodyPr>
            <a:normAutofit/>
          </a:bodyPr>
          <a:lstStyle/>
          <a:p>
            <a:r>
              <a:rPr lang="en-US"/>
              <a:t>In a paired samples </a:t>
            </a:r>
            <a:r>
              <a:rPr lang="en-US" i="1"/>
              <a:t>t</a:t>
            </a:r>
            <a:r>
              <a:rPr lang="en-US"/>
              <a:t> test, groups of scores are compared by calculating a difference score for the mean of each group</a:t>
            </a:r>
          </a:p>
          <a:p>
            <a:r>
              <a:rPr lang="en-US"/>
              <a:t>In a paired samples </a:t>
            </a:r>
            <a:r>
              <a:rPr lang="en-US" i="1"/>
              <a:t>t </a:t>
            </a:r>
            <a:r>
              <a:rPr lang="en-US"/>
              <a:t>test, a difference score is compared to a value of zero to see if it is different </a:t>
            </a:r>
            <a:r>
              <a:rPr lang="en-US" i="1"/>
              <a:t>enough</a:t>
            </a:r>
            <a:r>
              <a:rPr lang="en-US"/>
              <a:t> from zero to suggest statistical and/or practical significance</a:t>
            </a:r>
            <a:endParaRPr lang="en-US" dirty="0"/>
          </a:p>
        </p:txBody>
      </p:sp>
    </p:spTree>
    <p:extLst>
      <p:ext uri="{BB962C8B-B14F-4D97-AF65-F5344CB8AC3E}">
        <p14:creationId xmlns:p14="http://schemas.microsoft.com/office/powerpoint/2010/main" val="2541571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AE7B63-D295-41BA-AC4A-E390B90E5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38322A-5E99-4D4E-857F-9A2457E11527}"/>
              </a:ext>
            </a:extLst>
          </p:cNvPr>
          <p:cNvSpPr>
            <a:spLocks noGrp="1"/>
          </p:cNvSpPr>
          <p:nvPr>
            <p:ph type="title"/>
          </p:nvPr>
        </p:nvSpPr>
        <p:spPr>
          <a:xfrm>
            <a:off x="4927472" y="609600"/>
            <a:ext cx="6340084" cy="1326321"/>
          </a:xfrm>
        </p:spPr>
        <p:txBody>
          <a:bodyPr>
            <a:normAutofit/>
          </a:bodyPr>
          <a:lstStyle/>
          <a:p>
            <a:r>
              <a:rPr lang="en-US" sz="2900">
                <a:solidFill>
                  <a:srgbClr val="FFFFFF"/>
                </a:solidFill>
              </a:rPr>
              <a:t>When do researchers use paired samples t tests?</a:t>
            </a:r>
          </a:p>
        </p:txBody>
      </p:sp>
      <p:sp>
        <p:nvSpPr>
          <p:cNvPr id="11" name="Rectangle 10">
            <a:extLst>
              <a:ext uri="{FF2B5EF4-FFF2-40B4-BE49-F238E27FC236}">
                <a16:creationId xmlns:a16="http://schemas.microsoft.com/office/drawing/2014/main" id="{786DD7D1-E01C-464B-945C-F6E88018E0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3743325"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8FE91D2-8774-44D6-8D9A-60C0080A46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41857" y="1265087"/>
            <a:ext cx="2964561" cy="4327826"/>
          </a:xfrm>
          <a:prstGeom prst="rect">
            <a:avLst/>
          </a:prstGeom>
        </p:spPr>
      </p:pic>
      <p:sp>
        <p:nvSpPr>
          <p:cNvPr id="13" name="Rectangle 12">
            <a:extLst>
              <a:ext uri="{FF2B5EF4-FFF2-40B4-BE49-F238E27FC236}">
                <a16:creationId xmlns:a16="http://schemas.microsoft.com/office/drawing/2014/main" id="{F80E4150-F3C6-4470-AF85-36BFD3E39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340" y="804806"/>
            <a:ext cx="3625595" cy="5248389"/>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5D83C2-1DF6-4867-B88A-653A8189197D}"/>
              </a:ext>
            </a:extLst>
          </p:cNvPr>
          <p:cNvSpPr>
            <a:spLocks noGrp="1"/>
          </p:cNvSpPr>
          <p:nvPr>
            <p:ph idx="1"/>
          </p:nvPr>
        </p:nvSpPr>
        <p:spPr>
          <a:xfrm>
            <a:off x="4927471" y="2096063"/>
            <a:ext cx="6340085" cy="3957131"/>
          </a:xfrm>
        </p:spPr>
        <p:txBody>
          <a:bodyPr>
            <a:normAutofit/>
          </a:bodyPr>
          <a:lstStyle/>
          <a:p>
            <a:pPr>
              <a:lnSpc>
                <a:spcPct val="110000"/>
              </a:lnSpc>
            </a:pPr>
            <a:r>
              <a:rPr lang="en-US" sz="1300" b="1" u="sng" dirty="0">
                <a:solidFill>
                  <a:srgbClr val="FFFFFF"/>
                </a:solidFill>
              </a:rPr>
              <a:t>Repeated measures design</a:t>
            </a:r>
            <a:r>
              <a:rPr lang="en-US" sz="1300" dirty="0">
                <a:solidFill>
                  <a:srgbClr val="FFFFFF"/>
                </a:solidFill>
              </a:rPr>
              <a:t>: Is there a change in the dependent variable over two points in time?</a:t>
            </a:r>
          </a:p>
          <a:p>
            <a:pPr lvl="1">
              <a:lnSpc>
                <a:spcPct val="110000"/>
              </a:lnSpc>
            </a:pPr>
            <a:r>
              <a:rPr lang="en-US" sz="1300" dirty="0">
                <a:solidFill>
                  <a:srgbClr val="FFFFFF"/>
                </a:solidFill>
              </a:rPr>
              <a:t>Are the scores on the dependent variable different between </a:t>
            </a:r>
            <a:r>
              <a:rPr lang="en-US" sz="1300" i="1" dirty="0">
                <a:solidFill>
                  <a:srgbClr val="FFFFFF"/>
                </a:solidFill>
              </a:rPr>
              <a:t>Time 1</a:t>
            </a:r>
            <a:r>
              <a:rPr lang="en-US" sz="1300" dirty="0">
                <a:solidFill>
                  <a:srgbClr val="FFFFFF"/>
                </a:solidFill>
              </a:rPr>
              <a:t> and </a:t>
            </a:r>
            <a:r>
              <a:rPr lang="en-US" sz="1300" i="1" dirty="0">
                <a:solidFill>
                  <a:srgbClr val="FFFFFF"/>
                </a:solidFill>
              </a:rPr>
              <a:t>Time 2</a:t>
            </a:r>
            <a:r>
              <a:rPr lang="en-US" sz="1300" dirty="0">
                <a:solidFill>
                  <a:srgbClr val="FFFFFF"/>
                </a:solidFill>
              </a:rPr>
              <a:t>? Is the mean score higher or lower at </a:t>
            </a:r>
            <a:r>
              <a:rPr lang="en-US" sz="1300" i="1" dirty="0">
                <a:solidFill>
                  <a:srgbClr val="FFFFFF"/>
                </a:solidFill>
              </a:rPr>
              <a:t>Time 2</a:t>
            </a:r>
            <a:r>
              <a:rPr lang="en-US" sz="1300" dirty="0">
                <a:solidFill>
                  <a:srgbClr val="FFFFFF"/>
                </a:solidFill>
              </a:rPr>
              <a:t>?</a:t>
            </a:r>
          </a:p>
          <a:p>
            <a:pPr>
              <a:lnSpc>
                <a:spcPct val="110000"/>
              </a:lnSpc>
            </a:pPr>
            <a:r>
              <a:rPr lang="en-US" sz="1300" b="1" u="sng" dirty="0">
                <a:solidFill>
                  <a:srgbClr val="FFFFFF"/>
                </a:solidFill>
              </a:rPr>
              <a:t>Quasi-Experimental </a:t>
            </a:r>
            <a:r>
              <a:rPr lang="en-US" sz="1300" u="sng" dirty="0">
                <a:solidFill>
                  <a:srgbClr val="FFFFFF"/>
                </a:solidFill>
              </a:rPr>
              <a:t>design</a:t>
            </a:r>
            <a:r>
              <a:rPr lang="en-US" sz="1300" b="1" dirty="0">
                <a:solidFill>
                  <a:srgbClr val="FFFFFF"/>
                </a:solidFill>
              </a:rPr>
              <a:t>: </a:t>
            </a:r>
            <a:r>
              <a:rPr lang="en-US" sz="1300" dirty="0">
                <a:solidFill>
                  <a:srgbClr val="FFFFFF"/>
                </a:solidFill>
              </a:rPr>
              <a:t>Is there a change in the dependent variable between two treatment conditions? </a:t>
            </a:r>
          </a:p>
          <a:p>
            <a:pPr lvl="1">
              <a:lnSpc>
                <a:spcPct val="110000"/>
              </a:lnSpc>
            </a:pPr>
            <a:r>
              <a:rPr lang="en-US" sz="1300" dirty="0">
                <a:solidFill>
                  <a:srgbClr val="FFFFFF"/>
                </a:solidFill>
              </a:rPr>
              <a:t>Are the scores on the dependent variable different between </a:t>
            </a:r>
            <a:r>
              <a:rPr lang="en-US" sz="1300" i="1" dirty="0">
                <a:solidFill>
                  <a:srgbClr val="FFFFFF"/>
                </a:solidFill>
              </a:rPr>
              <a:t>treatment condition 1</a:t>
            </a:r>
            <a:r>
              <a:rPr lang="en-US" sz="1300" dirty="0">
                <a:solidFill>
                  <a:srgbClr val="FFFFFF"/>
                </a:solidFill>
              </a:rPr>
              <a:t> and </a:t>
            </a:r>
            <a:r>
              <a:rPr lang="en-US" sz="1300" i="1" dirty="0">
                <a:solidFill>
                  <a:srgbClr val="FFFFFF"/>
                </a:solidFill>
              </a:rPr>
              <a:t> treatment condition 2</a:t>
            </a:r>
            <a:r>
              <a:rPr lang="en-US" sz="1300" dirty="0">
                <a:solidFill>
                  <a:srgbClr val="FFFFFF"/>
                </a:solidFill>
              </a:rPr>
              <a:t>? For which treatment condition is the mean score higher/lower?</a:t>
            </a:r>
          </a:p>
          <a:p>
            <a:pPr>
              <a:lnSpc>
                <a:spcPct val="110000"/>
              </a:lnSpc>
            </a:pPr>
            <a:r>
              <a:rPr lang="en-US" sz="1300" b="1" u="sng" dirty="0">
                <a:solidFill>
                  <a:srgbClr val="FFFFFF"/>
                </a:solidFill>
              </a:rPr>
              <a:t>Matched pairs design</a:t>
            </a:r>
            <a:r>
              <a:rPr lang="en-US" sz="1300" dirty="0">
                <a:solidFill>
                  <a:srgbClr val="FFFFFF"/>
                </a:solidFill>
              </a:rPr>
              <a:t>: Participants are either in one group or the other, but scores for each “pair” of participants are matched on some criteria</a:t>
            </a:r>
          </a:p>
          <a:p>
            <a:pPr lvl="1">
              <a:lnSpc>
                <a:spcPct val="110000"/>
              </a:lnSpc>
            </a:pPr>
            <a:r>
              <a:rPr lang="en-US" sz="1300" dirty="0">
                <a:solidFill>
                  <a:srgbClr val="FFFFFF"/>
                </a:solidFill>
              </a:rPr>
              <a:t>Are the scores on the dependent variable different between </a:t>
            </a:r>
            <a:r>
              <a:rPr lang="en-US" sz="1300" i="1" dirty="0">
                <a:solidFill>
                  <a:srgbClr val="FFFFFF"/>
                </a:solidFill>
              </a:rPr>
              <a:t>group 1 </a:t>
            </a:r>
            <a:r>
              <a:rPr lang="en-US" sz="1300" dirty="0">
                <a:solidFill>
                  <a:srgbClr val="FFFFFF"/>
                </a:solidFill>
              </a:rPr>
              <a:t>and </a:t>
            </a:r>
            <a:r>
              <a:rPr lang="en-US" sz="1300" i="1" dirty="0">
                <a:solidFill>
                  <a:srgbClr val="FFFFFF"/>
                </a:solidFill>
              </a:rPr>
              <a:t>group 2</a:t>
            </a:r>
            <a:r>
              <a:rPr lang="en-US" sz="1300" dirty="0">
                <a:solidFill>
                  <a:srgbClr val="FFFFFF"/>
                </a:solidFill>
              </a:rPr>
              <a:t>? For which group is the mean score higher/lower?</a:t>
            </a:r>
          </a:p>
        </p:txBody>
      </p:sp>
    </p:spTree>
    <p:extLst>
      <p:ext uri="{BB962C8B-B14F-4D97-AF65-F5344CB8AC3E}">
        <p14:creationId xmlns:p14="http://schemas.microsoft.com/office/powerpoint/2010/main" val="327893099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13DF7-7F6C-45C4-A6F0-5FD357A890D7}"/>
              </a:ext>
            </a:extLst>
          </p:cNvPr>
          <p:cNvSpPr>
            <a:spLocks noGrp="1"/>
          </p:cNvSpPr>
          <p:nvPr>
            <p:ph type="title"/>
          </p:nvPr>
        </p:nvSpPr>
        <p:spPr/>
        <p:txBody>
          <a:bodyPr/>
          <a:lstStyle/>
          <a:p>
            <a:r>
              <a:rPr lang="en-US" dirty="0"/>
              <a:t>hypotheses</a:t>
            </a:r>
          </a:p>
        </p:txBody>
      </p:sp>
      <p:sp>
        <p:nvSpPr>
          <p:cNvPr id="3" name="Content Placeholder 2">
            <a:extLst>
              <a:ext uri="{FF2B5EF4-FFF2-40B4-BE49-F238E27FC236}">
                <a16:creationId xmlns:a16="http://schemas.microsoft.com/office/drawing/2014/main" id="{82AB733C-4442-4275-820E-E123FE827DC8}"/>
              </a:ext>
            </a:extLst>
          </p:cNvPr>
          <p:cNvSpPr>
            <a:spLocks noGrp="1"/>
          </p:cNvSpPr>
          <p:nvPr>
            <p:ph idx="1"/>
          </p:nvPr>
        </p:nvSpPr>
        <p:spPr/>
        <p:txBody>
          <a:bodyPr>
            <a:normAutofit fontScale="92500" lnSpcReduction="20000"/>
          </a:bodyPr>
          <a:lstStyle/>
          <a:p>
            <a:pPr marL="0" indent="0">
              <a:buNone/>
            </a:pPr>
            <a:r>
              <a:rPr lang="en-US" b="1" u="sng" dirty="0"/>
              <a:t>Null hypothesis</a:t>
            </a:r>
            <a:r>
              <a:rPr lang="en-US" dirty="0"/>
              <a:t>:</a:t>
            </a:r>
          </a:p>
          <a:p>
            <a:pPr lvl="1"/>
            <a:r>
              <a:rPr lang="en-US" b="1" u="sng" dirty="0"/>
              <a:t>Conceptual H0</a:t>
            </a:r>
            <a:r>
              <a:rPr lang="en-US" dirty="0"/>
              <a:t>: There is no significant difference in DEPENDENT VARIABLE between Time 1/Condition 1 and Time 2/Condition 2; there is no significant difference in DEPENDENT VARIABLE before and after EVENT</a:t>
            </a:r>
          </a:p>
          <a:p>
            <a:pPr lvl="1"/>
            <a:r>
              <a:rPr lang="en-US" b="1" u="sng" dirty="0"/>
              <a:t>Mathematical H0</a:t>
            </a:r>
            <a:r>
              <a:rPr lang="en-US" dirty="0"/>
              <a:t>: The population mean difference between the paired observations is equal to zero; MD = 0</a:t>
            </a:r>
          </a:p>
          <a:p>
            <a:pPr marL="0" indent="0">
              <a:buNone/>
            </a:pPr>
            <a:r>
              <a:rPr lang="en-US" b="1" u="sng" dirty="0"/>
              <a:t>Alternative hypothesis</a:t>
            </a:r>
            <a:r>
              <a:rPr lang="en-US" dirty="0"/>
              <a:t>:</a:t>
            </a:r>
          </a:p>
          <a:p>
            <a:pPr lvl="1"/>
            <a:r>
              <a:rPr lang="en-US" b="1" u="sng" dirty="0"/>
              <a:t>Conceptual H1</a:t>
            </a:r>
            <a:r>
              <a:rPr lang="en-US" dirty="0"/>
              <a:t>: There is a significant difference in DEPENDENT VARIABLE between Time 1/Condition 1 and Time 2/Condition 2; there is a significant difference in DEPENDENT VARIABLE before and after EVENT</a:t>
            </a:r>
          </a:p>
          <a:p>
            <a:pPr lvl="1"/>
            <a:r>
              <a:rPr lang="en-US" b="1" u="sng" dirty="0"/>
              <a:t>Mathematical H1</a:t>
            </a:r>
            <a:r>
              <a:rPr lang="en-US" dirty="0"/>
              <a:t>: The population mean difference between the paired observations is significantly different from zero; MD ≠ 0</a:t>
            </a:r>
          </a:p>
        </p:txBody>
      </p:sp>
    </p:spTree>
    <p:extLst>
      <p:ext uri="{BB962C8B-B14F-4D97-AF65-F5344CB8AC3E}">
        <p14:creationId xmlns:p14="http://schemas.microsoft.com/office/powerpoint/2010/main" val="9613598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3DAA06-94EB-4823-9E76-54CD605DE3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5A5B28-3D16-4621-8849-6D474A759E29}">
  <ds:schemaRefs>
    <ds:schemaRef ds:uri="http://purl.org/dc/elements/1.1/"/>
    <ds:schemaRef ds:uri="http://www.w3.org/XML/1998/namespace"/>
    <ds:schemaRef ds:uri="http://schemas.microsoft.com/office/2006/metadata/properties"/>
    <ds:schemaRef ds:uri="71af3243-3dd4-4a8d-8c0d-dd76da1f02a5"/>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16c05727-aa75-4e4a-9b5f-8a80a1165891"/>
    <ds:schemaRef ds:uri="http://purl.org/dc/terms/"/>
  </ds:schemaRefs>
</ds:datastoreItem>
</file>

<file path=customXml/itemProps3.xml><?xml version="1.0" encoding="utf-8"?>
<ds:datastoreItem xmlns:ds="http://schemas.openxmlformats.org/officeDocument/2006/customXml" ds:itemID="{57D98229-7B95-4B48-98C8-487C48B317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Damask design</Template>
  <TotalTime>350</TotalTime>
  <Words>2166</Words>
  <Application>Microsoft Office PowerPoint</Application>
  <PresentationFormat>Widescreen</PresentationFormat>
  <Paragraphs>111</Paragraphs>
  <Slides>22</Slides>
  <Notes>3</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Bookman Old Style</vt:lpstr>
      <vt:lpstr>Calibri</vt:lpstr>
      <vt:lpstr>Rockwell</vt:lpstr>
      <vt:lpstr>Symbol</vt:lpstr>
      <vt:lpstr>Times New Roman</vt:lpstr>
      <vt:lpstr>Damask</vt:lpstr>
      <vt:lpstr>Chapter 5</vt:lpstr>
      <vt:lpstr>Learning Objectives</vt:lpstr>
      <vt:lpstr>Background (kusumastuti et al., 2017)</vt:lpstr>
      <vt:lpstr>Let’s think about it…</vt:lpstr>
      <vt:lpstr>Introduction to Paired Samples T Tests</vt:lpstr>
      <vt:lpstr>How are groups of scores related</vt:lpstr>
      <vt:lpstr>What is a paired samples t test?</vt:lpstr>
      <vt:lpstr>When do researchers use paired samples t tests?</vt:lpstr>
      <vt:lpstr>hypotheses</vt:lpstr>
      <vt:lpstr>assumptions</vt:lpstr>
      <vt:lpstr>Assumption 1</vt:lpstr>
      <vt:lpstr>Assumption 2</vt:lpstr>
      <vt:lpstr>Assumption 3</vt:lpstr>
      <vt:lpstr>Assumption 4</vt:lpstr>
      <vt:lpstr>Statistical significance</vt:lpstr>
      <vt:lpstr>Practical significance</vt:lpstr>
      <vt:lpstr>JASP Walk-Through Example</vt:lpstr>
      <vt:lpstr>Research Question</vt:lpstr>
      <vt:lpstr>What do you think we will find when we analyze the data?</vt:lpstr>
      <vt:lpstr>Hypotheses</vt:lpstr>
      <vt:lpstr>Let’s Analyze the Data!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dc:title>
  <dc:creator>Clark, Malynda</dc:creator>
  <cp:lastModifiedBy>Fleming, Rachel</cp:lastModifiedBy>
  <cp:revision>21</cp:revision>
  <dcterms:created xsi:type="dcterms:W3CDTF">2021-09-17T01:59:56Z</dcterms:created>
  <dcterms:modified xsi:type="dcterms:W3CDTF">2023-09-05T16:06:53Z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