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3_E20EDA6A.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57" r:id="rId4"/>
    <p:sldId id="258" r:id="rId5"/>
    <p:sldId id="298" r:id="rId6"/>
    <p:sldId id="260" r:id="rId7"/>
    <p:sldId id="276" r:id="rId8"/>
    <p:sldId id="299" r:id="rId9"/>
    <p:sldId id="301" r:id="rId10"/>
    <p:sldId id="291" r:id="rId11"/>
    <p:sldId id="261" r:id="rId12"/>
    <p:sldId id="262" r:id="rId13"/>
    <p:sldId id="263" r:id="rId14"/>
    <p:sldId id="264" r:id="rId15"/>
    <p:sldId id="265" r:id="rId16"/>
    <p:sldId id="266" r:id="rId17"/>
    <p:sldId id="267" r:id="rId18"/>
    <p:sldId id="268" r:id="rId19"/>
    <p:sldId id="278" r:id="rId20"/>
    <p:sldId id="277" r:id="rId21"/>
    <p:sldId id="279" r:id="rId22"/>
    <p:sldId id="269" r:id="rId23"/>
    <p:sldId id="280" r:id="rId24"/>
    <p:sldId id="274" r:id="rId25"/>
    <p:sldId id="297" r:id="rId26"/>
    <p:sldId id="292" r:id="rId27"/>
    <p:sldId id="295" r:id="rId28"/>
    <p:sldId id="293" r:id="rId29"/>
    <p:sldId id="294" r:id="rId30"/>
    <p:sldId id="29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3ED72-025D-4D1E-F750-918E7EA83AFF}" name="Walker, Ruth" initials="WR" userId="S::ptd539@utc.edu::d48566fa-4653-4ccf-83b1-d48d6bcfc0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26" y="768"/>
      </p:cViewPr>
      <p:guideLst/>
    </p:cSldViewPr>
  </p:slideViewPr>
  <p:outlineViewPr>
    <p:cViewPr>
      <p:scale>
        <a:sx n="33" d="100"/>
        <a:sy n="33" d="100"/>
      </p:scale>
      <p:origin x="0" y="-132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omments/modernComment_123_E20EDA6A.xml><?xml version="1.0" encoding="utf-8"?>
<p188:cmLst xmlns:a="http://schemas.openxmlformats.org/drawingml/2006/main" xmlns:r="http://schemas.openxmlformats.org/officeDocument/2006/relationships" xmlns:p188="http://schemas.microsoft.com/office/powerpoint/2018/8/main">
  <p188:cm id="{76E9069E-9763-4256-B824-665CD6083E6E}" authorId="{DA93ED72-025D-4D1E-F750-918E7EA83AFF}" created="2023-05-08T20:40:26.906">
    <pc:sldMkLst xmlns:pc="http://schemas.microsoft.com/office/powerpoint/2013/main/command">
      <pc:docMk/>
      <pc:sldMk cId="3792624234" sldId="291"/>
    </pc:sldMkLst>
    <p188:txBody>
      <a:bodyPr/>
      <a:lstStyle/>
      <a:p>
        <a:r>
          <a:rPr lang="en-US"/>
          <a:t>This is an example of the new slide I added to the independent t test PPT to help instructors/GAs guide students through thinking critically about the test.</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D7BE6-935A-438B-AA7E-BD9F1982B4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F6BB622-08F8-40FF-9E4E-086379C5EFEC}">
      <dgm:prSet/>
      <dgm:spPr/>
      <dgm:t>
        <a:bodyPr/>
        <a:lstStyle/>
        <a:p>
          <a:r>
            <a:rPr lang="en-US" i="1" dirty="0"/>
            <a:t>Slope</a:t>
          </a:r>
          <a:endParaRPr lang="en-US" dirty="0"/>
        </a:p>
      </dgm:t>
    </dgm:pt>
    <dgm:pt modelId="{660A4B60-D9C1-4599-A230-037400C24653}" type="parTrans" cxnId="{D4AA5FA2-48B3-42C8-BF44-457DC8C667F5}">
      <dgm:prSet/>
      <dgm:spPr/>
      <dgm:t>
        <a:bodyPr/>
        <a:lstStyle/>
        <a:p>
          <a:endParaRPr lang="en-US"/>
        </a:p>
      </dgm:t>
    </dgm:pt>
    <dgm:pt modelId="{3D7A0B15-E99A-4A81-ADA5-63935FC86041}" type="sibTrans" cxnId="{D4AA5FA2-48B3-42C8-BF44-457DC8C667F5}">
      <dgm:prSet/>
      <dgm:spPr/>
      <dgm:t>
        <a:bodyPr/>
        <a:lstStyle/>
        <a:p>
          <a:endParaRPr lang="en-US"/>
        </a:p>
      </dgm:t>
    </dgm:pt>
    <dgm:pt modelId="{C2289342-8BCE-43BC-98A6-18FA03CD2E00}">
      <dgm:prSet custT="1"/>
      <dgm:spPr/>
      <dgm:t>
        <a:bodyPr/>
        <a:lstStyle/>
        <a:p>
          <a:r>
            <a:rPr lang="en-US" sz="2400" dirty="0"/>
            <a:t>“Rise over run” strength of the relationship between the predictor (x) and outcome (y).</a:t>
          </a:r>
        </a:p>
      </dgm:t>
    </dgm:pt>
    <dgm:pt modelId="{6091E863-B2A3-4071-98DF-E2B2111F42F9}" type="parTrans" cxnId="{2F42B181-4652-40B1-94D2-05B77C37E74D}">
      <dgm:prSet/>
      <dgm:spPr/>
      <dgm:t>
        <a:bodyPr/>
        <a:lstStyle/>
        <a:p>
          <a:endParaRPr lang="en-US"/>
        </a:p>
      </dgm:t>
    </dgm:pt>
    <dgm:pt modelId="{50346C03-01BC-416D-9C0A-558E0978AAAA}" type="sibTrans" cxnId="{2F42B181-4652-40B1-94D2-05B77C37E74D}">
      <dgm:prSet/>
      <dgm:spPr/>
      <dgm:t>
        <a:bodyPr/>
        <a:lstStyle/>
        <a:p>
          <a:endParaRPr lang="en-US"/>
        </a:p>
      </dgm:t>
    </dgm:pt>
    <dgm:pt modelId="{D5204B68-F6BE-4ABD-8D8E-78DD8D10CCB2}">
      <dgm:prSet custT="1"/>
      <dgm:spPr/>
      <dgm:t>
        <a:bodyPr/>
        <a:lstStyle/>
        <a:p>
          <a:r>
            <a:rPr lang="en-US" sz="2400" dirty="0"/>
            <a:t>We interpret the value as, for every one-unit increase in X, you expect _ increase or decrease in Y.</a:t>
          </a:r>
        </a:p>
      </dgm:t>
    </dgm:pt>
    <dgm:pt modelId="{39110E40-DCE0-4868-B5C9-AF85A30E2B61}" type="parTrans" cxnId="{BCB25532-AC73-44D2-A523-C6DBAF70BBE1}">
      <dgm:prSet/>
      <dgm:spPr/>
      <dgm:t>
        <a:bodyPr/>
        <a:lstStyle/>
        <a:p>
          <a:endParaRPr lang="en-US"/>
        </a:p>
      </dgm:t>
    </dgm:pt>
    <dgm:pt modelId="{DC0DBB81-6357-43A9-A9F7-6EE18734FD5C}" type="sibTrans" cxnId="{BCB25532-AC73-44D2-A523-C6DBAF70BBE1}">
      <dgm:prSet/>
      <dgm:spPr/>
      <dgm:t>
        <a:bodyPr/>
        <a:lstStyle/>
        <a:p>
          <a:endParaRPr lang="en-US"/>
        </a:p>
      </dgm:t>
    </dgm:pt>
    <dgm:pt modelId="{16AAA074-6243-4C1C-97B6-F3DE32A0C37E}">
      <dgm:prSet/>
      <dgm:spPr/>
      <dgm:t>
        <a:bodyPr/>
        <a:lstStyle/>
        <a:p>
          <a:r>
            <a:rPr lang="en-US"/>
            <a:t>Intercept</a:t>
          </a:r>
        </a:p>
      </dgm:t>
    </dgm:pt>
    <dgm:pt modelId="{B9A8B261-DC22-42C3-B886-31793547C9EB}" type="parTrans" cxnId="{4718B821-8838-41B7-B2AA-397774D0288B}">
      <dgm:prSet/>
      <dgm:spPr/>
      <dgm:t>
        <a:bodyPr/>
        <a:lstStyle/>
        <a:p>
          <a:endParaRPr lang="en-US"/>
        </a:p>
      </dgm:t>
    </dgm:pt>
    <dgm:pt modelId="{F170A393-30AE-4DAA-9155-64BA24952379}" type="sibTrans" cxnId="{4718B821-8838-41B7-B2AA-397774D0288B}">
      <dgm:prSet/>
      <dgm:spPr/>
      <dgm:t>
        <a:bodyPr/>
        <a:lstStyle/>
        <a:p>
          <a:endParaRPr lang="en-US"/>
        </a:p>
      </dgm:t>
    </dgm:pt>
    <dgm:pt modelId="{CCFB8746-E3F0-41AE-B158-1A29811248C6}">
      <dgm:prSet custT="1"/>
      <dgm:spPr/>
      <dgm:t>
        <a:bodyPr/>
        <a:lstStyle/>
        <a:p>
          <a:r>
            <a:rPr lang="en-US" sz="2400" dirty="0"/>
            <a:t>The y-intercept is the point where the line crosses the y-axis. </a:t>
          </a:r>
        </a:p>
      </dgm:t>
    </dgm:pt>
    <dgm:pt modelId="{13600B74-B21F-4B5A-9E04-EBEB79B45FF1}" type="parTrans" cxnId="{7854D101-AD7B-42F7-9BF4-CC6ACC83AF58}">
      <dgm:prSet/>
      <dgm:spPr/>
      <dgm:t>
        <a:bodyPr/>
        <a:lstStyle/>
        <a:p>
          <a:endParaRPr lang="en-US"/>
        </a:p>
      </dgm:t>
    </dgm:pt>
    <dgm:pt modelId="{6CDDC145-6CBC-4CE9-A8C0-DE28FB63AC30}" type="sibTrans" cxnId="{7854D101-AD7B-42F7-9BF4-CC6ACC83AF58}">
      <dgm:prSet/>
      <dgm:spPr/>
      <dgm:t>
        <a:bodyPr/>
        <a:lstStyle/>
        <a:p>
          <a:endParaRPr lang="en-US"/>
        </a:p>
      </dgm:t>
    </dgm:pt>
    <dgm:pt modelId="{8934FB86-9714-4E97-93D3-F0DA24D9263B}">
      <dgm:prSet custT="1"/>
      <dgm:spPr/>
      <dgm:t>
        <a:bodyPr/>
        <a:lstStyle/>
        <a:p>
          <a:r>
            <a:rPr lang="en-US" sz="2400" dirty="0"/>
            <a:t>We can think of this as an anchoring point. When you are zero on X, what would be your value on Y? </a:t>
          </a:r>
        </a:p>
      </dgm:t>
    </dgm:pt>
    <dgm:pt modelId="{B0D338D4-4E39-4CD5-9B53-96E070F0A0EC}" type="parTrans" cxnId="{08CA4061-B19F-433C-A2AD-97FA933E0794}">
      <dgm:prSet/>
      <dgm:spPr/>
      <dgm:t>
        <a:bodyPr/>
        <a:lstStyle/>
        <a:p>
          <a:endParaRPr lang="en-US"/>
        </a:p>
      </dgm:t>
    </dgm:pt>
    <dgm:pt modelId="{DDE3032F-BE6D-4B53-840B-6883C2C5A99D}" type="sibTrans" cxnId="{08CA4061-B19F-433C-A2AD-97FA933E0794}">
      <dgm:prSet/>
      <dgm:spPr/>
      <dgm:t>
        <a:bodyPr/>
        <a:lstStyle/>
        <a:p>
          <a:endParaRPr lang="en-US"/>
        </a:p>
      </dgm:t>
    </dgm:pt>
    <dgm:pt modelId="{48DC7B70-2402-42BA-B0B4-48023F2B29F6}">
      <dgm:prSet custT="1"/>
      <dgm:spPr/>
      <dgm:t>
        <a:bodyPr/>
        <a:lstStyle/>
        <a:p>
          <a:r>
            <a:rPr lang="en-US" sz="2400" dirty="0"/>
            <a:t>Can be positive or negative (like a positive or negative correlation)</a:t>
          </a:r>
        </a:p>
      </dgm:t>
    </dgm:pt>
    <dgm:pt modelId="{FDFAC83C-8987-4B1F-B2B1-1541B6B688FE}" type="parTrans" cxnId="{495D9E2A-DFE8-4C2B-95D0-C121FA093945}">
      <dgm:prSet/>
      <dgm:spPr/>
      <dgm:t>
        <a:bodyPr/>
        <a:lstStyle/>
        <a:p>
          <a:endParaRPr lang="en-US"/>
        </a:p>
      </dgm:t>
    </dgm:pt>
    <dgm:pt modelId="{94AD96A3-8513-4BCB-A27D-6E282820343B}" type="sibTrans" cxnId="{495D9E2A-DFE8-4C2B-95D0-C121FA093945}">
      <dgm:prSet/>
      <dgm:spPr/>
      <dgm:t>
        <a:bodyPr/>
        <a:lstStyle/>
        <a:p>
          <a:endParaRPr lang="en-US"/>
        </a:p>
      </dgm:t>
    </dgm:pt>
    <dgm:pt modelId="{50A741A3-88A6-45B3-BED4-EB3A27FD1ED6}">
      <dgm:prSet custT="1"/>
      <dgm:spPr/>
      <dgm:t>
        <a:bodyPr/>
        <a:lstStyle/>
        <a:p>
          <a:r>
            <a:rPr lang="en-US" sz="2400" dirty="0"/>
            <a:t>b represents the unstandardized slope, beta (β) represents the standardized slope, which ranges from -1 to +1 just like a correlation </a:t>
          </a:r>
        </a:p>
      </dgm:t>
    </dgm:pt>
    <dgm:pt modelId="{C2D8F758-CA2C-4240-8AC2-777EF2462FB0}" type="parTrans" cxnId="{5BE65A88-F510-470C-9750-1BBF93047573}">
      <dgm:prSet/>
      <dgm:spPr/>
      <dgm:t>
        <a:bodyPr/>
        <a:lstStyle/>
        <a:p>
          <a:endParaRPr lang="en-US"/>
        </a:p>
      </dgm:t>
    </dgm:pt>
    <dgm:pt modelId="{BD4CA6C5-EEAD-4990-B07C-9A4A91EBDFCA}" type="sibTrans" cxnId="{5BE65A88-F510-470C-9750-1BBF93047573}">
      <dgm:prSet/>
      <dgm:spPr/>
      <dgm:t>
        <a:bodyPr/>
        <a:lstStyle/>
        <a:p>
          <a:endParaRPr lang="en-US"/>
        </a:p>
      </dgm:t>
    </dgm:pt>
    <dgm:pt modelId="{F22556EE-8862-45BC-8AB3-8366E619C650}" type="pres">
      <dgm:prSet presAssocID="{BE3D7BE6-935A-438B-AA7E-BD9F1982B44D}" presName="linear" presStyleCnt="0">
        <dgm:presLayoutVars>
          <dgm:animLvl val="lvl"/>
          <dgm:resizeHandles val="exact"/>
        </dgm:presLayoutVars>
      </dgm:prSet>
      <dgm:spPr/>
    </dgm:pt>
    <dgm:pt modelId="{34A39E93-FC23-442A-8989-9BC32DF579D8}" type="pres">
      <dgm:prSet presAssocID="{EF6BB622-08F8-40FF-9E4E-086379C5EFEC}" presName="parentText" presStyleLbl="node1" presStyleIdx="0" presStyleCnt="2">
        <dgm:presLayoutVars>
          <dgm:chMax val="0"/>
          <dgm:bulletEnabled val="1"/>
        </dgm:presLayoutVars>
      </dgm:prSet>
      <dgm:spPr/>
    </dgm:pt>
    <dgm:pt modelId="{F09EFBBB-3DD4-479D-9636-91A78C45CE33}" type="pres">
      <dgm:prSet presAssocID="{EF6BB622-08F8-40FF-9E4E-086379C5EFEC}" presName="childText" presStyleLbl="revTx" presStyleIdx="0" presStyleCnt="2">
        <dgm:presLayoutVars>
          <dgm:bulletEnabled val="1"/>
        </dgm:presLayoutVars>
      </dgm:prSet>
      <dgm:spPr/>
    </dgm:pt>
    <dgm:pt modelId="{9B4F8E6B-A094-49C1-824B-2FFCD90E6F8F}" type="pres">
      <dgm:prSet presAssocID="{16AAA074-6243-4C1C-97B6-F3DE32A0C37E}" presName="parentText" presStyleLbl="node1" presStyleIdx="1" presStyleCnt="2">
        <dgm:presLayoutVars>
          <dgm:chMax val="0"/>
          <dgm:bulletEnabled val="1"/>
        </dgm:presLayoutVars>
      </dgm:prSet>
      <dgm:spPr/>
    </dgm:pt>
    <dgm:pt modelId="{340CCB68-2028-49F3-8032-912E47493386}" type="pres">
      <dgm:prSet presAssocID="{16AAA074-6243-4C1C-97B6-F3DE32A0C37E}" presName="childText" presStyleLbl="revTx" presStyleIdx="1" presStyleCnt="2">
        <dgm:presLayoutVars>
          <dgm:bulletEnabled val="1"/>
        </dgm:presLayoutVars>
      </dgm:prSet>
      <dgm:spPr/>
    </dgm:pt>
  </dgm:ptLst>
  <dgm:cxnLst>
    <dgm:cxn modelId="{7854D101-AD7B-42F7-9BF4-CC6ACC83AF58}" srcId="{16AAA074-6243-4C1C-97B6-F3DE32A0C37E}" destId="{CCFB8746-E3F0-41AE-B158-1A29811248C6}" srcOrd="0" destOrd="0" parTransId="{13600B74-B21F-4B5A-9E04-EBEB79B45FF1}" sibTransId="{6CDDC145-6CBC-4CE9-A8C0-DE28FB63AC30}"/>
    <dgm:cxn modelId="{A5B18507-0F1C-46AA-A50B-21D6F20FE3CC}" type="presOf" srcId="{8934FB86-9714-4E97-93D3-F0DA24D9263B}" destId="{340CCB68-2028-49F3-8032-912E47493386}" srcOrd="0" destOrd="1" presId="urn:microsoft.com/office/officeart/2005/8/layout/vList2"/>
    <dgm:cxn modelId="{4718B821-8838-41B7-B2AA-397774D0288B}" srcId="{BE3D7BE6-935A-438B-AA7E-BD9F1982B44D}" destId="{16AAA074-6243-4C1C-97B6-F3DE32A0C37E}" srcOrd="1" destOrd="0" parTransId="{B9A8B261-DC22-42C3-B886-31793547C9EB}" sibTransId="{F170A393-30AE-4DAA-9155-64BA24952379}"/>
    <dgm:cxn modelId="{495D9E2A-DFE8-4C2B-95D0-C121FA093945}" srcId="{EF6BB622-08F8-40FF-9E4E-086379C5EFEC}" destId="{48DC7B70-2402-42BA-B0B4-48023F2B29F6}" srcOrd="1" destOrd="0" parTransId="{FDFAC83C-8987-4B1F-B2B1-1541B6B688FE}" sibTransId="{94AD96A3-8513-4BCB-A27D-6E282820343B}"/>
    <dgm:cxn modelId="{BCB25532-AC73-44D2-A523-C6DBAF70BBE1}" srcId="{EF6BB622-08F8-40FF-9E4E-086379C5EFEC}" destId="{D5204B68-F6BE-4ABD-8D8E-78DD8D10CCB2}" srcOrd="2" destOrd="0" parTransId="{39110E40-DCE0-4868-B5C9-AF85A30E2B61}" sibTransId="{DC0DBB81-6357-43A9-A9F7-6EE18734FD5C}"/>
    <dgm:cxn modelId="{3BE66A37-C079-4036-BDFD-9C6F8656C3DA}" type="presOf" srcId="{CCFB8746-E3F0-41AE-B158-1A29811248C6}" destId="{340CCB68-2028-49F3-8032-912E47493386}" srcOrd="0" destOrd="0" presId="urn:microsoft.com/office/officeart/2005/8/layout/vList2"/>
    <dgm:cxn modelId="{08CA4061-B19F-433C-A2AD-97FA933E0794}" srcId="{16AAA074-6243-4C1C-97B6-F3DE32A0C37E}" destId="{8934FB86-9714-4E97-93D3-F0DA24D9263B}" srcOrd="1" destOrd="0" parTransId="{B0D338D4-4E39-4CD5-9B53-96E070F0A0EC}" sibTransId="{DDE3032F-BE6D-4B53-840B-6883C2C5A99D}"/>
    <dgm:cxn modelId="{A62D3849-71C6-4815-A91F-742B74B2A602}" type="presOf" srcId="{BE3D7BE6-935A-438B-AA7E-BD9F1982B44D}" destId="{F22556EE-8862-45BC-8AB3-8366E619C650}" srcOrd="0" destOrd="0" presId="urn:microsoft.com/office/officeart/2005/8/layout/vList2"/>
    <dgm:cxn modelId="{2F42B181-4652-40B1-94D2-05B77C37E74D}" srcId="{EF6BB622-08F8-40FF-9E4E-086379C5EFEC}" destId="{C2289342-8BCE-43BC-98A6-18FA03CD2E00}" srcOrd="0" destOrd="0" parTransId="{6091E863-B2A3-4071-98DF-E2B2111F42F9}" sibTransId="{50346C03-01BC-416D-9C0A-558E0978AAAA}"/>
    <dgm:cxn modelId="{5BE65A88-F510-470C-9750-1BBF93047573}" srcId="{EF6BB622-08F8-40FF-9E4E-086379C5EFEC}" destId="{50A741A3-88A6-45B3-BED4-EB3A27FD1ED6}" srcOrd="3" destOrd="0" parTransId="{C2D8F758-CA2C-4240-8AC2-777EF2462FB0}" sibTransId="{BD4CA6C5-EEAD-4990-B07C-9A4A91EBDFCA}"/>
    <dgm:cxn modelId="{93FA608C-E7F0-421A-A214-43363D79430C}" type="presOf" srcId="{16AAA074-6243-4C1C-97B6-F3DE32A0C37E}" destId="{9B4F8E6B-A094-49C1-824B-2FFCD90E6F8F}" srcOrd="0" destOrd="0" presId="urn:microsoft.com/office/officeart/2005/8/layout/vList2"/>
    <dgm:cxn modelId="{D4AA5FA2-48B3-42C8-BF44-457DC8C667F5}" srcId="{BE3D7BE6-935A-438B-AA7E-BD9F1982B44D}" destId="{EF6BB622-08F8-40FF-9E4E-086379C5EFEC}" srcOrd="0" destOrd="0" parTransId="{660A4B60-D9C1-4599-A230-037400C24653}" sibTransId="{3D7A0B15-E99A-4A81-ADA5-63935FC86041}"/>
    <dgm:cxn modelId="{03A056AC-3AC1-4BB3-A4EC-460F818D1BB7}" type="presOf" srcId="{EF6BB622-08F8-40FF-9E4E-086379C5EFEC}" destId="{34A39E93-FC23-442A-8989-9BC32DF579D8}" srcOrd="0" destOrd="0" presId="urn:microsoft.com/office/officeart/2005/8/layout/vList2"/>
    <dgm:cxn modelId="{4E73F6CA-022E-4CF0-909C-E9568DDC02E7}" type="presOf" srcId="{50A741A3-88A6-45B3-BED4-EB3A27FD1ED6}" destId="{F09EFBBB-3DD4-479D-9636-91A78C45CE33}" srcOrd="0" destOrd="3" presId="urn:microsoft.com/office/officeart/2005/8/layout/vList2"/>
    <dgm:cxn modelId="{A68451D5-9EDD-421C-88BB-81A0E064A23A}" type="presOf" srcId="{D5204B68-F6BE-4ABD-8D8E-78DD8D10CCB2}" destId="{F09EFBBB-3DD4-479D-9636-91A78C45CE33}" srcOrd="0" destOrd="2" presId="urn:microsoft.com/office/officeart/2005/8/layout/vList2"/>
    <dgm:cxn modelId="{2893EFF5-5CF4-4207-9F2A-64A8D6A0822B}" type="presOf" srcId="{48DC7B70-2402-42BA-B0B4-48023F2B29F6}" destId="{F09EFBBB-3DD4-479D-9636-91A78C45CE33}" srcOrd="0" destOrd="1" presId="urn:microsoft.com/office/officeart/2005/8/layout/vList2"/>
    <dgm:cxn modelId="{AD74FFFB-E6CA-4739-A73F-2A5AE6E9F47B}" type="presOf" srcId="{C2289342-8BCE-43BC-98A6-18FA03CD2E00}" destId="{F09EFBBB-3DD4-479D-9636-91A78C45CE33}" srcOrd="0" destOrd="0" presId="urn:microsoft.com/office/officeart/2005/8/layout/vList2"/>
    <dgm:cxn modelId="{E42AF7BB-D41D-408E-B19C-BC986EC9894D}" type="presParOf" srcId="{F22556EE-8862-45BC-8AB3-8366E619C650}" destId="{34A39E93-FC23-442A-8989-9BC32DF579D8}" srcOrd="0" destOrd="0" presId="urn:microsoft.com/office/officeart/2005/8/layout/vList2"/>
    <dgm:cxn modelId="{BE489640-8EFB-4BDD-8A3B-4E0141DB3B9C}" type="presParOf" srcId="{F22556EE-8862-45BC-8AB3-8366E619C650}" destId="{F09EFBBB-3DD4-479D-9636-91A78C45CE33}" srcOrd="1" destOrd="0" presId="urn:microsoft.com/office/officeart/2005/8/layout/vList2"/>
    <dgm:cxn modelId="{CDF399F7-7F80-48E6-82B9-714390AF816A}" type="presParOf" srcId="{F22556EE-8862-45BC-8AB3-8366E619C650}" destId="{9B4F8E6B-A094-49C1-824B-2FFCD90E6F8F}" srcOrd="2" destOrd="0" presId="urn:microsoft.com/office/officeart/2005/8/layout/vList2"/>
    <dgm:cxn modelId="{7A8B2356-8509-458B-B66B-E1B783EDB52B}" type="presParOf" srcId="{F22556EE-8862-45BC-8AB3-8366E619C650}" destId="{340CCB68-2028-49F3-8032-912E474933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A8CCC5B7-CAA4-4FBD-A4C5-949F2F64E502}">
      <dgm:prSet/>
      <dgm:spPr/>
      <dgm:t>
        <a:bodyPr/>
        <a:lstStyle/>
        <a:p>
          <a:pPr>
            <a:defRPr cap="all"/>
          </a:pPr>
          <a:r>
            <a:rPr lang="en-US" dirty="0"/>
            <a:t>Why did the researchers use a regression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defRPr cap="all"/>
          </a:pPr>
          <a:r>
            <a:rPr lang="en-US"/>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defRPr cap="all"/>
          </a:pPr>
          <a:r>
            <a:rPr lang="en-US"/>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B6375-1D89-48E5-839F-7879613533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028939C-FB41-418B-9F0E-CC6947E421B2}">
      <dgm:prSet/>
      <dgm:spPr/>
      <dgm:t>
        <a:bodyPr/>
        <a:lstStyle/>
        <a:p>
          <a:r>
            <a:rPr lang="en-US"/>
            <a:t>1. Continuous variables</a:t>
          </a:r>
        </a:p>
      </dgm:t>
    </dgm:pt>
    <dgm:pt modelId="{3F8F5C4A-DF7E-4750-87F7-341B4BBD67DD}" type="parTrans" cxnId="{9A480791-84C0-4696-9A18-CC77AC5BCE6C}">
      <dgm:prSet/>
      <dgm:spPr/>
      <dgm:t>
        <a:bodyPr/>
        <a:lstStyle/>
        <a:p>
          <a:endParaRPr lang="en-US"/>
        </a:p>
      </dgm:t>
    </dgm:pt>
    <dgm:pt modelId="{98CE623D-42C4-48E0-9BAA-D00D7A636D49}" type="sibTrans" cxnId="{9A480791-84C0-4696-9A18-CC77AC5BCE6C}">
      <dgm:prSet/>
      <dgm:spPr/>
      <dgm:t>
        <a:bodyPr/>
        <a:lstStyle/>
        <a:p>
          <a:endParaRPr lang="en-US"/>
        </a:p>
      </dgm:t>
    </dgm:pt>
    <dgm:pt modelId="{2FB70986-C693-4323-BA05-D1BCD413DA2F}">
      <dgm:prSet/>
      <dgm:spPr/>
      <dgm:t>
        <a:bodyPr/>
        <a:lstStyle/>
        <a:p>
          <a:r>
            <a:rPr lang="en-US"/>
            <a:t>2. Normal Distribution</a:t>
          </a:r>
        </a:p>
      </dgm:t>
    </dgm:pt>
    <dgm:pt modelId="{7C0716C9-C25A-48FF-8C98-BB1204E1EEF6}" type="parTrans" cxnId="{E89B6291-9C8A-44F0-BB84-FFF9F1218628}">
      <dgm:prSet/>
      <dgm:spPr/>
      <dgm:t>
        <a:bodyPr/>
        <a:lstStyle/>
        <a:p>
          <a:endParaRPr lang="en-US"/>
        </a:p>
      </dgm:t>
    </dgm:pt>
    <dgm:pt modelId="{42FFBC1F-50D9-4D01-9768-96AF4620B6F7}" type="sibTrans" cxnId="{E89B6291-9C8A-44F0-BB84-FFF9F1218628}">
      <dgm:prSet/>
      <dgm:spPr/>
      <dgm:t>
        <a:bodyPr/>
        <a:lstStyle/>
        <a:p>
          <a:endParaRPr lang="en-US"/>
        </a:p>
      </dgm:t>
    </dgm:pt>
    <dgm:pt modelId="{EBB127E5-DA01-47EB-B5E4-4A08E44597FE}">
      <dgm:prSet/>
      <dgm:spPr/>
      <dgm:t>
        <a:bodyPr/>
        <a:lstStyle/>
        <a:p>
          <a:r>
            <a:rPr lang="en-US"/>
            <a:t>3. No outliers</a:t>
          </a:r>
        </a:p>
      </dgm:t>
    </dgm:pt>
    <dgm:pt modelId="{C8B6FC56-36EB-4ECF-BC0C-DC27823A76C9}" type="parTrans" cxnId="{F37F01BD-8EF2-4B31-93C7-BEF039A25342}">
      <dgm:prSet/>
      <dgm:spPr/>
      <dgm:t>
        <a:bodyPr/>
        <a:lstStyle/>
        <a:p>
          <a:endParaRPr lang="en-US"/>
        </a:p>
      </dgm:t>
    </dgm:pt>
    <dgm:pt modelId="{AA75CBEB-9B1F-4A37-89EF-92BE5263C0A3}" type="sibTrans" cxnId="{F37F01BD-8EF2-4B31-93C7-BEF039A25342}">
      <dgm:prSet/>
      <dgm:spPr/>
      <dgm:t>
        <a:bodyPr/>
        <a:lstStyle/>
        <a:p>
          <a:endParaRPr lang="en-US"/>
        </a:p>
      </dgm:t>
    </dgm:pt>
    <dgm:pt modelId="{B16EC98F-4849-4A4D-9DEC-D35E72911FB6}">
      <dgm:prSet/>
      <dgm:spPr/>
      <dgm:t>
        <a:bodyPr/>
        <a:lstStyle/>
        <a:p>
          <a:r>
            <a:rPr lang="en-US" dirty="0"/>
            <a:t>4. Linearity</a:t>
          </a:r>
        </a:p>
      </dgm:t>
    </dgm:pt>
    <dgm:pt modelId="{85C9B79E-9826-40A2-B6AC-C4DEB5233C63}" type="parTrans" cxnId="{2A6C7FD7-F1BC-4509-998C-B04EA7877817}">
      <dgm:prSet/>
      <dgm:spPr/>
      <dgm:t>
        <a:bodyPr/>
        <a:lstStyle/>
        <a:p>
          <a:endParaRPr lang="en-US"/>
        </a:p>
      </dgm:t>
    </dgm:pt>
    <dgm:pt modelId="{2C768B4D-F6BA-44AD-AF35-03996EFD3471}" type="sibTrans" cxnId="{2A6C7FD7-F1BC-4509-998C-B04EA7877817}">
      <dgm:prSet/>
      <dgm:spPr/>
      <dgm:t>
        <a:bodyPr/>
        <a:lstStyle/>
        <a:p>
          <a:endParaRPr lang="en-US"/>
        </a:p>
      </dgm:t>
    </dgm:pt>
    <dgm:pt modelId="{E7B8BB7A-2097-41BF-9D3F-19FD9DC5049C}">
      <dgm:prSet/>
      <dgm:spPr/>
      <dgm:t>
        <a:bodyPr/>
        <a:lstStyle/>
        <a:p>
          <a:r>
            <a:rPr lang="en-US" dirty="0"/>
            <a:t>5. Heteroscedasticity and Normality of Residuals		</a:t>
          </a:r>
        </a:p>
      </dgm:t>
    </dgm:pt>
    <dgm:pt modelId="{B90EB1B0-3B70-4D48-9CDD-92FEBE1016B2}" type="parTrans" cxnId="{EDEB9B7D-AAAF-4A09-B77E-492FCBC5DC2C}">
      <dgm:prSet/>
      <dgm:spPr/>
      <dgm:t>
        <a:bodyPr/>
        <a:lstStyle/>
        <a:p>
          <a:endParaRPr lang="en-US"/>
        </a:p>
      </dgm:t>
    </dgm:pt>
    <dgm:pt modelId="{05911EF8-BD9A-45C3-B2AB-1A94B76509CD}" type="sibTrans" cxnId="{EDEB9B7D-AAAF-4A09-B77E-492FCBC5DC2C}">
      <dgm:prSet/>
      <dgm:spPr/>
      <dgm:t>
        <a:bodyPr/>
        <a:lstStyle/>
        <a:p>
          <a:endParaRPr lang="en-US"/>
        </a:p>
      </dgm:t>
    </dgm:pt>
    <dgm:pt modelId="{3CB896FB-40A0-4DFB-91D4-D8735378641B}">
      <dgm:prSet/>
      <dgm:spPr/>
      <dgm:t>
        <a:bodyPr/>
        <a:lstStyle/>
        <a:p>
          <a:r>
            <a:rPr lang="en-US" b="0" i="1" dirty="0"/>
            <a:t>(Multiple regression only) 6. Multicollinearity </a:t>
          </a:r>
          <a:endParaRPr lang="en-US" b="0" dirty="0"/>
        </a:p>
      </dgm:t>
    </dgm:pt>
    <dgm:pt modelId="{99715388-3F80-4CB8-8F9E-12B78154870F}" type="parTrans" cxnId="{9E0CCE81-93F3-4923-9B9C-CF7A4AA7FFED}">
      <dgm:prSet/>
      <dgm:spPr/>
      <dgm:t>
        <a:bodyPr/>
        <a:lstStyle/>
        <a:p>
          <a:endParaRPr lang="en-US"/>
        </a:p>
      </dgm:t>
    </dgm:pt>
    <dgm:pt modelId="{A77163FF-431A-4C55-B55F-41B40C0BD874}" type="sibTrans" cxnId="{9E0CCE81-93F3-4923-9B9C-CF7A4AA7FFED}">
      <dgm:prSet/>
      <dgm:spPr/>
      <dgm:t>
        <a:bodyPr/>
        <a:lstStyle/>
        <a:p>
          <a:endParaRPr lang="en-US"/>
        </a:p>
      </dgm:t>
    </dgm:pt>
    <dgm:pt modelId="{E778B2CC-D1D3-4E24-81F7-3AF70115F10C}" type="pres">
      <dgm:prSet presAssocID="{AF5B6375-1D89-48E5-839F-7879613533AB}" presName="vert0" presStyleCnt="0">
        <dgm:presLayoutVars>
          <dgm:dir/>
          <dgm:animOne val="branch"/>
          <dgm:animLvl val="lvl"/>
        </dgm:presLayoutVars>
      </dgm:prSet>
      <dgm:spPr/>
    </dgm:pt>
    <dgm:pt modelId="{5609F5A7-B9A1-4681-B369-0B0C6EE8C176}" type="pres">
      <dgm:prSet presAssocID="{E028939C-FB41-418B-9F0E-CC6947E421B2}" presName="thickLine" presStyleLbl="alignNode1" presStyleIdx="0" presStyleCnt="6"/>
      <dgm:spPr/>
    </dgm:pt>
    <dgm:pt modelId="{3DC87BBA-09AF-4B67-B2E7-C96175F7CBC5}" type="pres">
      <dgm:prSet presAssocID="{E028939C-FB41-418B-9F0E-CC6947E421B2}" presName="horz1" presStyleCnt="0"/>
      <dgm:spPr/>
    </dgm:pt>
    <dgm:pt modelId="{2C03389A-0C69-448D-A6B8-FBBBECF0AB28}" type="pres">
      <dgm:prSet presAssocID="{E028939C-FB41-418B-9F0E-CC6947E421B2}" presName="tx1" presStyleLbl="revTx" presStyleIdx="0" presStyleCnt="6"/>
      <dgm:spPr/>
    </dgm:pt>
    <dgm:pt modelId="{3566AE7D-050F-4DB3-B8B1-59F2C5488913}" type="pres">
      <dgm:prSet presAssocID="{E028939C-FB41-418B-9F0E-CC6947E421B2}" presName="vert1" presStyleCnt="0"/>
      <dgm:spPr/>
    </dgm:pt>
    <dgm:pt modelId="{1EAF7D63-DFC5-42B0-9C42-6995B70891EB}" type="pres">
      <dgm:prSet presAssocID="{2FB70986-C693-4323-BA05-D1BCD413DA2F}" presName="thickLine" presStyleLbl="alignNode1" presStyleIdx="1" presStyleCnt="6"/>
      <dgm:spPr/>
    </dgm:pt>
    <dgm:pt modelId="{63842727-2C4C-4752-81F3-7DDCA4A4FCCC}" type="pres">
      <dgm:prSet presAssocID="{2FB70986-C693-4323-BA05-D1BCD413DA2F}" presName="horz1" presStyleCnt="0"/>
      <dgm:spPr/>
    </dgm:pt>
    <dgm:pt modelId="{F1D4C8BF-A231-4152-B0D5-9433FC47AD9A}" type="pres">
      <dgm:prSet presAssocID="{2FB70986-C693-4323-BA05-D1BCD413DA2F}" presName="tx1" presStyleLbl="revTx" presStyleIdx="1" presStyleCnt="6"/>
      <dgm:spPr/>
    </dgm:pt>
    <dgm:pt modelId="{081790F5-8B54-4E2F-92AF-9AFD5ABBD74E}" type="pres">
      <dgm:prSet presAssocID="{2FB70986-C693-4323-BA05-D1BCD413DA2F}" presName="vert1" presStyleCnt="0"/>
      <dgm:spPr/>
    </dgm:pt>
    <dgm:pt modelId="{9C8429D8-F6C2-46DD-B8D5-F9716A14AA3F}" type="pres">
      <dgm:prSet presAssocID="{EBB127E5-DA01-47EB-B5E4-4A08E44597FE}" presName="thickLine" presStyleLbl="alignNode1" presStyleIdx="2" presStyleCnt="6"/>
      <dgm:spPr/>
    </dgm:pt>
    <dgm:pt modelId="{34D3E556-F232-44C9-AF14-3086BDE96AE8}" type="pres">
      <dgm:prSet presAssocID="{EBB127E5-DA01-47EB-B5E4-4A08E44597FE}" presName="horz1" presStyleCnt="0"/>
      <dgm:spPr/>
    </dgm:pt>
    <dgm:pt modelId="{B4209C0B-63CC-4E84-A7A4-C3A3402D6444}" type="pres">
      <dgm:prSet presAssocID="{EBB127E5-DA01-47EB-B5E4-4A08E44597FE}" presName="tx1" presStyleLbl="revTx" presStyleIdx="2" presStyleCnt="6"/>
      <dgm:spPr/>
    </dgm:pt>
    <dgm:pt modelId="{3C38F107-F4EC-4EA8-A743-66FC8A178FEF}" type="pres">
      <dgm:prSet presAssocID="{EBB127E5-DA01-47EB-B5E4-4A08E44597FE}" presName="vert1" presStyleCnt="0"/>
      <dgm:spPr/>
    </dgm:pt>
    <dgm:pt modelId="{6DC4F9D1-7194-4679-B2CB-5359EC00C8D8}" type="pres">
      <dgm:prSet presAssocID="{B16EC98F-4849-4A4D-9DEC-D35E72911FB6}" presName="thickLine" presStyleLbl="alignNode1" presStyleIdx="3" presStyleCnt="6"/>
      <dgm:spPr/>
    </dgm:pt>
    <dgm:pt modelId="{650808A4-3D62-4CF9-8457-90190BE10145}" type="pres">
      <dgm:prSet presAssocID="{B16EC98F-4849-4A4D-9DEC-D35E72911FB6}" presName="horz1" presStyleCnt="0"/>
      <dgm:spPr/>
    </dgm:pt>
    <dgm:pt modelId="{9CF65141-F125-4DBA-B87A-355F539E7623}" type="pres">
      <dgm:prSet presAssocID="{B16EC98F-4849-4A4D-9DEC-D35E72911FB6}" presName="tx1" presStyleLbl="revTx" presStyleIdx="3" presStyleCnt="6"/>
      <dgm:spPr/>
    </dgm:pt>
    <dgm:pt modelId="{BE353CAF-5B3F-494E-B6F5-759CAC00DB05}" type="pres">
      <dgm:prSet presAssocID="{B16EC98F-4849-4A4D-9DEC-D35E72911FB6}" presName="vert1" presStyleCnt="0"/>
      <dgm:spPr/>
    </dgm:pt>
    <dgm:pt modelId="{59CB609B-7CB9-4DCF-ADFB-B671FED1A836}" type="pres">
      <dgm:prSet presAssocID="{E7B8BB7A-2097-41BF-9D3F-19FD9DC5049C}" presName="thickLine" presStyleLbl="alignNode1" presStyleIdx="4" presStyleCnt="6"/>
      <dgm:spPr/>
    </dgm:pt>
    <dgm:pt modelId="{03A31010-F077-4C44-80AA-E9A68DFA72E4}" type="pres">
      <dgm:prSet presAssocID="{E7B8BB7A-2097-41BF-9D3F-19FD9DC5049C}" presName="horz1" presStyleCnt="0"/>
      <dgm:spPr/>
    </dgm:pt>
    <dgm:pt modelId="{6526389F-6E66-4F50-8E9A-79487A484D3E}" type="pres">
      <dgm:prSet presAssocID="{E7B8BB7A-2097-41BF-9D3F-19FD9DC5049C}" presName="tx1" presStyleLbl="revTx" presStyleIdx="4" presStyleCnt="6"/>
      <dgm:spPr/>
    </dgm:pt>
    <dgm:pt modelId="{92DFF689-B282-4C4C-BA31-F9946832FE94}" type="pres">
      <dgm:prSet presAssocID="{E7B8BB7A-2097-41BF-9D3F-19FD9DC5049C}" presName="vert1" presStyleCnt="0"/>
      <dgm:spPr/>
    </dgm:pt>
    <dgm:pt modelId="{F17C19A7-263A-476D-8D80-0DD7C42CEAE5}" type="pres">
      <dgm:prSet presAssocID="{3CB896FB-40A0-4DFB-91D4-D8735378641B}" presName="thickLine" presStyleLbl="alignNode1" presStyleIdx="5" presStyleCnt="6"/>
      <dgm:spPr/>
    </dgm:pt>
    <dgm:pt modelId="{012544DF-729C-461B-9506-F4E18AB14F2B}" type="pres">
      <dgm:prSet presAssocID="{3CB896FB-40A0-4DFB-91D4-D8735378641B}" presName="horz1" presStyleCnt="0"/>
      <dgm:spPr/>
    </dgm:pt>
    <dgm:pt modelId="{CC1A23A3-315D-44A9-A875-25625FEDA084}" type="pres">
      <dgm:prSet presAssocID="{3CB896FB-40A0-4DFB-91D4-D8735378641B}" presName="tx1" presStyleLbl="revTx" presStyleIdx="5" presStyleCnt="6"/>
      <dgm:spPr/>
    </dgm:pt>
    <dgm:pt modelId="{380FB9A2-6053-4A9A-8EF3-9D81A05CC2CE}" type="pres">
      <dgm:prSet presAssocID="{3CB896FB-40A0-4DFB-91D4-D8735378641B}" presName="vert1" presStyleCnt="0"/>
      <dgm:spPr/>
    </dgm:pt>
  </dgm:ptLst>
  <dgm:cxnLst>
    <dgm:cxn modelId="{2E2C8F5D-DE02-4C3F-BDB4-D785F0EDA478}" type="presOf" srcId="{B16EC98F-4849-4A4D-9DEC-D35E72911FB6}" destId="{9CF65141-F125-4DBA-B87A-355F539E7623}" srcOrd="0" destOrd="0" presId="urn:microsoft.com/office/officeart/2008/layout/LinedList"/>
    <dgm:cxn modelId="{6B216743-9AB1-4F27-91D7-6DF6AADA3362}" type="presOf" srcId="{2FB70986-C693-4323-BA05-D1BCD413DA2F}" destId="{F1D4C8BF-A231-4152-B0D5-9433FC47AD9A}" srcOrd="0" destOrd="0" presId="urn:microsoft.com/office/officeart/2008/layout/LinedList"/>
    <dgm:cxn modelId="{E1E51773-D9A8-43C5-8737-6C565BB7C2E9}" type="presOf" srcId="{AF5B6375-1D89-48E5-839F-7879613533AB}" destId="{E778B2CC-D1D3-4E24-81F7-3AF70115F10C}" srcOrd="0" destOrd="0" presId="urn:microsoft.com/office/officeart/2008/layout/LinedList"/>
    <dgm:cxn modelId="{83523877-282D-44A0-B607-D5D182C85B76}" type="presOf" srcId="{3CB896FB-40A0-4DFB-91D4-D8735378641B}" destId="{CC1A23A3-315D-44A9-A875-25625FEDA084}" srcOrd="0" destOrd="0" presId="urn:microsoft.com/office/officeart/2008/layout/LinedList"/>
    <dgm:cxn modelId="{EDEB9B7D-AAAF-4A09-B77E-492FCBC5DC2C}" srcId="{AF5B6375-1D89-48E5-839F-7879613533AB}" destId="{E7B8BB7A-2097-41BF-9D3F-19FD9DC5049C}" srcOrd="4" destOrd="0" parTransId="{B90EB1B0-3B70-4D48-9CDD-92FEBE1016B2}" sibTransId="{05911EF8-BD9A-45C3-B2AB-1A94B76509CD}"/>
    <dgm:cxn modelId="{9E0CCE81-93F3-4923-9B9C-CF7A4AA7FFED}" srcId="{AF5B6375-1D89-48E5-839F-7879613533AB}" destId="{3CB896FB-40A0-4DFB-91D4-D8735378641B}" srcOrd="5" destOrd="0" parTransId="{99715388-3F80-4CB8-8F9E-12B78154870F}" sibTransId="{A77163FF-431A-4C55-B55F-41B40C0BD874}"/>
    <dgm:cxn modelId="{9A480791-84C0-4696-9A18-CC77AC5BCE6C}" srcId="{AF5B6375-1D89-48E5-839F-7879613533AB}" destId="{E028939C-FB41-418B-9F0E-CC6947E421B2}" srcOrd="0" destOrd="0" parTransId="{3F8F5C4A-DF7E-4750-87F7-341B4BBD67DD}" sibTransId="{98CE623D-42C4-48E0-9BAA-D00D7A636D49}"/>
    <dgm:cxn modelId="{E89B6291-9C8A-44F0-BB84-FFF9F1218628}" srcId="{AF5B6375-1D89-48E5-839F-7879613533AB}" destId="{2FB70986-C693-4323-BA05-D1BCD413DA2F}" srcOrd="1" destOrd="0" parTransId="{7C0716C9-C25A-48FF-8C98-BB1204E1EEF6}" sibTransId="{42FFBC1F-50D9-4D01-9768-96AF4620B6F7}"/>
    <dgm:cxn modelId="{F37F01BD-8EF2-4B31-93C7-BEF039A25342}" srcId="{AF5B6375-1D89-48E5-839F-7879613533AB}" destId="{EBB127E5-DA01-47EB-B5E4-4A08E44597FE}" srcOrd="2" destOrd="0" parTransId="{C8B6FC56-36EB-4ECF-BC0C-DC27823A76C9}" sibTransId="{AA75CBEB-9B1F-4A37-89EF-92BE5263C0A3}"/>
    <dgm:cxn modelId="{6533B9C0-9286-4953-9E82-161A54A6D38F}" type="presOf" srcId="{EBB127E5-DA01-47EB-B5E4-4A08E44597FE}" destId="{B4209C0B-63CC-4E84-A7A4-C3A3402D6444}" srcOrd="0" destOrd="0" presId="urn:microsoft.com/office/officeart/2008/layout/LinedList"/>
    <dgm:cxn modelId="{2A6C7FD7-F1BC-4509-998C-B04EA7877817}" srcId="{AF5B6375-1D89-48E5-839F-7879613533AB}" destId="{B16EC98F-4849-4A4D-9DEC-D35E72911FB6}" srcOrd="3" destOrd="0" parTransId="{85C9B79E-9826-40A2-B6AC-C4DEB5233C63}" sibTransId="{2C768B4D-F6BA-44AD-AF35-03996EFD3471}"/>
    <dgm:cxn modelId="{6856B5DC-CF18-486F-9584-35F99C38A645}" type="presOf" srcId="{E028939C-FB41-418B-9F0E-CC6947E421B2}" destId="{2C03389A-0C69-448D-A6B8-FBBBECF0AB28}" srcOrd="0" destOrd="0" presId="urn:microsoft.com/office/officeart/2008/layout/LinedList"/>
    <dgm:cxn modelId="{10479BF3-7168-4F0C-9835-C479D7F9E8E0}" type="presOf" srcId="{E7B8BB7A-2097-41BF-9D3F-19FD9DC5049C}" destId="{6526389F-6E66-4F50-8E9A-79487A484D3E}" srcOrd="0" destOrd="0" presId="urn:microsoft.com/office/officeart/2008/layout/LinedList"/>
    <dgm:cxn modelId="{010138B1-3C93-4307-A64C-E5FD7E1DB16B}" type="presParOf" srcId="{E778B2CC-D1D3-4E24-81F7-3AF70115F10C}" destId="{5609F5A7-B9A1-4681-B369-0B0C6EE8C176}" srcOrd="0" destOrd="0" presId="urn:microsoft.com/office/officeart/2008/layout/LinedList"/>
    <dgm:cxn modelId="{038591CB-D4E1-40E5-9AF7-34B7BA3F76DE}" type="presParOf" srcId="{E778B2CC-D1D3-4E24-81F7-3AF70115F10C}" destId="{3DC87BBA-09AF-4B67-B2E7-C96175F7CBC5}" srcOrd="1" destOrd="0" presId="urn:microsoft.com/office/officeart/2008/layout/LinedList"/>
    <dgm:cxn modelId="{ABC4A544-1601-48C5-A726-1A3F191586A4}" type="presParOf" srcId="{3DC87BBA-09AF-4B67-B2E7-C96175F7CBC5}" destId="{2C03389A-0C69-448D-A6B8-FBBBECF0AB28}" srcOrd="0" destOrd="0" presId="urn:microsoft.com/office/officeart/2008/layout/LinedList"/>
    <dgm:cxn modelId="{8AC90C9E-1972-49CE-9F9D-A72D6CEB6B78}" type="presParOf" srcId="{3DC87BBA-09AF-4B67-B2E7-C96175F7CBC5}" destId="{3566AE7D-050F-4DB3-B8B1-59F2C5488913}" srcOrd="1" destOrd="0" presId="urn:microsoft.com/office/officeart/2008/layout/LinedList"/>
    <dgm:cxn modelId="{067FA6FB-76FB-43C6-9C47-C853154774CE}" type="presParOf" srcId="{E778B2CC-D1D3-4E24-81F7-3AF70115F10C}" destId="{1EAF7D63-DFC5-42B0-9C42-6995B70891EB}" srcOrd="2" destOrd="0" presId="urn:microsoft.com/office/officeart/2008/layout/LinedList"/>
    <dgm:cxn modelId="{7EE52F7C-6107-4E4B-89F9-2CB78C613979}" type="presParOf" srcId="{E778B2CC-D1D3-4E24-81F7-3AF70115F10C}" destId="{63842727-2C4C-4752-81F3-7DDCA4A4FCCC}" srcOrd="3" destOrd="0" presId="urn:microsoft.com/office/officeart/2008/layout/LinedList"/>
    <dgm:cxn modelId="{F767BD0B-B3E4-4168-BA57-D061D0EC8D0F}" type="presParOf" srcId="{63842727-2C4C-4752-81F3-7DDCA4A4FCCC}" destId="{F1D4C8BF-A231-4152-B0D5-9433FC47AD9A}" srcOrd="0" destOrd="0" presId="urn:microsoft.com/office/officeart/2008/layout/LinedList"/>
    <dgm:cxn modelId="{5C6C698E-8F9A-46F4-9D47-044FA62E4D9C}" type="presParOf" srcId="{63842727-2C4C-4752-81F3-7DDCA4A4FCCC}" destId="{081790F5-8B54-4E2F-92AF-9AFD5ABBD74E}" srcOrd="1" destOrd="0" presId="urn:microsoft.com/office/officeart/2008/layout/LinedList"/>
    <dgm:cxn modelId="{C44AB5DD-8BF4-4BB8-92C0-8FAC0E7782DF}" type="presParOf" srcId="{E778B2CC-D1D3-4E24-81F7-3AF70115F10C}" destId="{9C8429D8-F6C2-46DD-B8D5-F9716A14AA3F}" srcOrd="4" destOrd="0" presId="urn:microsoft.com/office/officeart/2008/layout/LinedList"/>
    <dgm:cxn modelId="{C1A75324-6CC5-4548-9B6D-FBE10C4C6D0D}" type="presParOf" srcId="{E778B2CC-D1D3-4E24-81F7-3AF70115F10C}" destId="{34D3E556-F232-44C9-AF14-3086BDE96AE8}" srcOrd="5" destOrd="0" presId="urn:microsoft.com/office/officeart/2008/layout/LinedList"/>
    <dgm:cxn modelId="{85B038E1-99AA-42D6-A387-35D7F694954D}" type="presParOf" srcId="{34D3E556-F232-44C9-AF14-3086BDE96AE8}" destId="{B4209C0B-63CC-4E84-A7A4-C3A3402D6444}" srcOrd="0" destOrd="0" presId="urn:microsoft.com/office/officeart/2008/layout/LinedList"/>
    <dgm:cxn modelId="{6D194259-A4BD-4D90-BC39-6BADDCCCE155}" type="presParOf" srcId="{34D3E556-F232-44C9-AF14-3086BDE96AE8}" destId="{3C38F107-F4EC-4EA8-A743-66FC8A178FEF}" srcOrd="1" destOrd="0" presId="urn:microsoft.com/office/officeart/2008/layout/LinedList"/>
    <dgm:cxn modelId="{59A2D6BE-5483-4551-8162-6EF9391187D7}" type="presParOf" srcId="{E778B2CC-D1D3-4E24-81F7-3AF70115F10C}" destId="{6DC4F9D1-7194-4679-B2CB-5359EC00C8D8}" srcOrd="6" destOrd="0" presId="urn:microsoft.com/office/officeart/2008/layout/LinedList"/>
    <dgm:cxn modelId="{DFDA4D12-F7CE-49A6-AEE7-C023572AED33}" type="presParOf" srcId="{E778B2CC-D1D3-4E24-81F7-3AF70115F10C}" destId="{650808A4-3D62-4CF9-8457-90190BE10145}" srcOrd="7" destOrd="0" presId="urn:microsoft.com/office/officeart/2008/layout/LinedList"/>
    <dgm:cxn modelId="{A51E05B4-A69C-4897-8D2C-3E5531BCC3B3}" type="presParOf" srcId="{650808A4-3D62-4CF9-8457-90190BE10145}" destId="{9CF65141-F125-4DBA-B87A-355F539E7623}" srcOrd="0" destOrd="0" presId="urn:microsoft.com/office/officeart/2008/layout/LinedList"/>
    <dgm:cxn modelId="{D6DD9CAC-5CA5-41C7-A9E5-917F0DFCE47C}" type="presParOf" srcId="{650808A4-3D62-4CF9-8457-90190BE10145}" destId="{BE353CAF-5B3F-494E-B6F5-759CAC00DB05}" srcOrd="1" destOrd="0" presId="urn:microsoft.com/office/officeart/2008/layout/LinedList"/>
    <dgm:cxn modelId="{F3D0D86A-EABD-4300-8F92-B5FF6CEADA59}" type="presParOf" srcId="{E778B2CC-D1D3-4E24-81F7-3AF70115F10C}" destId="{59CB609B-7CB9-4DCF-ADFB-B671FED1A836}" srcOrd="8" destOrd="0" presId="urn:microsoft.com/office/officeart/2008/layout/LinedList"/>
    <dgm:cxn modelId="{7CF9314B-CFF5-4B3B-93F1-B0D11F7CD1E1}" type="presParOf" srcId="{E778B2CC-D1D3-4E24-81F7-3AF70115F10C}" destId="{03A31010-F077-4C44-80AA-E9A68DFA72E4}" srcOrd="9" destOrd="0" presId="urn:microsoft.com/office/officeart/2008/layout/LinedList"/>
    <dgm:cxn modelId="{F6F82BC4-5A67-4A35-A704-D53ED1D8B0EF}" type="presParOf" srcId="{03A31010-F077-4C44-80AA-E9A68DFA72E4}" destId="{6526389F-6E66-4F50-8E9A-79487A484D3E}" srcOrd="0" destOrd="0" presId="urn:microsoft.com/office/officeart/2008/layout/LinedList"/>
    <dgm:cxn modelId="{23E277AE-2741-431B-B544-C1A0201B0DAA}" type="presParOf" srcId="{03A31010-F077-4C44-80AA-E9A68DFA72E4}" destId="{92DFF689-B282-4C4C-BA31-F9946832FE94}" srcOrd="1" destOrd="0" presId="urn:microsoft.com/office/officeart/2008/layout/LinedList"/>
    <dgm:cxn modelId="{0EA8B19E-CD1C-4E71-9370-48A8EFA4963C}" type="presParOf" srcId="{E778B2CC-D1D3-4E24-81F7-3AF70115F10C}" destId="{F17C19A7-263A-476D-8D80-0DD7C42CEAE5}" srcOrd="10" destOrd="0" presId="urn:microsoft.com/office/officeart/2008/layout/LinedList"/>
    <dgm:cxn modelId="{50866982-E559-44DF-806C-BAB9B90B3D65}" type="presParOf" srcId="{E778B2CC-D1D3-4E24-81F7-3AF70115F10C}" destId="{012544DF-729C-461B-9506-F4E18AB14F2B}" srcOrd="11" destOrd="0" presId="urn:microsoft.com/office/officeart/2008/layout/LinedList"/>
    <dgm:cxn modelId="{7A48BAF5-D74D-46B4-9BBE-30EE95298189}" type="presParOf" srcId="{012544DF-729C-461B-9506-F4E18AB14F2B}" destId="{CC1A23A3-315D-44A9-A875-25625FEDA084}" srcOrd="0" destOrd="0" presId="urn:microsoft.com/office/officeart/2008/layout/LinedList"/>
    <dgm:cxn modelId="{9C9BEA22-F9C4-47C8-98A4-A98E3CE91B95}" type="presParOf" srcId="{012544DF-729C-461B-9506-F4E18AB14F2B}" destId="{380FB9A2-6053-4A9A-8EF3-9D81A05CC2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113167-177B-4959-9D0B-1D243B8967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117AEB-872F-40F7-9203-C98F7E2F6A89}">
      <dgm:prSet/>
      <dgm:spPr/>
      <dgm:t>
        <a:bodyPr/>
        <a:lstStyle/>
        <a:p>
          <a:r>
            <a:rPr lang="en-US" dirty="0"/>
            <a:t>Statistical Significance of the Model</a:t>
          </a:r>
        </a:p>
      </dgm:t>
    </dgm:pt>
    <dgm:pt modelId="{647AD0E3-BB69-4973-AF0C-CD65F8B4E10A}" type="parTrans" cxnId="{F062BEF4-3D20-4C24-A62A-6B7C4BE641B4}">
      <dgm:prSet/>
      <dgm:spPr/>
      <dgm:t>
        <a:bodyPr/>
        <a:lstStyle/>
        <a:p>
          <a:endParaRPr lang="en-US"/>
        </a:p>
      </dgm:t>
    </dgm:pt>
    <dgm:pt modelId="{55A3E69E-8C41-43B3-AE18-88CBF17881F4}" type="sibTrans" cxnId="{F062BEF4-3D20-4C24-A62A-6B7C4BE641B4}">
      <dgm:prSet/>
      <dgm:spPr/>
      <dgm:t>
        <a:bodyPr/>
        <a:lstStyle/>
        <a:p>
          <a:endParaRPr lang="en-US"/>
        </a:p>
      </dgm:t>
    </dgm:pt>
    <dgm:pt modelId="{BE69E94B-58BF-44DB-A6FE-CA576DA4BDF2}">
      <dgm:prSet/>
      <dgm:spPr/>
      <dgm:t>
        <a:bodyPr/>
        <a:lstStyle/>
        <a:p>
          <a:r>
            <a:rPr lang="en-US" b="1" dirty="0"/>
            <a:t>Model significance</a:t>
          </a:r>
          <a:r>
            <a:rPr lang="en-US" dirty="0"/>
            <a:t> concerns whether our best-fit line, which can include one or more predictors, is doing a good job at explaining variation in our outcome. </a:t>
          </a:r>
        </a:p>
      </dgm:t>
    </dgm:pt>
    <dgm:pt modelId="{20A35916-79D3-450B-8D0D-CC5C17E277D9}" type="parTrans" cxnId="{AA918268-447E-4E21-B4A7-512A63469E0E}">
      <dgm:prSet/>
      <dgm:spPr/>
      <dgm:t>
        <a:bodyPr/>
        <a:lstStyle/>
        <a:p>
          <a:endParaRPr lang="en-US"/>
        </a:p>
      </dgm:t>
    </dgm:pt>
    <dgm:pt modelId="{86976E1C-38CD-45D2-AF55-752996883C73}" type="sibTrans" cxnId="{AA918268-447E-4E21-B4A7-512A63469E0E}">
      <dgm:prSet/>
      <dgm:spPr/>
      <dgm:t>
        <a:bodyPr/>
        <a:lstStyle/>
        <a:p>
          <a:endParaRPr lang="en-US"/>
        </a:p>
      </dgm:t>
    </dgm:pt>
    <dgm:pt modelId="{2ADC028D-7838-483E-895C-DA7AB441D2D6}">
      <dgm:prSet/>
      <dgm:spPr/>
      <dgm:t>
        <a:bodyPr/>
        <a:lstStyle/>
        <a:p>
          <a:r>
            <a:rPr lang="en-US" dirty="0"/>
            <a:t>Statistical Significance of the Slope(s)</a:t>
          </a:r>
        </a:p>
      </dgm:t>
    </dgm:pt>
    <dgm:pt modelId="{DBDDDBB7-724F-4E0B-A9CA-7C5BA37D2E8D}" type="parTrans" cxnId="{50E3476D-5618-4780-9F12-1AE2A1F2FEC2}">
      <dgm:prSet/>
      <dgm:spPr/>
      <dgm:t>
        <a:bodyPr/>
        <a:lstStyle/>
        <a:p>
          <a:endParaRPr lang="en-US"/>
        </a:p>
      </dgm:t>
    </dgm:pt>
    <dgm:pt modelId="{FD6498F3-E5F0-40A2-B58B-F76E523DC044}" type="sibTrans" cxnId="{50E3476D-5618-4780-9F12-1AE2A1F2FEC2}">
      <dgm:prSet/>
      <dgm:spPr/>
      <dgm:t>
        <a:bodyPr/>
        <a:lstStyle/>
        <a:p>
          <a:endParaRPr lang="en-US"/>
        </a:p>
      </dgm:t>
    </dgm:pt>
    <dgm:pt modelId="{A268BFDD-F49B-4261-8A01-E3548C57E0FB}">
      <dgm:prSet/>
      <dgm:spPr/>
      <dgm:t>
        <a:bodyPr/>
        <a:lstStyle/>
        <a:p>
          <a:r>
            <a:rPr lang="en-US" dirty="0"/>
            <a:t>The significance of </a:t>
          </a:r>
          <a:r>
            <a:rPr lang="en-US" b="1" dirty="0"/>
            <a:t>slope coefficients</a:t>
          </a:r>
          <a:r>
            <a:rPr lang="en-US" dirty="0"/>
            <a:t> is indexed by a t-value. </a:t>
          </a:r>
          <a:endParaRPr lang="en-US" i="0" dirty="0"/>
        </a:p>
      </dgm:t>
    </dgm:pt>
    <dgm:pt modelId="{BF981358-BC80-4A6D-83F6-A6E9C069C352}" type="parTrans" cxnId="{6DF215B0-5596-4297-8D79-DF800C4ADB4F}">
      <dgm:prSet/>
      <dgm:spPr/>
      <dgm:t>
        <a:bodyPr/>
        <a:lstStyle/>
        <a:p>
          <a:endParaRPr lang="en-US"/>
        </a:p>
      </dgm:t>
    </dgm:pt>
    <dgm:pt modelId="{DF793197-DAB5-46B6-87B3-C49E704E76C3}" type="sibTrans" cxnId="{6DF215B0-5596-4297-8D79-DF800C4ADB4F}">
      <dgm:prSet/>
      <dgm:spPr/>
      <dgm:t>
        <a:bodyPr/>
        <a:lstStyle/>
        <a:p>
          <a:endParaRPr lang="en-US"/>
        </a:p>
      </dgm:t>
    </dgm:pt>
    <dgm:pt modelId="{6C30E4C2-593C-4C0E-BAE3-16DEA166E1E1}">
      <dgm:prSet/>
      <dgm:spPr/>
      <dgm:t>
        <a:bodyPr/>
        <a:lstStyle/>
        <a:p>
          <a:r>
            <a:rPr lang="en-US" dirty="0"/>
            <a:t>Indexed by an F value, which compares the proportion of variance explained by our model compared to the residual variance, or what is not explained by our model. </a:t>
          </a:r>
        </a:p>
      </dgm:t>
    </dgm:pt>
    <dgm:pt modelId="{A9BA9B2E-7A91-4F96-8E91-4B87C239F988}" type="parTrans" cxnId="{1E50BE7F-1384-46CC-9AB2-26CF27ED5910}">
      <dgm:prSet/>
      <dgm:spPr/>
      <dgm:t>
        <a:bodyPr/>
        <a:lstStyle/>
        <a:p>
          <a:endParaRPr lang="en-US"/>
        </a:p>
      </dgm:t>
    </dgm:pt>
    <dgm:pt modelId="{421CE2F2-6354-4E7C-80F2-CA79D8D7F65B}" type="sibTrans" cxnId="{1E50BE7F-1384-46CC-9AB2-26CF27ED5910}">
      <dgm:prSet/>
      <dgm:spPr/>
      <dgm:t>
        <a:bodyPr/>
        <a:lstStyle/>
        <a:p>
          <a:endParaRPr lang="en-US"/>
        </a:p>
      </dgm:t>
    </dgm:pt>
    <dgm:pt modelId="{A6E549C7-7982-4126-8BE1-A756AF77A21E}">
      <dgm:prSet/>
      <dgm:spPr/>
      <dgm:t>
        <a:bodyPr/>
        <a:lstStyle/>
        <a:p>
          <a:r>
            <a:rPr lang="en-US" dirty="0"/>
            <a:t>An F value will have an associated </a:t>
          </a:r>
          <a:r>
            <a:rPr lang="en-US" i="1" dirty="0"/>
            <a:t>p</a:t>
          </a:r>
          <a:r>
            <a:rPr lang="en-US" dirty="0"/>
            <a:t>-value that helps us determine significance (i.e., whether the null is very unlikely to be true given the data).</a:t>
          </a:r>
        </a:p>
      </dgm:t>
    </dgm:pt>
    <dgm:pt modelId="{8D9B51D5-7BBD-485A-B9A9-56D4DA05E21E}" type="parTrans" cxnId="{D3ADF8B4-10D2-48CB-AE41-0F789CDA3788}">
      <dgm:prSet/>
      <dgm:spPr/>
      <dgm:t>
        <a:bodyPr/>
        <a:lstStyle/>
        <a:p>
          <a:endParaRPr lang="en-US"/>
        </a:p>
      </dgm:t>
    </dgm:pt>
    <dgm:pt modelId="{55369292-C5FC-4383-8F14-374CE3B15EAD}" type="sibTrans" cxnId="{D3ADF8B4-10D2-48CB-AE41-0F789CDA3788}">
      <dgm:prSet/>
      <dgm:spPr/>
      <dgm:t>
        <a:bodyPr/>
        <a:lstStyle/>
        <a:p>
          <a:endParaRPr lang="en-US"/>
        </a:p>
      </dgm:t>
    </dgm:pt>
    <dgm:pt modelId="{61B21DB1-EAFD-4658-B546-80A8F319D4EF}">
      <dgm:prSet/>
      <dgm:spPr/>
      <dgm:t>
        <a:bodyPr/>
        <a:lstStyle/>
        <a:p>
          <a:r>
            <a:rPr lang="en-US" dirty="0"/>
            <a:t>The slope value calculated (b) is compared to 0 to determine if the value is significantly bigger than zero. </a:t>
          </a:r>
          <a:endParaRPr lang="en-US" i="0" dirty="0"/>
        </a:p>
      </dgm:t>
    </dgm:pt>
    <dgm:pt modelId="{69572A32-BC8B-4337-B853-C17BE47B8406}" type="parTrans" cxnId="{B8D08743-CDE3-42B8-9513-3243B837A29D}">
      <dgm:prSet/>
      <dgm:spPr/>
      <dgm:t>
        <a:bodyPr/>
        <a:lstStyle/>
        <a:p>
          <a:endParaRPr lang="en-US"/>
        </a:p>
      </dgm:t>
    </dgm:pt>
    <dgm:pt modelId="{110DE07F-900B-446E-9F7E-FC6DF53BB1A9}" type="sibTrans" cxnId="{B8D08743-CDE3-42B8-9513-3243B837A29D}">
      <dgm:prSet/>
      <dgm:spPr/>
      <dgm:t>
        <a:bodyPr/>
        <a:lstStyle/>
        <a:p>
          <a:endParaRPr lang="en-US"/>
        </a:p>
      </dgm:t>
    </dgm:pt>
    <dgm:pt modelId="{6FFD5801-E713-4A2E-9CAB-4B79008FBE97}">
      <dgm:prSet/>
      <dgm:spPr/>
      <dgm:t>
        <a:bodyPr/>
        <a:lstStyle/>
        <a:p>
          <a:r>
            <a:rPr lang="en-US" dirty="0"/>
            <a:t>The associated </a:t>
          </a:r>
          <a:r>
            <a:rPr lang="en-US" i="1" dirty="0"/>
            <a:t>p</a:t>
          </a:r>
          <a:r>
            <a:rPr lang="en-US" dirty="0"/>
            <a:t>-value that tells us if the slope is large enough to be considered significantly different from zero. </a:t>
          </a:r>
          <a:endParaRPr lang="en-US" i="0" dirty="0"/>
        </a:p>
      </dgm:t>
    </dgm:pt>
    <dgm:pt modelId="{D38F4EF7-894E-4AF8-8C79-BE943AC9719D}" type="parTrans" cxnId="{D225A757-5E32-4B18-BEA6-374C601AB6DC}">
      <dgm:prSet/>
      <dgm:spPr/>
      <dgm:t>
        <a:bodyPr/>
        <a:lstStyle/>
        <a:p>
          <a:endParaRPr lang="en-US"/>
        </a:p>
      </dgm:t>
    </dgm:pt>
    <dgm:pt modelId="{B45DD9D8-B5AF-48DB-96B8-F24898D78A2A}" type="sibTrans" cxnId="{D225A757-5E32-4B18-BEA6-374C601AB6DC}">
      <dgm:prSet/>
      <dgm:spPr/>
      <dgm:t>
        <a:bodyPr/>
        <a:lstStyle/>
        <a:p>
          <a:endParaRPr lang="en-US"/>
        </a:p>
      </dgm:t>
    </dgm:pt>
    <dgm:pt modelId="{FDE71440-2412-4043-BEDA-DF71A999ED42}" type="pres">
      <dgm:prSet presAssocID="{22113167-177B-4959-9D0B-1D243B896729}" presName="linear" presStyleCnt="0">
        <dgm:presLayoutVars>
          <dgm:animLvl val="lvl"/>
          <dgm:resizeHandles val="exact"/>
        </dgm:presLayoutVars>
      </dgm:prSet>
      <dgm:spPr/>
    </dgm:pt>
    <dgm:pt modelId="{AABBE180-D5F4-4638-8EDD-BA08B62FBBF2}" type="pres">
      <dgm:prSet presAssocID="{EC117AEB-872F-40F7-9203-C98F7E2F6A89}" presName="parentText" presStyleLbl="node1" presStyleIdx="0" presStyleCnt="2">
        <dgm:presLayoutVars>
          <dgm:chMax val="0"/>
          <dgm:bulletEnabled val="1"/>
        </dgm:presLayoutVars>
      </dgm:prSet>
      <dgm:spPr/>
    </dgm:pt>
    <dgm:pt modelId="{50BC2F8F-9F75-440E-85B6-7192316DE71A}" type="pres">
      <dgm:prSet presAssocID="{EC117AEB-872F-40F7-9203-C98F7E2F6A89}" presName="childText" presStyleLbl="revTx" presStyleIdx="0" presStyleCnt="2">
        <dgm:presLayoutVars>
          <dgm:bulletEnabled val="1"/>
        </dgm:presLayoutVars>
      </dgm:prSet>
      <dgm:spPr/>
    </dgm:pt>
    <dgm:pt modelId="{BEF9CF23-86E9-4760-B83B-4CA024225BF6}" type="pres">
      <dgm:prSet presAssocID="{2ADC028D-7838-483E-895C-DA7AB441D2D6}" presName="parentText" presStyleLbl="node1" presStyleIdx="1" presStyleCnt="2">
        <dgm:presLayoutVars>
          <dgm:chMax val="0"/>
          <dgm:bulletEnabled val="1"/>
        </dgm:presLayoutVars>
      </dgm:prSet>
      <dgm:spPr/>
    </dgm:pt>
    <dgm:pt modelId="{BB2CB4BB-5894-4C93-A1F0-9390F8CF853E}" type="pres">
      <dgm:prSet presAssocID="{2ADC028D-7838-483E-895C-DA7AB441D2D6}" presName="childText" presStyleLbl="revTx" presStyleIdx="1" presStyleCnt="2">
        <dgm:presLayoutVars>
          <dgm:bulletEnabled val="1"/>
        </dgm:presLayoutVars>
      </dgm:prSet>
      <dgm:spPr/>
    </dgm:pt>
  </dgm:ptLst>
  <dgm:cxnLst>
    <dgm:cxn modelId="{C1DC7001-D93C-4F17-9E8B-7A69B2EAFF1B}" type="presOf" srcId="{22113167-177B-4959-9D0B-1D243B896729}" destId="{FDE71440-2412-4043-BEDA-DF71A999ED42}" srcOrd="0" destOrd="0" presId="urn:microsoft.com/office/officeart/2005/8/layout/vList2"/>
    <dgm:cxn modelId="{0A0C6B2D-9A2D-42E2-8886-E446F2761B4B}" type="presOf" srcId="{6C30E4C2-593C-4C0E-BAE3-16DEA166E1E1}" destId="{50BC2F8F-9F75-440E-85B6-7192316DE71A}" srcOrd="0" destOrd="1" presId="urn:microsoft.com/office/officeart/2005/8/layout/vList2"/>
    <dgm:cxn modelId="{C8F6B55B-1425-4EBB-AC02-29A5BDA61CF3}" type="presOf" srcId="{BE69E94B-58BF-44DB-A6FE-CA576DA4BDF2}" destId="{50BC2F8F-9F75-440E-85B6-7192316DE71A}" srcOrd="0" destOrd="0" presId="urn:microsoft.com/office/officeart/2005/8/layout/vList2"/>
    <dgm:cxn modelId="{B8D08743-CDE3-42B8-9513-3243B837A29D}" srcId="{2ADC028D-7838-483E-895C-DA7AB441D2D6}" destId="{61B21DB1-EAFD-4658-B546-80A8F319D4EF}" srcOrd="1" destOrd="0" parTransId="{69572A32-BC8B-4337-B853-C17BE47B8406}" sibTransId="{110DE07F-900B-446E-9F7E-FC6DF53BB1A9}"/>
    <dgm:cxn modelId="{AA918268-447E-4E21-B4A7-512A63469E0E}" srcId="{EC117AEB-872F-40F7-9203-C98F7E2F6A89}" destId="{BE69E94B-58BF-44DB-A6FE-CA576DA4BDF2}" srcOrd="0" destOrd="0" parTransId="{20A35916-79D3-450B-8D0D-CC5C17E277D9}" sibTransId="{86976E1C-38CD-45D2-AF55-752996883C73}"/>
    <dgm:cxn modelId="{50E3476D-5618-4780-9F12-1AE2A1F2FEC2}" srcId="{22113167-177B-4959-9D0B-1D243B896729}" destId="{2ADC028D-7838-483E-895C-DA7AB441D2D6}" srcOrd="1" destOrd="0" parTransId="{DBDDDBB7-724F-4E0B-A9CA-7C5BA37D2E8D}" sibTransId="{FD6498F3-E5F0-40A2-B58B-F76E523DC044}"/>
    <dgm:cxn modelId="{2DF4FC70-F9B3-4907-B669-3235C4C2A9E4}" type="presOf" srcId="{2ADC028D-7838-483E-895C-DA7AB441D2D6}" destId="{BEF9CF23-86E9-4760-B83B-4CA024225BF6}" srcOrd="0" destOrd="0" presId="urn:microsoft.com/office/officeart/2005/8/layout/vList2"/>
    <dgm:cxn modelId="{49CE5877-EAB6-430D-A8FD-7A4AF8D53C6A}" type="presOf" srcId="{A268BFDD-F49B-4261-8A01-E3548C57E0FB}" destId="{BB2CB4BB-5894-4C93-A1F0-9390F8CF853E}" srcOrd="0" destOrd="0" presId="urn:microsoft.com/office/officeart/2005/8/layout/vList2"/>
    <dgm:cxn modelId="{D225A757-5E32-4B18-BEA6-374C601AB6DC}" srcId="{2ADC028D-7838-483E-895C-DA7AB441D2D6}" destId="{6FFD5801-E713-4A2E-9CAB-4B79008FBE97}" srcOrd="2" destOrd="0" parTransId="{D38F4EF7-894E-4AF8-8C79-BE943AC9719D}" sibTransId="{B45DD9D8-B5AF-48DB-96B8-F24898D78A2A}"/>
    <dgm:cxn modelId="{1E50BE7F-1384-46CC-9AB2-26CF27ED5910}" srcId="{EC117AEB-872F-40F7-9203-C98F7E2F6A89}" destId="{6C30E4C2-593C-4C0E-BAE3-16DEA166E1E1}" srcOrd="1" destOrd="0" parTransId="{A9BA9B2E-7A91-4F96-8E91-4B87C239F988}" sibTransId="{421CE2F2-6354-4E7C-80F2-CA79D8D7F65B}"/>
    <dgm:cxn modelId="{487A7684-D47E-42A1-AF8E-0B687216E58D}" type="presOf" srcId="{6FFD5801-E713-4A2E-9CAB-4B79008FBE97}" destId="{BB2CB4BB-5894-4C93-A1F0-9390F8CF853E}" srcOrd="0" destOrd="2" presId="urn:microsoft.com/office/officeart/2005/8/layout/vList2"/>
    <dgm:cxn modelId="{AD12D98E-8C02-44D6-B05F-63844FF1357F}" type="presOf" srcId="{EC117AEB-872F-40F7-9203-C98F7E2F6A89}" destId="{AABBE180-D5F4-4638-8EDD-BA08B62FBBF2}" srcOrd="0" destOrd="0" presId="urn:microsoft.com/office/officeart/2005/8/layout/vList2"/>
    <dgm:cxn modelId="{032A73A3-A136-4C5E-867F-63F543E47731}" type="presOf" srcId="{A6E549C7-7982-4126-8BE1-A756AF77A21E}" destId="{50BC2F8F-9F75-440E-85B6-7192316DE71A}" srcOrd="0" destOrd="2" presId="urn:microsoft.com/office/officeart/2005/8/layout/vList2"/>
    <dgm:cxn modelId="{6DF215B0-5596-4297-8D79-DF800C4ADB4F}" srcId="{2ADC028D-7838-483E-895C-DA7AB441D2D6}" destId="{A268BFDD-F49B-4261-8A01-E3548C57E0FB}" srcOrd="0" destOrd="0" parTransId="{BF981358-BC80-4A6D-83F6-A6E9C069C352}" sibTransId="{DF793197-DAB5-46B6-87B3-C49E704E76C3}"/>
    <dgm:cxn modelId="{D3ADF8B4-10D2-48CB-AE41-0F789CDA3788}" srcId="{EC117AEB-872F-40F7-9203-C98F7E2F6A89}" destId="{A6E549C7-7982-4126-8BE1-A756AF77A21E}" srcOrd="2" destOrd="0" parTransId="{8D9B51D5-7BBD-485A-B9A9-56D4DA05E21E}" sibTransId="{55369292-C5FC-4383-8F14-374CE3B15EAD}"/>
    <dgm:cxn modelId="{BE1471CE-2D22-490F-9CDB-C37E44C7FF16}" type="presOf" srcId="{61B21DB1-EAFD-4658-B546-80A8F319D4EF}" destId="{BB2CB4BB-5894-4C93-A1F0-9390F8CF853E}" srcOrd="0" destOrd="1" presId="urn:microsoft.com/office/officeart/2005/8/layout/vList2"/>
    <dgm:cxn modelId="{F062BEF4-3D20-4C24-A62A-6B7C4BE641B4}" srcId="{22113167-177B-4959-9D0B-1D243B896729}" destId="{EC117AEB-872F-40F7-9203-C98F7E2F6A89}" srcOrd="0" destOrd="0" parTransId="{647AD0E3-BB69-4973-AF0C-CD65F8B4E10A}" sibTransId="{55A3E69E-8C41-43B3-AE18-88CBF17881F4}"/>
    <dgm:cxn modelId="{0E972661-4050-49D0-ACEE-DF93A17CF7A3}" type="presParOf" srcId="{FDE71440-2412-4043-BEDA-DF71A999ED42}" destId="{AABBE180-D5F4-4638-8EDD-BA08B62FBBF2}" srcOrd="0" destOrd="0" presId="urn:microsoft.com/office/officeart/2005/8/layout/vList2"/>
    <dgm:cxn modelId="{0CBD3B19-5A21-43FD-BCE4-E265C8C1D17C}" type="presParOf" srcId="{FDE71440-2412-4043-BEDA-DF71A999ED42}" destId="{50BC2F8F-9F75-440E-85B6-7192316DE71A}" srcOrd="1" destOrd="0" presId="urn:microsoft.com/office/officeart/2005/8/layout/vList2"/>
    <dgm:cxn modelId="{698B84E9-ED11-4FDE-85FD-BBE5700162E1}" type="presParOf" srcId="{FDE71440-2412-4043-BEDA-DF71A999ED42}" destId="{BEF9CF23-86E9-4760-B83B-4CA024225BF6}" srcOrd="2" destOrd="0" presId="urn:microsoft.com/office/officeart/2005/8/layout/vList2"/>
    <dgm:cxn modelId="{895C3B6C-EA5D-43EF-B668-0A4616CEDF8A}" type="presParOf" srcId="{FDE71440-2412-4043-BEDA-DF71A999ED42}" destId="{BB2CB4BB-5894-4C93-A1F0-9390F8CF853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9257FC-0993-4355-A5DC-7A0CE0838710}"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83092A8D-BB66-4D0D-8E16-4D552B2EC1EA}">
      <dgm:prSet/>
      <dgm:spPr/>
      <dgm:t>
        <a:bodyPr/>
        <a:lstStyle/>
        <a:p>
          <a:r>
            <a:rPr lang="en-US"/>
            <a:t>Dependent Variable</a:t>
          </a:r>
        </a:p>
      </dgm:t>
    </dgm:pt>
    <dgm:pt modelId="{77B632A7-1A6E-4576-966B-FBB1F37DC47C}" type="parTrans" cxnId="{8283D8FB-19E8-4FE2-BB36-9BA646D2A2F9}">
      <dgm:prSet/>
      <dgm:spPr/>
      <dgm:t>
        <a:bodyPr/>
        <a:lstStyle/>
        <a:p>
          <a:endParaRPr lang="en-US"/>
        </a:p>
      </dgm:t>
    </dgm:pt>
    <dgm:pt modelId="{A2941816-8632-46E3-AAA1-80F43E998A82}" type="sibTrans" cxnId="{8283D8FB-19E8-4FE2-BB36-9BA646D2A2F9}">
      <dgm:prSet/>
      <dgm:spPr/>
      <dgm:t>
        <a:bodyPr/>
        <a:lstStyle/>
        <a:p>
          <a:endParaRPr lang="en-US"/>
        </a:p>
      </dgm:t>
    </dgm:pt>
    <dgm:pt modelId="{F2BD0569-38F1-4FC3-820C-2D937991FD67}">
      <dgm:prSet/>
      <dgm:spPr/>
      <dgm:t>
        <a:bodyPr/>
        <a:lstStyle/>
        <a:p>
          <a:r>
            <a:rPr lang="en-US" dirty="0"/>
            <a:t>Sustainable Innovation Behavior (SIB): six questions rated on a 7-point </a:t>
          </a:r>
          <a:r>
            <a:rPr lang="en-US" dirty="0" err="1"/>
            <a:t>likert</a:t>
          </a:r>
          <a:r>
            <a:rPr lang="en-US" dirty="0"/>
            <a:t> scale. Higher scores on this scale indicate higher levels of innovative behavior. A sample item includes, “I often come up with creative ideas.”</a:t>
          </a:r>
        </a:p>
      </dgm:t>
    </dgm:pt>
    <dgm:pt modelId="{769D0948-F5AC-48D1-A6E9-2195B3D37206}" type="parTrans" cxnId="{C14F7A9E-8217-4D6A-B78E-CF6307E1B234}">
      <dgm:prSet/>
      <dgm:spPr/>
      <dgm:t>
        <a:bodyPr/>
        <a:lstStyle/>
        <a:p>
          <a:endParaRPr lang="en-US"/>
        </a:p>
      </dgm:t>
    </dgm:pt>
    <dgm:pt modelId="{F42863C4-B832-4ECD-8B92-BC323A01BDE1}" type="sibTrans" cxnId="{C14F7A9E-8217-4D6A-B78E-CF6307E1B234}">
      <dgm:prSet/>
      <dgm:spPr/>
      <dgm:t>
        <a:bodyPr/>
        <a:lstStyle/>
        <a:p>
          <a:endParaRPr lang="en-US"/>
        </a:p>
      </dgm:t>
    </dgm:pt>
    <dgm:pt modelId="{F23B19A4-123E-4795-98BC-EBCDCD6B3013}">
      <dgm:prSet/>
      <dgm:spPr/>
      <dgm:t>
        <a:bodyPr/>
        <a:lstStyle/>
        <a:p>
          <a:r>
            <a:rPr lang="en-US"/>
            <a:t>Independent Variables</a:t>
          </a:r>
        </a:p>
      </dgm:t>
    </dgm:pt>
    <dgm:pt modelId="{FC8D96A2-74F3-49BC-9CEC-D7BB30CB090A}" type="parTrans" cxnId="{54D9A5AD-FBE2-432E-AF56-F52ED654B8B6}">
      <dgm:prSet/>
      <dgm:spPr/>
      <dgm:t>
        <a:bodyPr/>
        <a:lstStyle/>
        <a:p>
          <a:endParaRPr lang="en-US"/>
        </a:p>
      </dgm:t>
    </dgm:pt>
    <dgm:pt modelId="{C298583C-AFB8-46DE-8CCC-797AF1981293}" type="sibTrans" cxnId="{54D9A5AD-FBE2-432E-AF56-F52ED654B8B6}">
      <dgm:prSet/>
      <dgm:spPr/>
      <dgm:t>
        <a:bodyPr/>
        <a:lstStyle/>
        <a:p>
          <a:endParaRPr lang="en-US"/>
        </a:p>
      </dgm:t>
    </dgm:pt>
    <dgm:pt modelId="{7D83F71E-1C1B-4765-B5FB-84E73965D15F}">
      <dgm:prSet/>
      <dgm:spPr/>
      <dgm:t>
        <a:bodyPr/>
        <a:lstStyle/>
        <a:p>
          <a:r>
            <a:rPr lang="en-US" dirty="0"/>
            <a:t>Cultural Intelligence (CQ): 12 questions rated on a 7-point </a:t>
          </a:r>
          <a:r>
            <a:rPr lang="en-US" dirty="0" err="1"/>
            <a:t>likert</a:t>
          </a:r>
          <a:r>
            <a:rPr lang="en-US" dirty="0"/>
            <a:t> scale. Higher scores on this scale indicate higher levels of Cultural Intelligence. A sample item includes, “I vary the rate of my speaking when a cross-cultural situation requires it.”</a:t>
          </a:r>
        </a:p>
      </dgm:t>
    </dgm:pt>
    <dgm:pt modelId="{97FFB4D7-1C86-4FEF-A5B2-740E906C627D}" type="parTrans" cxnId="{2D5C0ED2-F547-4B12-8196-636AD33EA982}">
      <dgm:prSet/>
      <dgm:spPr/>
      <dgm:t>
        <a:bodyPr/>
        <a:lstStyle/>
        <a:p>
          <a:endParaRPr lang="en-US"/>
        </a:p>
      </dgm:t>
    </dgm:pt>
    <dgm:pt modelId="{380C9849-72E1-48D9-B7FB-BD5F4CCFDF28}" type="sibTrans" cxnId="{2D5C0ED2-F547-4B12-8196-636AD33EA982}">
      <dgm:prSet/>
      <dgm:spPr/>
      <dgm:t>
        <a:bodyPr/>
        <a:lstStyle/>
        <a:p>
          <a:endParaRPr lang="en-US"/>
        </a:p>
      </dgm:t>
    </dgm:pt>
    <dgm:pt modelId="{14E5E77C-53D3-4535-921D-B25B5DE0C8B9}">
      <dgm:prSet/>
      <dgm:spPr/>
      <dgm:t>
        <a:bodyPr/>
        <a:lstStyle/>
        <a:p>
          <a:r>
            <a:rPr lang="en-US" dirty="0"/>
            <a:t>Organizational Culture Behavior (OCB): 5 questions rated on a 7-point Likert scale. Higher scores on this scale indicate higher levels of Organizational Culture Behavior. A sample item includes, “Organizations uses consensus seeking rather than authoritarian decision making.” </a:t>
          </a:r>
        </a:p>
      </dgm:t>
    </dgm:pt>
    <dgm:pt modelId="{AF2648A0-4CDB-478A-B633-89AED2978FB5}" type="parTrans" cxnId="{A996AD22-108A-4F67-A6BE-704154E065E4}">
      <dgm:prSet/>
      <dgm:spPr/>
      <dgm:t>
        <a:bodyPr/>
        <a:lstStyle/>
        <a:p>
          <a:endParaRPr lang="en-US"/>
        </a:p>
      </dgm:t>
    </dgm:pt>
    <dgm:pt modelId="{D914F99F-8812-42E0-AB2D-235638E4D38F}" type="sibTrans" cxnId="{A996AD22-108A-4F67-A6BE-704154E065E4}">
      <dgm:prSet/>
      <dgm:spPr/>
      <dgm:t>
        <a:bodyPr/>
        <a:lstStyle/>
        <a:p>
          <a:endParaRPr lang="en-US"/>
        </a:p>
      </dgm:t>
    </dgm:pt>
    <dgm:pt modelId="{6067D61B-1214-40DA-9559-219324A18E81}">
      <dgm:prSet/>
      <dgm:spPr/>
      <dgm:t>
        <a:bodyPr/>
        <a:lstStyle/>
        <a:p>
          <a:r>
            <a:rPr lang="en-US" dirty="0"/>
            <a:t>Knowledge Sharing (KS): 4 questions rated on a 7-point Likert scale. Higher scores on this scale indicate higher levels of Knowledge </a:t>
          </a:r>
          <a:r>
            <a:rPr lang="en-US" dirty="0" err="1"/>
            <a:t>Sharinh</a:t>
          </a:r>
          <a:r>
            <a:rPr lang="en-US" dirty="0"/>
            <a:t>. A sample item includes, “The more knowledgeable members will provide the other members with knowledge or skills that are difficult to acquire for free.”</a:t>
          </a:r>
        </a:p>
      </dgm:t>
    </dgm:pt>
    <dgm:pt modelId="{DEA903A0-D2F5-4838-AAAC-C11DA1565F72}" type="parTrans" cxnId="{BEBA1112-3511-4679-A18B-B3E5FFC943CB}">
      <dgm:prSet/>
      <dgm:spPr/>
      <dgm:t>
        <a:bodyPr/>
        <a:lstStyle/>
        <a:p>
          <a:endParaRPr lang="en-US"/>
        </a:p>
      </dgm:t>
    </dgm:pt>
    <dgm:pt modelId="{7C0BD57B-51EF-4295-ADC2-800F145BECBA}" type="sibTrans" cxnId="{BEBA1112-3511-4679-A18B-B3E5FFC943CB}">
      <dgm:prSet/>
      <dgm:spPr/>
      <dgm:t>
        <a:bodyPr/>
        <a:lstStyle/>
        <a:p>
          <a:endParaRPr lang="en-US"/>
        </a:p>
      </dgm:t>
    </dgm:pt>
    <dgm:pt modelId="{E250D82A-D237-43A8-B408-7BDF66CEA8AF}" type="pres">
      <dgm:prSet presAssocID="{3F9257FC-0993-4355-A5DC-7A0CE0838710}" presName="linear" presStyleCnt="0">
        <dgm:presLayoutVars>
          <dgm:animLvl val="lvl"/>
          <dgm:resizeHandles val="exact"/>
        </dgm:presLayoutVars>
      </dgm:prSet>
      <dgm:spPr/>
    </dgm:pt>
    <dgm:pt modelId="{0D7FDC4A-A221-4CA5-916D-4C031753544A}" type="pres">
      <dgm:prSet presAssocID="{83092A8D-BB66-4D0D-8E16-4D552B2EC1EA}" presName="parentText" presStyleLbl="node1" presStyleIdx="0" presStyleCnt="2">
        <dgm:presLayoutVars>
          <dgm:chMax val="0"/>
          <dgm:bulletEnabled val="1"/>
        </dgm:presLayoutVars>
      </dgm:prSet>
      <dgm:spPr/>
    </dgm:pt>
    <dgm:pt modelId="{060DB1C2-09F5-4769-8149-2B41F8B1E53D}" type="pres">
      <dgm:prSet presAssocID="{83092A8D-BB66-4D0D-8E16-4D552B2EC1EA}" presName="childText" presStyleLbl="revTx" presStyleIdx="0" presStyleCnt="2">
        <dgm:presLayoutVars>
          <dgm:bulletEnabled val="1"/>
        </dgm:presLayoutVars>
      </dgm:prSet>
      <dgm:spPr/>
    </dgm:pt>
    <dgm:pt modelId="{FEF205C4-90BE-4AAE-AC4F-7C64158BA872}" type="pres">
      <dgm:prSet presAssocID="{F23B19A4-123E-4795-98BC-EBCDCD6B3013}" presName="parentText" presStyleLbl="node1" presStyleIdx="1" presStyleCnt="2">
        <dgm:presLayoutVars>
          <dgm:chMax val="0"/>
          <dgm:bulletEnabled val="1"/>
        </dgm:presLayoutVars>
      </dgm:prSet>
      <dgm:spPr/>
    </dgm:pt>
    <dgm:pt modelId="{A0FDC059-DBB9-41E9-9C01-3511F9540327}" type="pres">
      <dgm:prSet presAssocID="{F23B19A4-123E-4795-98BC-EBCDCD6B3013}" presName="childText" presStyleLbl="revTx" presStyleIdx="1" presStyleCnt="2">
        <dgm:presLayoutVars>
          <dgm:bulletEnabled val="1"/>
        </dgm:presLayoutVars>
      </dgm:prSet>
      <dgm:spPr/>
    </dgm:pt>
  </dgm:ptLst>
  <dgm:cxnLst>
    <dgm:cxn modelId="{447A2807-8B35-4B03-814C-2DAA1D7DF7E4}" type="presOf" srcId="{F2BD0569-38F1-4FC3-820C-2D937991FD67}" destId="{060DB1C2-09F5-4769-8149-2B41F8B1E53D}" srcOrd="0" destOrd="0" presId="urn:microsoft.com/office/officeart/2005/8/layout/vList2"/>
    <dgm:cxn modelId="{CB001F0C-848D-4E5B-BC9C-72010A0046CE}" type="presOf" srcId="{F23B19A4-123E-4795-98BC-EBCDCD6B3013}" destId="{FEF205C4-90BE-4AAE-AC4F-7C64158BA872}" srcOrd="0" destOrd="0" presId="urn:microsoft.com/office/officeart/2005/8/layout/vList2"/>
    <dgm:cxn modelId="{BEBA1112-3511-4679-A18B-B3E5FFC943CB}" srcId="{F23B19A4-123E-4795-98BC-EBCDCD6B3013}" destId="{6067D61B-1214-40DA-9559-219324A18E81}" srcOrd="2" destOrd="0" parTransId="{DEA903A0-D2F5-4838-AAAC-C11DA1565F72}" sibTransId="{7C0BD57B-51EF-4295-ADC2-800F145BECBA}"/>
    <dgm:cxn modelId="{A996AD22-108A-4F67-A6BE-704154E065E4}" srcId="{F23B19A4-123E-4795-98BC-EBCDCD6B3013}" destId="{14E5E77C-53D3-4535-921D-B25B5DE0C8B9}" srcOrd="1" destOrd="0" parTransId="{AF2648A0-4CDB-478A-B633-89AED2978FB5}" sibTransId="{D914F99F-8812-42E0-AB2D-235638E4D38F}"/>
    <dgm:cxn modelId="{07F0A777-C3BF-48C1-AAF2-AE35A4D2F714}" type="presOf" srcId="{3F9257FC-0993-4355-A5DC-7A0CE0838710}" destId="{E250D82A-D237-43A8-B408-7BDF66CEA8AF}" srcOrd="0" destOrd="0" presId="urn:microsoft.com/office/officeart/2005/8/layout/vList2"/>
    <dgm:cxn modelId="{5C0C798F-958B-4947-BE67-36EC972B1BCE}" type="presOf" srcId="{6067D61B-1214-40DA-9559-219324A18E81}" destId="{A0FDC059-DBB9-41E9-9C01-3511F9540327}" srcOrd="0" destOrd="2" presId="urn:microsoft.com/office/officeart/2005/8/layout/vList2"/>
    <dgm:cxn modelId="{0CB81997-D316-4340-9B74-D8903FAB0EEF}" type="presOf" srcId="{83092A8D-BB66-4D0D-8E16-4D552B2EC1EA}" destId="{0D7FDC4A-A221-4CA5-916D-4C031753544A}" srcOrd="0" destOrd="0" presId="urn:microsoft.com/office/officeart/2005/8/layout/vList2"/>
    <dgm:cxn modelId="{C14F7A9E-8217-4D6A-B78E-CF6307E1B234}" srcId="{83092A8D-BB66-4D0D-8E16-4D552B2EC1EA}" destId="{F2BD0569-38F1-4FC3-820C-2D937991FD67}" srcOrd="0" destOrd="0" parTransId="{769D0948-F5AC-48D1-A6E9-2195B3D37206}" sibTransId="{F42863C4-B832-4ECD-8B92-BC323A01BDE1}"/>
    <dgm:cxn modelId="{54D9A5AD-FBE2-432E-AF56-F52ED654B8B6}" srcId="{3F9257FC-0993-4355-A5DC-7A0CE0838710}" destId="{F23B19A4-123E-4795-98BC-EBCDCD6B3013}" srcOrd="1" destOrd="0" parTransId="{FC8D96A2-74F3-49BC-9CEC-D7BB30CB090A}" sibTransId="{C298583C-AFB8-46DE-8CCC-797AF1981293}"/>
    <dgm:cxn modelId="{2D5C0ED2-F547-4B12-8196-636AD33EA982}" srcId="{F23B19A4-123E-4795-98BC-EBCDCD6B3013}" destId="{7D83F71E-1C1B-4765-B5FB-84E73965D15F}" srcOrd="0" destOrd="0" parTransId="{97FFB4D7-1C86-4FEF-A5B2-740E906C627D}" sibTransId="{380C9849-72E1-48D9-B7FB-BD5F4CCFDF28}"/>
    <dgm:cxn modelId="{608891E9-9336-4829-AF1F-E3A18BCB709E}" type="presOf" srcId="{7D83F71E-1C1B-4765-B5FB-84E73965D15F}" destId="{A0FDC059-DBB9-41E9-9C01-3511F9540327}" srcOrd="0" destOrd="0" presId="urn:microsoft.com/office/officeart/2005/8/layout/vList2"/>
    <dgm:cxn modelId="{AA9C58ED-EFBE-42E5-919E-AA3080EB6978}" type="presOf" srcId="{14E5E77C-53D3-4535-921D-B25B5DE0C8B9}" destId="{A0FDC059-DBB9-41E9-9C01-3511F9540327}" srcOrd="0" destOrd="1" presId="urn:microsoft.com/office/officeart/2005/8/layout/vList2"/>
    <dgm:cxn modelId="{8283D8FB-19E8-4FE2-BB36-9BA646D2A2F9}" srcId="{3F9257FC-0993-4355-A5DC-7A0CE0838710}" destId="{83092A8D-BB66-4D0D-8E16-4D552B2EC1EA}" srcOrd="0" destOrd="0" parTransId="{77B632A7-1A6E-4576-966B-FBB1F37DC47C}" sibTransId="{A2941816-8632-46E3-AAA1-80F43E998A82}"/>
    <dgm:cxn modelId="{8AE48678-677B-4CD2-B46D-835AA9324AB2}" type="presParOf" srcId="{E250D82A-D237-43A8-B408-7BDF66CEA8AF}" destId="{0D7FDC4A-A221-4CA5-916D-4C031753544A}" srcOrd="0" destOrd="0" presId="urn:microsoft.com/office/officeart/2005/8/layout/vList2"/>
    <dgm:cxn modelId="{783F1E47-4E57-48CA-B4CE-75FEE143B55E}" type="presParOf" srcId="{E250D82A-D237-43A8-B408-7BDF66CEA8AF}" destId="{060DB1C2-09F5-4769-8149-2B41F8B1E53D}" srcOrd="1" destOrd="0" presId="urn:microsoft.com/office/officeart/2005/8/layout/vList2"/>
    <dgm:cxn modelId="{C23BB2E8-8605-45AF-878E-F210DC0CE12B}" type="presParOf" srcId="{E250D82A-D237-43A8-B408-7BDF66CEA8AF}" destId="{FEF205C4-90BE-4AAE-AC4F-7C64158BA872}" srcOrd="2" destOrd="0" presId="urn:microsoft.com/office/officeart/2005/8/layout/vList2"/>
    <dgm:cxn modelId="{08B012FB-0E89-4F51-941B-1C4F08F541D3}" type="presParOf" srcId="{E250D82A-D237-43A8-B408-7BDF66CEA8AF}" destId="{A0FDC059-DBB9-41E9-9C01-3511F954032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39E93-FC23-442A-8989-9BC32DF579D8}">
      <dsp:nvSpPr>
        <dsp:cNvPr id="0" name=""/>
        <dsp:cNvSpPr/>
      </dsp:nvSpPr>
      <dsp:spPr>
        <a:xfrm>
          <a:off x="0" y="18867"/>
          <a:ext cx="7140841" cy="59962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Slope</a:t>
          </a:r>
          <a:endParaRPr lang="en-US" sz="2500" kern="1200" dirty="0"/>
        </a:p>
      </dsp:txBody>
      <dsp:txXfrm>
        <a:off x="29271" y="48138"/>
        <a:ext cx="7082299" cy="541083"/>
      </dsp:txXfrm>
    </dsp:sp>
    <dsp:sp modelId="{F09EFBBB-3DD4-479D-9636-91A78C45CE33}">
      <dsp:nvSpPr>
        <dsp:cNvPr id="0" name=""/>
        <dsp:cNvSpPr/>
      </dsp:nvSpPr>
      <dsp:spPr>
        <a:xfrm>
          <a:off x="0" y="618493"/>
          <a:ext cx="7140841"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72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“Rise over run” strength of the relationship between the predictor (x) and outcome (y).</a:t>
          </a:r>
        </a:p>
        <a:p>
          <a:pPr marL="228600" lvl="1" indent="-228600" algn="l" defTabSz="1066800">
            <a:lnSpc>
              <a:spcPct val="90000"/>
            </a:lnSpc>
            <a:spcBef>
              <a:spcPct val="0"/>
            </a:spcBef>
            <a:spcAft>
              <a:spcPct val="20000"/>
            </a:spcAft>
            <a:buChar char="•"/>
          </a:pPr>
          <a:r>
            <a:rPr lang="en-US" sz="2400" kern="1200" dirty="0"/>
            <a:t>Can be positive or negative (like a positive or negative correlation)</a:t>
          </a:r>
        </a:p>
        <a:p>
          <a:pPr marL="228600" lvl="1" indent="-228600" algn="l" defTabSz="1066800">
            <a:lnSpc>
              <a:spcPct val="90000"/>
            </a:lnSpc>
            <a:spcBef>
              <a:spcPct val="0"/>
            </a:spcBef>
            <a:spcAft>
              <a:spcPct val="20000"/>
            </a:spcAft>
            <a:buChar char="•"/>
          </a:pPr>
          <a:r>
            <a:rPr lang="en-US" sz="2400" kern="1200" dirty="0"/>
            <a:t>We interpret the value as, for every one-unit increase in X, you expect _ increase or decrease in Y.</a:t>
          </a:r>
        </a:p>
        <a:p>
          <a:pPr marL="228600" lvl="1" indent="-228600" algn="l" defTabSz="1066800">
            <a:lnSpc>
              <a:spcPct val="90000"/>
            </a:lnSpc>
            <a:spcBef>
              <a:spcPct val="0"/>
            </a:spcBef>
            <a:spcAft>
              <a:spcPct val="20000"/>
            </a:spcAft>
            <a:buChar char="•"/>
          </a:pPr>
          <a:r>
            <a:rPr lang="en-US" sz="2400" kern="1200" dirty="0"/>
            <a:t>b represents the unstandardized slope, beta (β) represents the standardized slope, which ranges from -1 to +1 just like a correlation </a:t>
          </a:r>
        </a:p>
      </dsp:txBody>
      <dsp:txXfrm>
        <a:off x="0" y="618493"/>
        <a:ext cx="7140841" cy="3312000"/>
      </dsp:txXfrm>
    </dsp:sp>
    <dsp:sp modelId="{9B4F8E6B-A094-49C1-824B-2FFCD90E6F8F}">
      <dsp:nvSpPr>
        <dsp:cNvPr id="0" name=""/>
        <dsp:cNvSpPr/>
      </dsp:nvSpPr>
      <dsp:spPr>
        <a:xfrm>
          <a:off x="0" y="3930493"/>
          <a:ext cx="7140841" cy="599625"/>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Intercept</a:t>
          </a:r>
        </a:p>
      </dsp:txBody>
      <dsp:txXfrm>
        <a:off x="29271" y="3959764"/>
        <a:ext cx="7082299" cy="541083"/>
      </dsp:txXfrm>
    </dsp:sp>
    <dsp:sp modelId="{340CCB68-2028-49F3-8032-912E47493386}">
      <dsp:nvSpPr>
        <dsp:cNvPr id="0" name=""/>
        <dsp:cNvSpPr/>
      </dsp:nvSpPr>
      <dsp:spPr>
        <a:xfrm>
          <a:off x="0" y="4530118"/>
          <a:ext cx="7140841"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72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The y-intercept is the point where the line crosses the y-axis. </a:t>
          </a:r>
        </a:p>
        <a:p>
          <a:pPr marL="228600" lvl="1" indent="-228600" algn="l" defTabSz="1066800">
            <a:lnSpc>
              <a:spcPct val="90000"/>
            </a:lnSpc>
            <a:spcBef>
              <a:spcPct val="0"/>
            </a:spcBef>
            <a:spcAft>
              <a:spcPct val="20000"/>
            </a:spcAft>
            <a:buChar char="•"/>
          </a:pPr>
          <a:r>
            <a:rPr lang="en-US" sz="2400" kern="1200" dirty="0"/>
            <a:t>We can think of this as an anchoring point. When you are zero on X, what would be your value on Y? </a:t>
          </a:r>
        </a:p>
      </dsp:txBody>
      <dsp:txXfrm>
        <a:off x="0" y="4530118"/>
        <a:ext cx="7140841" cy="1474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Why did the researchers use a regression to answer their research questions?</a:t>
          </a:r>
        </a:p>
      </dsp:txBody>
      <dsp:txXfrm>
        <a:off x="35606" y="2725540"/>
        <a:ext cx="2981250" cy="720000"/>
      </dsp:txXfrm>
    </dsp:sp>
    <dsp:sp modelId="{6655EA0A-DFF4-4295-99E8-0E756D28076F}">
      <dsp:nvSpPr>
        <dsp:cNvPr id="0" name=""/>
        <dsp:cNvSpPr/>
      </dsp:nvSpPr>
      <dsp:spPr>
        <a:xfrm>
          <a:off x="4119918" y="340539"/>
          <a:ext cx="1818562" cy="1818562"/>
        </a:xfrm>
        <a:prstGeom prst="ellipse">
          <a:avLst/>
        </a:prstGeom>
        <a:solidFill>
          <a:schemeClr val="accent2">
            <a:hueOff val="19519"/>
            <a:satOff val="-13438"/>
            <a:lumOff val="-3431"/>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What do their results mean?</a:t>
          </a:r>
        </a:p>
      </dsp:txBody>
      <dsp:txXfrm>
        <a:off x="3538574" y="2725540"/>
        <a:ext cx="2981250" cy="720000"/>
      </dsp:txXfrm>
    </dsp:sp>
    <dsp:sp modelId="{9B895A55-955C-49E3-BB9F-C09649467A9D}">
      <dsp:nvSpPr>
        <dsp:cNvPr id="0" name=""/>
        <dsp:cNvSpPr/>
      </dsp:nvSpPr>
      <dsp:spPr>
        <a:xfrm>
          <a:off x="7622887" y="340539"/>
          <a:ext cx="1818562" cy="1818562"/>
        </a:xfrm>
        <a:prstGeom prst="ellipse">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How would you improve this study?</a:t>
          </a:r>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F5A7-B9A1-4681-B369-0B0C6EE8C176}">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3389A-0C69-448D-A6B8-FBBBECF0AB28}">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 Continuous variables</a:t>
          </a:r>
        </a:p>
      </dsp:txBody>
      <dsp:txXfrm>
        <a:off x="0" y="2758"/>
        <a:ext cx="6797675" cy="940732"/>
      </dsp:txXfrm>
    </dsp:sp>
    <dsp:sp modelId="{1EAF7D63-DFC5-42B0-9C42-6995B70891EB}">
      <dsp:nvSpPr>
        <dsp:cNvPr id="0" name=""/>
        <dsp:cNvSpPr/>
      </dsp:nvSpPr>
      <dsp:spPr>
        <a:xfrm>
          <a:off x="0" y="943491"/>
          <a:ext cx="6797675"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4C8BF-A231-4152-B0D5-9433FC47AD9A}">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2. Normal Distribution</a:t>
          </a:r>
        </a:p>
      </dsp:txBody>
      <dsp:txXfrm>
        <a:off x="0" y="943491"/>
        <a:ext cx="6797675" cy="940732"/>
      </dsp:txXfrm>
    </dsp:sp>
    <dsp:sp modelId="{9C8429D8-F6C2-46DD-B8D5-F9716A14AA3F}">
      <dsp:nvSpPr>
        <dsp:cNvPr id="0" name=""/>
        <dsp:cNvSpPr/>
      </dsp:nvSpPr>
      <dsp:spPr>
        <a:xfrm>
          <a:off x="0" y="1884223"/>
          <a:ext cx="6797675"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09C0B-63CC-4E84-A7A4-C3A3402D6444}">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3. No outliers</a:t>
          </a:r>
        </a:p>
      </dsp:txBody>
      <dsp:txXfrm>
        <a:off x="0" y="1884223"/>
        <a:ext cx="6797675" cy="940732"/>
      </dsp:txXfrm>
    </dsp:sp>
    <dsp:sp modelId="{6DC4F9D1-7194-4679-B2CB-5359EC00C8D8}">
      <dsp:nvSpPr>
        <dsp:cNvPr id="0" name=""/>
        <dsp:cNvSpPr/>
      </dsp:nvSpPr>
      <dsp:spPr>
        <a:xfrm>
          <a:off x="0" y="2824955"/>
          <a:ext cx="6797675"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65141-F125-4DBA-B87A-355F539E7623}">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4. Linearity</a:t>
          </a:r>
        </a:p>
      </dsp:txBody>
      <dsp:txXfrm>
        <a:off x="0" y="2824956"/>
        <a:ext cx="6797675" cy="940732"/>
      </dsp:txXfrm>
    </dsp:sp>
    <dsp:sp modelId="{59CB609B-7CB9-4DCF-ADFB-B671FED1A836}">
      <dsp:nvSpPr>
        <dsp:cNvPr id="0" name=""/>
        <dsp:cNvSpPr/>
      </dsp:nvSpPr>
      <dsp:spPr>
        <a:xfrm>
          <a:off x="0" y="3765688"/>
          <a:ext cx="6797675"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6389F-6E66-4F50-8E9A-79487A484D3E}">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5. Heteroscedasticity and Normality of Residuals		</a:t>
          </a:r>
        </a:p>
      </dsp:txBody>
      <dsp:txXfrm>
        <a:off x="0" y="3765688"/>
        <a:ext cx="6797675" cy="940732"/>
      </dsp:txXfrm>
    </dsp:sp>
    <dsp:sp modelId="{F17C19A7-263A-476D-8D80-0DD7C42CEAE5}">
      <dsp:nvSpPr>
        <dsp:cNvPr id="0" name=""/>
        <dsp:cNvSpPr/>
      </dsp:nvSpPr>
      <dsp:spPr>
        <a:xfrm>
          <a:off x="0" y="4706420"/>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A23A3-315D-44A9-A875-25625FEDA084}">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1" kern="1200" dirty="0"/>
            <a:t>(Multiple regression only) 6. Multicollinearity </a:t>
          </a:r>
          <a:endParaRPr lang="en-US" sz="2600" b="0" kern="1200" dirty="0"/>
        </a:p>
      </dsp:txBody>
      <dsp:txXfrm>
        <a:off x="0" y="4706420"/>
        <a:ext cx="6797675" cy="940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E180-D5F4-4638-8EDD-BA08B62FBBF2}">
      <dsp:nvSpPr>
        <dsp:cNvPr id="0" name=""/>
        <dsp:cNvSpPr/>
      </dsp:nvSpPr>
      <dsp:spPr>
        <a:xfrm>
          <a:off x="0" y="200015"/>
          <a:ext cx="6797675"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Statistical Significance of the Model</a:t>
          </a:r>
        </a:p>
      </dsp:txBody>
      <dsp:txXfrm>
        <a:off x="28100" y="228115"/>
        <a:ext cx="6741475" cy="519439"/>
      </dsp:txXfrm>
    </dsp:sp>
    <dsp:sp modelId="{50BC2F8F-9F75-440E-85B6-7192316DE71A}">
      <dsp:nvSpPr>
        <dsp:cNvPr id="0" name=""/>
        <dsp:cNvSpPr/>
      </dsp:nvSpPr>
      <dsp:spPr>
        <a:xfrm>
          <a:off x="0" y="775655"/>
          <a:ext cx="679767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a:t>Model significance</a:t>
          </a:r>
          <a:r>
            <a:rPr lang="en-US" sz="1900" kern="1200" dirty="0"/>
            <a:t> concerns whether our best-fit line, which can include one or more predictors, is doing a good job at explaining variation in our outcome. </a:t>
          </a:r>
        </a:p>
        <a:p>
          <a:pPr marL="171450" lvl="1" indent="-171450" algn="l" defTabSz="844550">
            <a:lnSpc>
              <a:spcPct val="90000"/>
            </a:lnSpc>
            <a:spcBef>
              <a:spcPct val="0"/>
            </a:spcBef>
            <a:spcAft>
              <a:spcPct val="20000"/>
            </a:spcAft>
            <a:buChar char="•"/>
          </a:pPr>
          <a:r>
            <a:rPr lang="en-US" sz="1900" kern="1200" dirty="0"/>
            <a:t>Indexed by an F value, which compares the proportion of variance explained by our model compared to the residual variance, or what is not explained by our model. </a:t>
          </a:r>
        </a:p>
        <a:p>
          <a:pPr marL="171450" lvl="1" indent="-171450" algn="l" defTabSz="844550">
            <a:lnSpc>
              <a:spcPct val="90000"/>
            </a:lnSpc>
            <a:spcBef>
              <a:spcPct val="0"/>
            </a:spcBef>
            <a:spcAft>
              <a:spcPct val="20000"/>
            </a:spcAft>
            <a:buChar char="•"/>
          </a:pPr>
          <a:r>
            <a:rPr lang="en-US" sz="1900" kern="1200" dirty="0"/>
            <a:t>An F value will have an associated </a:t>
          </a:r>
          <a:r>
            <a:rPr lang="en-US" sz="1900" i="1" kern="1200" dirty="0"/>
            <a:t>p</a:t>
          </a:r>
          <a:r>
            <a:rPr lang="en-US" sz="1900" kern="1200" dirty="0"/>
            <a:t>-value that helps us determine significance (i.e., whether the null is very unlikely to be true given the data).</a:t>
          </a:r>
        </a:p>
      </dsp:txBody>
      <dsp:txXfrm>
        <a:off x="0" y="775655"/>
        <a:ext cx="6797675" cy="2583360"/>
      </dsp:txXfrm>
    </dsp:sp>
    <dsp:sp modelId="{BEF9CF23-86E9-4760-B83B-4CA024225BF6}">
      <dsp:nvSpPr>
        <dsp:cNvPr id="0" name=""/>
        <dsp:cNvSpPr/>
      </dsp:nvSpPr>
      <dsp:spPr>
        <a:xfrm>
          <a:off x="0" y="3359016"/>
          <a:ext cx="6797675" cy="57563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Statistical Significance of the Slope(s)</a:t>
          </a:r>
        </a:p>
      </dsp:txBody>
      <dsp:txXfrm>
        <a:off x="28100" y="3387116"/>
        <a:ext cx="6741475" cy="519439"/>
      </dsp:txXfrm>
    </dsp:sp>
    <dsp:sp modelId="{BB2CB4BB-5894-4C93-A1F0-9390F8CF853E}">
      <dsp:nvSpPr>
        <dsp:cNvPr id="0" name=""/>
        <dsp:cNvSpPr/>
      </dsp:nvSpPr>
      <dsp:spPr>
        <a:xfrm>
          <a:off x="0" y="3934656"/>
          <a:ext cx="6797675"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The significance of </a:t>
          </a:r>
          <a:r>
            <a:rPr lang="en-US" sz="1900" b="1" kern="1200" dirty="0"/>
            <a:t>slope coefficients</a:t>
          </a:r>
          <a:r>
            <a:rPr lang="en-US" sz="1900" kern="1200" dirty="0"/>
            <a:t> is indexed by a t-value. </a:t>
          </a:r>
          <a:endParaRPr lang="en-US" sz="1900" i="0" kern="1200" dirty="0"/>
        </a:p>
        <a:p>
          <a:pPr marL="171450" lvl="1" indent="-171450" algn="l" defTabSz="844550">
            <a:lnSpc>
              <a:spcPct val="90000"/>
            </a:lnSpc>
            <a:spcBef>
              <a:spcPct val="0"/>
            </a:spcBef>
            <a:spcAft>
              <a:spcPct val="20000"/>
            </a:spcAft>
            <a:buChar char="•"/>
          </a:pPr>
          <a:r>
            <a:rPr lang="en-US" sz="1900" kern="1200" dirty="0"/>
            <a:t>The slope value calculated (b) is compared to 0 to determine if the value is significantly bigger than zero. </a:t>
          </a:r>
          <a:endParaRPr lang="en-US" sz="1900" i="0" kern="1200" dirty="0"/>
        </a:p>
        <a:p>
          <a:pPr marL="171450" lvl="1" indent="-171450" algn="l" defTabSz="844550">
            <a:lnSpc>
              <a:spcPct val="90000"/>
            </a:lnSpc>
            <a:spcBef>
              <a:spcPct val="0"/>
            </a:spcBef>
            <a:spcAft>
              <a:spcPct val="20000"/>
            </a:spcAft>
            <a:buChar char="•"/>
          </a:pPr>
          <a:r>
            <a:rPr lang="en-US" sz="1900" kern="1200" dirty="0"/>
            <a:t>The associated </a:t>
          </a:r>
          <a:r>
            <a:rPr lang="en-US" sz="1900" i="1" kern="1200" dirty="0"/>
            <a:t>p</a:t>
          </a:r>
          <a:r>
            <a:rPr lang="en-US" sz="1900" kern="1200" dirty="0"/>
            <a:t>-value that tells us if the slope is large enough to be considered significantly different from zero. </a:t>
          </a:r>
          <a:endParaRPr lang="en-US" sz="1900" i="0" kern="1200" dirty="0"/>
        </a:p>
      </dsp:txBody>
      <dsp:txXfrm>
        <a:off x="0" y="3934656"/>
        <a:ext cx="6797675" cy="151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FDC4A-A221-4CA5-916D-4C031753544A}">
      <dsp:nvSpPr>
        <dsp:cNvPr id="0" name=""/>
        <dsp:cNvSpPr/>
      </dsp:nvSpPr>
      <dsp:spPr>
        <a:xfrm>
          <a:off x="0" y="171292"/>
          <a:ext cx="10058399" cy="50368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Dependent Variable</a:t>
          </a:r>
        </a:p>
      </dsp:txBody>
      <dsp:txXfrm>
        <a:off x="24588" y="195880"/>
        <a:ext cx="10009223" cy="454509"/>
      </dsp:txXfrm>
    </dsp:sp>
    <dsp:sp modelId="{060DB1C2-09F5-4769-8149-2B41F8B1E53D}">
      <dsp:nvSpPr>
        <dsp:cNvPr id="0" name=""/>
        <dsp:cNvSpPr/>
      </dsp:nvSpPr>
      <dsp:spPr>
        <a:xfrm>
          <a:off x="0" y="674977"/>
          <a:ext cx="10058399"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Sustainable Innovation Behavior (SIB): six questions rated on a 7-point </a:t>
          </a:r>
          <a:r>
            <a:rPr lang="en-US" sz="1600" kern="1200" dirty="0" err="1"/>
            <a:t>likert</a:t>
          </a:r>
          <a:r>
            <a:rPr lang="en-US" sz="1600" kern="1200" dirty="0"/>
            <a:t> scale. Higher scores on this scale indicate higher levels of innovative behavior. A sample item includes, “I often come up with creative ideas.”</a:t>
          </a:r>
        </a:p>
      </dsp:txBody>
      <dsp:txXfrm>
        <a:off x="0" y="674977"/>
        <a:ext cx="10058399" cy="499904"/>
      </dsp:txXfrm>
    </dsp:sp>
    <dsp:sp modelId="{FEF205C4-90BE-4AAE-AC4F-7C64158BA872}">
      <dsp:nvSpPr>
        <dsp:cNvPr id="0" name=""/>
        <dsp:cNvSpPr/>
      </dsp:nvSpPr>
      <dsp:spPr>
        <a:xfrm>
          <a:off x="0" y="1174882"/>
          <a:ext cx="10058399" cy="50368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Independent Variables</a:t>
          </a:r>
        </a:p>
      </dsp:txBody>
      <dsp:txXfrm>
        <a:off x="24588" y="1199470"/>
        <a:ext cx="10009223" cy="454509"/>
      </dsp:txXfrm>
    </dsp:sp>
    <dsp:sp modelId="{A0FDC059-DBB9-41E9-9C01-3511F9540327}">
      <dsp:nvSpPr>
        <dsp:cNvPr id="0" name=""/>
        <dsp:cNvSpPr/>
      </dsp:nvSpPr>
      <dsp:spPr>
        <a:xfrm>
          <a:off x="0" y="1678567"/>
          <a:ext cx="10058399"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Cultural Intelligence (CQ): 12 questions rated on a 7-point </a:t>
          </a:r>
          <a:r>
            <a:rPr lang="en-US" sz="1600" kern="1200" dirty="0" err="1"/>
            <a:t>likert</a:t>
          </a:r>
          <a:r>
            <a:rPr lang="en-US" sz="1600" kern="1200" dirty="0"/>
            <a:t> scale. Higher scores on this scale indicate higher levels of Cultural Intelligence. A sample item includes, “I vary the rate of my speaking when a cross-cultural situation requires it.”</a:t>
          </a:r>
        </a:p>
        <a:p>
          <a:pPr marL="171450" lvl="1" indent="-171450" algn="l" defTabSz="711200">
            <a:lnSpc>
              <a:spcPct val="90000"/>
            </a:lnSpc>
            <a:spcBef>
              <a:spcPct val="0"/>
            </a:spcBef>
            <a:spcAft>
              <a:spcPct val="20000"/>
            </a:spcAft>
            <a:buChar char="•"/>
          </a:pPr>
          <a:r>
            <a:rPr lang="en-US" sz="1600" kern="1200" dirty="0"/>
            <a:t>Organizational Culture Behavior (OCB): 5 questions rated on a 7-point Likert scale. Higher scores on this scale indicate higher levels of Organizational Culture Behavior. A sample item includes, “Organizations uses consensus seeking rather than authoritarian decision making.” </a:t>
          </a:r>
        </a:p>
        <a:p>
          <a:pPr marL="171450" lvl="1" indent="-171450" algn="l" defTabSz="711200">
            <a:lnSpc>
              <a:spcPct val="90000"/>
            </a:lnSpc>
            <a:spcBef>
              <a:spcPct val="0"/>
            </a:spcBef>
            <a:spcAft>
              <a:spcPct val="20000"/>
            </a:spcAft>
            <a:buChar char="•"/>
          </a:pPr>
          <a:r>
            <a:rPr lang="en-US" sz="1600" kern="1200" dirty="0"/>
            <a:t>Knowledge Sharing (KS): 4 questions rated on a 7-point Likert scale. Higher scores on this scale indicate higher levels of Knowledge </a:t>
          </a:r>
          <a:r>
            <a:rPr lang="en-US" sz="1600" kern="1200" dirty="0" err="1"/>
            <a:t>Sharinh</a:t>
          </a:r>
          <a:r>
            <a:rPr lang="en-US" sz="1600" kern="1200" dirty="0"/>
            <a:t>. A sample item includes, “The more knowledgeable members will provide the other members with knowledge or skills that are difficult to acquire for free.”</a:t>
          </a:r>
        </a:p>
      </dsp:txBody>
      <dsp:txXfrm>
        <a:off x="0" y="1678567"/>
        <a:ext cx="10058399" cy="2173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B2876-8F3B-4EE4-BE6D-8C46FE73854B}"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722FB-9BA8-4B71-BB31-51BD5C15C641}" type="slidenum">
              <a:rPr lang="en-US" smtClean="0"/>
              <a:t>‹#›</a:t>
            </a:fld>
            <a:endParaRPr lang="en-US"/>
          </a:p>
        </p:txBody>
      </p:sp>
    </p:spTree>
    <p:extLst>
      <p:ext uri="{BB962C8B-B14F-4D97-AF65-F5344CB8AC3E}">
        <p14:creationId xmlns:p14="http://schemas.microsoft.com/office/powerpoint/2010/main" val="236073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722FB-9BA8-4B71-BB31-51BD5C15C641}" type="slidenum">
              <a:rPr lang="en-US" smtClean="0"/>
              <a:t>7</a:t>
            </a:fld>
            <a:endParaRPr lang="en-US"/>
          </a:p>
        </p:txBody>
      </p:sp>
    </p:spTree>
    <p:extLst>
      <p:ext uri="{BB962C8B-B14F-4D97-AF65-F5344CB8AC3E}">
        <p14:creationId xmlns:p14="http://schemas.microsoft.com/office/powerpoint/2010/main" val="113537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take a moment to look at the results table from their research article. The left column shows you the list of variables the researchers included in their regression model to predict anxiety in undocumented Latinx students. They included age, gender, fear of their family being deported, fear of themselves being deported, financial concerns, support from their peers, and support from their instructors. The numbers in the second row that have an asterisk next to them indicate predictor variables that are significant in our model. Numbers that are negative, indicate a negative relationship between that variable and student anxiety. Numbers that are positive, indicate a positive relationship between that variable and student anxiety. Thus, age is negatively related to anxiety. The older the student is, the less anxiety symptoms they report.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Instructor support is also negative. Can someone explain what that means? There is a negative slope (-.09). M</a:t>
            </a:r>
            <a:r>
              <a:rPr lang="en-US" dirty="0">
                <a:solidFill>
                  <a:srgbClr val="FFFFFF"/>
                </a:solidFill>
              </a:rPr>
              <a:t>eaning that for every one-unit increase in instructor support, there was a .09 </a:t>
            </a:r>
            <a:r>
              <a:rPr lang="en-US" i="1" dirty="0">
                <a:solidFill>
                  <a:srgbClr val="FFFFFF"/>
                </a:solidFill>
              </a:rPr>
              <a:t>decrease</a:t>
            </a:r>
            <a:r>
              <a:rPr lang="en-US" dirty="0">
                <a:solidFill>
                  <a:srgbClr val="FFFFFF"/>
                </a:solidFill>
              </a:rPr>
              <a:t> in anxiety.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FFFFFF"/>
                </a:solidFill>
              </a:rPr>
              <a:t>Alternatively, fear of family deportation and financial concerns are both significantly and positively related. As financial concerns increase, so does student anxiety. Can someone explain the relationship between fear of family deportation and anxiety? They found that the slope for the predictor, fear of family deportation, was 2.05. This means for every one-unit increase in fear of family members’ deportation, there was a 2.05 </a:t>
            </a:r>
            <a:r>
              <a:rPr lang="en-US" i="1" dirty="0">
                <a:solidFill>
                  <a:srgbClr val="FFFFFF"/>
                </a:solidFill>
              </a:rPr>
              <a:t>increase</a:t>
            </a:r>
            <a:r>
              <a:rPr lang="en-US" dirty="0">
                <a:solidFill>
                  <a:srgbClr val="FFFFFF"/>
                </a:solidFill>
              </a:rPr>
              <a:t> in anxiety.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C1722FB-9BA8-4B71-BB31-51BD5C15C641}" type="slidenum">
              <a:rPr lang="en-US" smtClean="0"/>
              <a:t>8</a:t>
            </a:fld>
            <a:endParaRPr lang="en-US"/>
          </a:p>
        </p:txBody>
      </p:sp>
    </p:spTree>
    <p:extLst>
      <p:ext uri="{BB962C8B-B14F-4D97-AF65-F5344CB8AC3E}">
        <p14:creationId xmlns:p14="http://schemas.microsoft.com/office/powerpoint/2010/main" val="241454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researchers wanted to see how multiple variables predicted anxiety in undocumented Latinx students. The use of multiple, continuous variables, to predict a continuous variable necessitated the use of multiple regression.</a:t>
            </a:r>
          </a:p>
          <a:p>
            <a:r>
              <a:rPr lang="en-US" dirty="0"/>
              <a:t>2. The authors found multiple things, including: The rates of self-reported anxiety for undocumented Latina students were 4 times that of the norm population; that of undocumented Latino students was 7 times higher. In terms of predicting anxiety, age, fear of family deportation, financial concerns, and instructor support all predicted student anxiety levels. Students who were older, had less financial concerns, had more instructor support, and less fear of family deportation had lower levels of anxiety. Support from peers, fear of self-deportation, and gender did not predict anxiety. </a:t>
            </a:r>
          </a:p>
          <a:p>
            <a:r>
              <a:rPr lang="en-US" dirty="0"/>
              <a:t>3. The authors point out multiple limitations of this study. The sample is not random, and there are more students attending 4-year colleges than 2-year community colleges represented. The sample is from California, a state that is particularly friendly to undocumented people compared to other states. Levels of anxiety may be very different in states without protections for undocumented people (e.g., Arizona, Georgia, South Carolina). </a:t>
            </a:r>
          </a:p>
        </p:txBody>
      </p:sp>
      <p:sp>
        <p:nvSpPr>
          <p:cNvPr id="4" name="Slide Number Placeholder 3"/>
          <p:cNvSpPr>
            <a:spLocks noGrp="1"/>
          </p:cNvSpPr>
          <p:nvPr>
            <p:ph type="sldNum" sz="quarter" idx="5"/>
          </p:nvPr>
        </p:nvSpPr>
        <p:spPr/>
        <p:txBody>
          <a:bodyPr/>
          <a:lstStyle/>
          <a:p>
            <a:fld id="{E42D9E35-D439-4476-81A9-B2B2040443FD}" type="slidenum">
              <a:rPr lang="en-US" smtClean="0"/>
              <a:t>9</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all of the independent variables be good predictors?</a:t>
            </a:r>
          </a:p>
        </p:txBody>
      </p:sp>
      <p:sp>
        <p:nvSpPr>
          <p:cNvPr id="4" name="Slide Number Placeholder 3"/>
          <p:cNvSpPr>
            <a:spLocks noGrp="1"/>
          </p:cNvSpPr>
          <p:nvPr>
            <p:ph type="sldNum" sz="quarter" idx="5"/>
          </p:nvPr>
        </p:nvSpPr>
        <p:spPr/>
        <p:txBody>
          <a:bodyPr/>
          <a:lstStyle/>
          <a:p>
            <a:fld id="{EC1722FB-9BA8-4B71-BB31-51BD5C15C641}" type="slidenum">
              <a:rPr lang="en-US" smtClean="0"/>
              <a:t>26</a:t>
            </a:fld>
            <a:endParaRPr lang="en-US"/>
          </a:p>
        </p:txBody>
      </p:sp>
    </p:spTree>
    <p:extLst>
      <p:ext uri="{BB962C8B-B14F-4D97-AF65-F5344CB8AC3E}">
        <p14:creationId xmlns:p14="http://schemas.microsoft.com/office/powerpoint/2010/main" val="269687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What are our study hypotheses? How would we write them?</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null hypothesis is: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Conceptual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0</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Cultural Intelligence, Knowledge Sharing, and Organizational Culture Differences will not predict Sustainable Innovation Behavior.</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Mathematical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0</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b </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0 </a:t>
                </a:r>
                <a:endParaRPr lang="en-US" sz="1800" dirty="0">
                  <a:effectLst/>
                  <a:latin typeface="Noto Sans Symbols"/>
                  <a:ea typeface="Noto Sans Symbols"/>
                  <a:cs typeface="Noto Sans Symbols"/>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alternative hypothesis is: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Conceptual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Cultural Intelligence, Knowledge Sharing, and Organizational Culture Differences will predict Sustainable Innovation Behavior.</a:t>
                </a:r>
                <a:endParaRPr lang="en-US"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Mathematical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b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0</a:t>
                </a:r>
                <a:endParaRPr lang="en-US" sz="1800" dirty="0">
                  <a:effectLst/>
                  <a:latin typeface="Noto Sans Symbols"/>
                  <a:ea typeface="Noto Sans Symbols"/>
                  <a:cs typeface="Noto Sans Symbols"/>
                </a:endParaRPr>
              </a:p>
              <a:p>
                <a:endParaRPr lang="en-US" dirty="0"/>
              </a:p>
            </p:txBody>
          </p:sp>
        </mc:Choice>
        <mc:Fallback xmlns="">
          <p:sp>
            <p:nvSpPr>
              <p:cNvPr id="3" name="Notes Placeholder 2"/>
              <p:cNvSpPr>
                <a:spLocks noGrp="1"/>
              </p:cNvSpPr>
              <p:nvPr>
                <p:ph type="body" idx="1"/>
              </p:nvPr>
            </p:nvSpPr>
            <p:spPr/>
            <p:txBody>
              <a:bodyPr/>
              <a:lstStyle/>
              <a:p>
                <a:r>
                  <a:rPr lang="en-US" dirty="0"/>
                  <a:t>What are our study hypotheses? How would we write them?</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null hypothesis is: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Conceptual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0</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Cultural Intelligence, Knowledge Sharing, and Organizational Culture Differences will not predict Sustainable Innovation Behavior.</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Mathematical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0</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b </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0 </a:t>
                </a:r>
                <a:endParaRPr lang="en-US" sz="1800" dirty="0">
                  <a:effectLst/>
                  <a:latin typeface="Noto Sans Symbols"/>
                  <a:ea typeface="Noto Sans Symbols"/>
                  <a:cs typeface="Noto Sans Symbols"/>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alternative hypothesis is: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Conceptual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Cultural Intelligence, Knowledge Sharing, and Organizational Culture Differences will predict Sustainable Innovation Behavior.</a:t>
                </a:r>
                <a:endParaRPr lang="en-US"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Mathematical H</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b </a:t>
                </a:r>
                <a:r>
                  <a:rPr lang="en-US"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a:t>
                </a:r>
                <a:r>
                  <a:rPr lang="en-US" sz="1800" i="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0</a:t>
                </a:r>
                <a:endParaRPr lang="en-US" sz="1800" dirty="0">
                  <a:effectLst/>
                  <a:latin typeface="Noto Sans Symbols"/>
                  <a:ea typeface="Noto Sans Symbols"/>
                  <a:cs typeface="Noto Sans Symbols"/>
                </a:endParaRPr>
              </a:p>
              <a:p>
                <a:endParaRPr lang="en-US" dirty="0"/>
              </a:p>
            </p:txBody>
          </p:sp>
        </mc:Fallback>
      </mc:AlternateContent>
      <p:sp>
        <p:nvSpPr>
          <p:cNvPr id="4" name="Slide Number Placeholder 3"/>
          <p:cNvSpPr>
            <a:spLocks noGrp="1"/>
          </p:cNvSpPr>
          <p:nvPr>
            <p:ph type="sldNum" sz="quarter" idx="5"/>
          </p:nvPr>
        </p:nvSpPr>
        <p:spPr/>
        <p:txBody>
          <a:bodyPr/>
          <a:lstStyle/>
          <a:p>
            <a:fld id="{EC1722FB-9BA8-4B71-BB31-51BD5C15C641}" type="slidenum">
              <a:rPr lang="en-US" smtClean="0"/>
              <a:t>27</a:t>
            </a:fld>
            <a:endParaRPr lang="en-US"/>
          </a:p>
        </p:txBody>
      </p:sp>
    </p:spTree>
    <p:extLst>
      <p:ext uri="{BB962C8B-B14F-4D97-AF65-F5344CB8AC3E}">
        <p14:creationId xmlns:p14="http://schemas.microsoft.com/office/powerpoint/2010/main" val="385003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28</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29</a:t>
            </a:fld>
            <a:endParaRPr lang="en-US"/>
          </a:p>
        </p:txBody>
      </p:sp>
    </p:spTree>
    <p:extLst>
      <p:ext uri="{BB962C8B-B14F-4D97-AF65-F5344CB8AC3E}">
        <p14:creationId xmlns:p14="http://schemas.microsoft.com/office/powerpoint/2010/main" val="23075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321956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91522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7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1191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83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227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288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341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0155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D12A6-918A-48BD-8CB9-CA713993B0EA}"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1454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3879789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97912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6222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980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7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63153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0F7CA7-B362-4C7C-944D-E7F0A23E696F}"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41969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0F7CA7-B362-4C7C-944D-E7F0A23E696F}"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12041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0F7CA7-B362-4C7C-944D-E7F0A23E696F}" type="datetimeFigureOut">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80521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017525-0F22-4439-A9C4-2FA91453FBE1}" type="slidenum">
              <a:rPr lang="en-US" smtClean="0"/>
              <a:t>‹#›</a:t>
            </a:fld>
            <a:endParaRPr lang="en-US"/>
          </a:p>
        </p:txBody>
      </p:sp>
    </p:spTree>
    <p:extLst>
      <p:ext uri="{BB962C8B-B14F-4D97-AF65-F5344CB8AC3E}">
        <p14:creationId xmlns:p14="http://schemas.microsoft.com/office/powerpoint/2010/main" val="323525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62894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0F7CA7-B362-4C7C-944D-E7F0A23E696F}" type="datetimeFigureOut">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017525-0F22-4439-A9C4-2FA91453FBE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6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141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s4be.cochrane.org/blog/2015/07/24/nominal-ordinal-numerical-variab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51179549@N07/487575669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rontiersin.org/articles/10.3389/fpsyt.2020.568167/ful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3_E20EDA6A.xm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3BA8A3-7FF7-46CA-8762-5456079799A0}"/>
              </a:ext>
            </a:extLst>
          </p:cNvPr>
          <p:cNvSpPr>
            <a:spLocks noGrp="1"/>
          </p:cNvSpPr>
          <p:nvPr>
            <p:ph type="ctrTitle"/>
          </p:nvPr>
        </p:nvSpPr>
        <p:spPr>
          <a:xfrm>
            <a:off x="8096885" y="640080"/>
            <a:ext cx="3874224" cy="2926080"/>
          </a:xfrm>
        </p:spPr>
        <p:txBody>
          <a:bodyPr>
            <a:normAutofit/>
          </a:bodyPr>
          <a:lstStyle/>
          <a:p>
            <a:r>
              <a:rPr lang="en-US" sz="5400" dirty="0">
                <a:solidFill>
                  <a:srgbClr val="FFFFFF"/>
                </a:solidFill>
              </a:rPr>
              <a:t>Chapter ?	</a:t>
            </a:r>
          </a:p>
        </p:txBody>
      </p:sp>
      <p:sp>
        <p:nvSpPr>
          <p:cNvPr id="3" name="Subtitle 2">
            <a:extLst>
              <a:ext uri="{FF2B5EF4-FFF2-40B4-BE49-F238E27FC236}">
                <a16:creationId xmlns:a16="http://schemas.microsoft.com/office/drawing/2014/main" id="{7F85F81F-0FE1-4626-B9E9-7447D5BE8A86}"/>
              </a:ext>
            </a:extLst>
          </p:cNvPr>
          <p:cNvSpPr>
            <a:spLocks noGrp="1"/>
          </p:cNvSpPr>
          <p:nvPr>
            <p:ph type="subTitle" idx="1"/>
          </p:nvPr>
        </p:nvSpPr>
        <p:spPr>
          <a:xfrm>
            <a:off x="8096885" y="3578084"/>
            <a:ext cx="3659246" cy="2639835"/>
          </a:xfrm>
        </p:spPr>
        <p:txBody>
          <a:bodyPr>
            <a:normAutofit/>
          </a:bodyPr>
          <a:lstStyle/>
          <a:p>
            <a:r>
              <a:rPr lang="en-US" sz="2800" dirty="0">
                <a:solidFill>
                  <a:srgbClr val="FFFFFF"/>
                </a:solidFill>
              </a:rPr>
              <a:t>Regression</a:t>
            </a:r>
          </a:p>
        </p:txBody>
      </p:sp>
      <p:sp>
        <p:nvSpPr>
          <p:cNvPr id="13" name="Rectangle 1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08EA2508-C12F-4A9F-96A5-5504FB4873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3157" y="123825"/>
            <a:ext cx="5486400" cy="6610350"/>
          </a:xfrm>
          <a:prstGeom prst="rect">
            <a:avLst/>
          </a:prstGeom>
        </p:spPr>
      </p:pic>
    </p:spTree>
    <p:extLst>
      <p:ext uri="{BB962C8B-B14F-4D97-AF65-F5344CB8AC3E}">
        <p14:creationId xmlns:p14="http://schemas.microsoft.com/office/powerpoint/2010/main" val="264033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64EC-60E8-4251-94D4-A2738F2B8EF3}"/>
              </a:ext>
            </a:extLst>
          </p:cNvPr>
          <p:cNvSpPr>
            <a:spLocks noGrp="1"/>
          </p:cNvSpPr>
          <p:nvPr>
            <p:ph type="title"/>
          </p:nvPr>
        </p:nvSpPr>
        <p:spPr/>
        <p:txBody>
          <a:bodyPr/>
          <a:lstStyle/>
          <a:p>
            <a:r>
              <a:rPr lang="en-US" dirty="0"/>
              <a:t>Multiple Regression</a:t>
            </a:r>
          </a:p>
        </p:txBody>
      </p:sp>
      <p:sp>
        <p:nvSpPr>
          <p:cNvPr id="3" name="Content Placeholder 2">
            <a:extLst>
              <a:ext uri="{FF2B5EF4-FFF2-40B4-BE49-F238E27FC236}">
                <a16:creationId xmlns:a16="http://schemas.microsoft.com/office/drawing/2014/main" id="{79A4C469-36BA-4C5B-91E3-EFF568577D5F}"/>
              </a:ext>
            </a:extLst>
          </p:cNvPr>
          <p:cNvSpPr>
            <a:spLocks noGrp="1"/>
          </p:cNvSpPr>
          <p:nvPr>
            <p:ph idx="1"/>
          </p:nvPr>
        </p:nvSpPr>
        <p:spPr>
          <a:xfrm>
            <a:off x="1097280" y="1845733"/>
            <a:ext cx="10058400" cy="4374313"/>
          </a:xfrm>
        </p:spPr>
        <p:txBody>
          <a:bodyPr>
            <a:normAutofit/>
          </a:bodyPr>
          <a:lstStyle/>
          <a:p>
            <a:r>
              <a:rPr lang="en-US" dirty="0"/>
              <a:t>When we just use one predictor, we often call it a </a:t>
            </a:r>
            <a:r>
              <a:rPr lang="en-US" b="1" dirty="0"/>
              <a:t>simple regression </a:t>
            </a:r>
            <a:r>
              <a:rPr lang="en-US" dirty="0"/>
              <a:t>and when we use two or more predictors to explain a single outcome, we use a </a:t>
            </a:r>
            <a:r>
              <a:rPr lang="en-US" b="1" dirty="0"/>
              <a:t>multiple regression</a:t>
            </a:r>
            <a:r>
              <a:rPr lang="en-US" dirty="0"/>
              <a:t>. </a:t>
            </a:r>
          </a:p>
          <a:p>
            <a:r>
              <a:rPr lang="en-US" dirty="0"/>
              <a:t>Here’s an example of the generic format for a multiple regression with two predictors (X1 and X2) and the example with our variables predicting salary.</a:t>
            </a:r>
          </a:p>
          <a:p>
            <a:pPr lvl="1"/>
            <a:r>
              <a:rPr lang="en-US" dirty="0"/>
              <a:t>Y = Slope 1 (X1) + Slope 2 (X2) + intercept</a:t>
            </a:r>
          </a:p>
          <a:p>
            <a:pPr lvl="1"/>
            <a:r>
              <a:rPr lang="en-US" dirty="0"/>
              <a:t> Salary = $10,000 (education in years) + $50 (networking skills) + $29,000</a:t>
            </a:r>
          </a:p>
          <a:p>
            <a:r>
              <a:rPr lang="en-US" dirty="0"/>
              <a:t>We could then plug in X scores to predict salary. For instance, if someone has 3 years of education after high school and scores a 40 out of 100 in networking skills, we would find that they would be expected to have a salary of $61,000. </a:t>
            </a:r>
          </a:p>
          <a:p>
            <a:pPr lvl="1"/>
            <a:r>
              <a:rPr lang="en-US" dirty="0"/>
              <a:t>Salary = $10,000 (3) + $50 (40) + $29,000 </a:t>
            </a:r>
          </a:p>
          <a:p>
            <a:pPr marL="201168" lvl="1" indent="0">
              <a:buNone/>
            </a:pPr>
            <a:r>
              <a:rPr lang="en-US" dirty="0"/>
              <a:t>	 = $61,000</a:t>
            </a:r>
          </a:p>
          <a:p>
            <a:endParaRPr lang="en-US" dirty="0"/>
          </a:p>
        </p:txBody>
      </p:sp>
    </p:spTree>
    <p:extLst>
      <p:ext uri="{BB962C8B-B14F-4D97-AF65-F5344CB8AC3E}">
        <p14:creationId xmlns:p14="http://schemas.microsoft.com/office/powerpoint/2010/main" val="5474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7C717-793D-4A56-855D-CB82D6DD8949}"/>
              </a:ext>
            </a:extLst>
          </p:cNvPr>
          <p:cNvSpPr>
            <a:spLocks noGrp="1"/>
          </p:cNvSpPr>
          <p:nvPr>
            <p:ph idx="1"/>
          </p:nvPr>
        </p:nvSpPr>
        <p:spPr>
          <a:xfrm>
            <a:off x="4639733" y="1845734"/>
            <a:ext cx="6515947" cy="4023360"/>
          </a:xfrm>
        </p:spPr>
        <p:txBody>
          <a:bodyPr>
            <a:normAutofit/>
          </a:bodyPr>
          <a:lstStyle/>
          <a:p>
            <a:r>
              <a:rPr lang="en-US" dirty="0">
                <a:ea typeface="Calibri" panose="020F0502020204030204" pitchFamily="34" charset="0"/>
              </a:rPr>
              <a:t>Researchers use linear regression when they are interested in explaining a continuous outcome variable using a continuous predictor. </a:t>
            </a:r>
          </a:p>
          <a:p>
            <a:r>
              <a:rPr lang="en-US" dirty="0">
                <a:ea typeface="Calibri" panose="020F0502020204030204" pitchFamily="34" charset="0"/>
              </a:rPr>
              <a:t>They use multiple regression when they want to see the combined influence of two or more continuous predictors on a continuous outcome. </a:t>
            </a:r>
            <a:endParaRPr lang="en-US" dirty="0">
              <a:effectLst/>
              <a:ea typeface="Calibri" panose="020F0502020204030204" pitchFamily="34" charset="0"/>
            </a:endParaRPr>
          </a:p>
        </p:txBody>
      </p:sp>
      <p:pic>
        <p:nvPicPr>
          <p:cNvPr id="5" name="Graphic 4" descr="Linear Graph outline">
            <a:extLst>
              <a:ext uri="{FF2B5EF4-FFF2-40B4-BE49-F238E27FC236}">
                <a16:creationId xmlns:a16="http://schemas.microsoft.com/office/drawing/2014/main" id="{2AABD700-33CF-424F-B973-E2F686F1ED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280" y="2033195"/>
            <a:ext cx="2791609" cy="2791609"/>
          </a:xfrm>
          <a:prstGeom prst="rect">
            <a:avLst/>
          </a:prstGeom>
        </p:spPr>
      </p:pic>
      <p:sp>
        <p:nvSpPr>
          <p:cNvPr id="2" name="Title 1">
            <a:extLst>
              <a:ext uri="{FF2B5EF4-FFF2-40B4-BE49-F238E27FC236}">
                <a16:creationId xmlns:a16="http://schemas.microsoft.com/office/drawing/2014/main" id="{D735491B-9D0E-4E56-BD3C-02A2E2E7EE88}"/>
              </a:ext>
            </a:extLst>
          </p:cNvPr>
          <p:cNvSpPr>
            <a:spLocks noGrp="1"/>
          </p:cNvSpPr>
          <p:nvPr>
            <p:ph type="title"/>
          </p:nvPr>
        </p:nvSpPr>
        <p:spPr>
          <a:xfrm>
            <a:off x="1097280" y="286603"/>
            <a:ext cx="10058400" cy="1450757"/>
          </a:xfrm>
        </p:spPr>
        <p:txBody>
          <a:bodyPr>
            <a:normAutofit/>
          </a:bodyPr>
          <a:lstStyle/>
          <a:p>
            <a:r>
              <a:rPr lang="en-US" dirty="0"/>
              <a:t>When do researchers use regression?</a:t>
            </a:r>
          </a:p>
        </p:txBody>
      </p:sp>
    </p:spTree>
    <p:extLst>
      <p:ext uri="{BB962C8B-B14F-4D97-AF65-F5344CB8AC3E}">
        <p14:creationId xmlns:p14="http://schemas.microsoft.com/office/powerpoint/2010/main" val="63701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FF8F-ECEF-40FB-B7AF-3251CBBA7D5B}"/>
              </a:ext>
            </a:extLst>
          </p:cNvPr>
          <p:cNvSpPr>
            <a:spLocks noGrp="1"/>
          </p:cNvSpPr>
          <p:nvPr>
            <p:ph type="title"/>
          </p:nvPr>
        </p:nvSpPr>
        <p:spPr/>
        <p:txBody>
          <a:bodyPr/>
          <a:lstStyle/>
          <a:p>
            <a:r>
              <a:rPr lang="en-US" dirty="0"/>
              <a:t>Hypotheses </a:t>
            </a:r>
          </a:p>
        </p:txBody>
      </p:sp>
      <p:sp>
        <p:nvSpPr>
          <p:cNvPr id="3" name="Content Placeholder 2">
            <a:extLst>
              <a:ext uri="{FF2B5EF4-FFF2-40B4-BE49-F238E27FC236}">
                <a16:creationId xmlns:a16="http://schemas.microsoft.com/office/drawing/2014/main" id="{277D56DD-77A1-481C-B85E-757E039953EE}"/>
              </a:ext>
            </a:extLst>
          </p:cNvPr>
          <p:cNvSpPr>
            <a:spLocks noGrp="1"/>
          </p:cNvSpPr>
          <p:nvPr>
            <p:ph idx="1"/>
          </p:nvPr>
        </p:nvSpPr>
        <p:spPr/>
        <p:txBody>
          <a:bodyPr>
            <a:normAutofit/>
          </a:bodyPr>
          <a:lstStyle/>
          <a:p>
            <a:r>
              <a:rPr lang="en-US" dirty="0"/>
              <a:t>If we are looking at two or more variables, we often want to know if those variables are doing a good job at explaining our outcome. We test overall how good our prediction model is with an F test. </a:t>
            </a:r>
          </a:p>
          <a:p>
            <a:r>
              <a:rPr lang="en-US" dirty="0"/>
              <a:t>What we are usually more interested in is testing the significance of the slopes of our predictors, trying to determine if the slope is different than zero. </a:t>
            </a:r>
          </a:p>
          <a:p>
            <a:r>
              <a:rPr lang="en-US" dirty="0">
                <a:effectLst/>
                <a:ea typeface="Times New Roman" panose="02020603050405020304" pitchFamily="18" charset="0"/>
              </a:rPr>
              <a:t>The null hypothesis is:</a:t>
            </a:r>
            <a:endParaRPr lang="en-US" dirty="0">
              <a:ea typeface="Times New Roman" panose="02020603050405020304" pitchFamily="18" charset="0"/>
            </a:endParaRPr>
          </a:p>
          <a:p>
            <a:pPr lvl="1"/>
            <a:r>
              <a:rPr lang="en-US" dirty="0">
                <a:effectLst/>
                <a:ea typeface="Times New Roman" panose="02020603050405020304" pitchFamily="18" charset="0"/>
                <a:cs typeface="Noto Sans Symbols"/>
              </a:rPr>
              <a:t>Conceptual H</a:t>
            </a:r>
            <a:r>
              <a:rPr lang="en-US" baseline="-25000" dirty="0">
                <a:effectLst/>
                <a:ea typeface="Times New Roman" panose="02020603050405020304" pitchFamily="18" charset="0"/>
                <a:cs typeface="Noto Sans Symbols"/>
              </a:rPr>
              <a:t>0</a:t>
            </a:r>
            <a:r>
              <a:rPr lang="en-US" dirty="0">
                <a:effectLst/>
                <a:ea typeface="Times New Roman" panose="02020603050405020304" pitchFamily="18" charset="0"/>
                <a:cs typeface="Noto Sans Symbols"/>
              </a:rPr>
              <a:t>: The predictor variable is not related to the outcome variable.</a:t>
            </a:r>
            <a:r>
              <a:rPr lang="en-US" i="1" dirty="0">
                <a:effectLst/>
                <a:ea typeface="Times New Roman" panose="02020603050405020304" pitchFamily="18" charset="0"/>
                <a:cs typeface="Noto Sans Symbols"/>
              </a:rPr>
              <a:t> </a:t>
            </a:r>
            <a:endParaRPr lang="en-US" i="1" dirty="0">
              <a:ea typeface="Times New Roman" panose="02020603050405020304" pitchFamily="18" charset="0"/>
              <a:cs typeface="Noto Sans Symbols"/>
            </a:endParaRPr>
          </a:p>
          <a:p>
            <a:pPr lvl="1"/>
            <a:r>
              <a:rPr lang="en-US" dirty="0">
                <a:effectLst/>
                <a:ea typeface="Times New Roman" panose="02020603050405020304" pitchFamily="18" charset="0"/>
                <a:cs typeface="Noto Sans Symbols"/>
              </a:rPr>
              <a:t>Mathematical H</a:t>
            </a:r>
            <a:r>
              <a:rPr lang="en-US" baseline="-25000" dirty="0">
                <a:effectLst/>
                <a:ea typeface="Times New Roman" panose="02020603050405020304" pitchFamily="18" charset="0"/>
                <a:cs typeface="Noto Sans Symbols"/>
              </a:rPr>
              <a:t>0</a:t>
            </a:r>
            <a:r>
              <a:rPr lang="en-US" dirty="0">
                <a:effectLst/>
                <a:ea typeface="Times New Roman" panose="02020603050405020304" pitchFamily="18" charset="0"/>
                <a:cs typeface="Noto Sans Symbols"/>
              </a:rPr>
              <a:t>: </a:t>
            </a:r>
            <a:r>
              <a:rPr lang="en-US" i="1" dirty="0">
                <a:effectLst/>
                <a:ea typeface="Times New Roman" panose="02020603050405020304" pitchFamily="18" charset="0"/>
                <a:cs typeface="Noto Sans Symbols"/>
              </a:rPr>
              <a:t>b </a:t>
            </a:r>
            <a:r>
              <a:rPr lang="en-US" dirty="0">
                <a:effectLst/>
                <a:ea typeface="Times New Roman" panose="02020603050405020304" pitchFamily="18" charset="0"/>
                <a:cs typeface="Noto Sans Symbols"/>
              </a:rPr>
              <a:t>= 0 </a:t>
            </a:r>
            <a:endParaRPr lang="en-US" dirty="0">
              <a:ea typeface="Times New Roman" panose="02020603050405020304" pitchFamily="18" charset="0"/>
              <a:cs typeface="Noto Sans Symbols"/>
            </a:endParaRPr>
          </a:p>
          <a:p>
            <a:r>
              <a:rPr lang="en-US" dirty="0">
                <a:effectLst/>
                <a:ea typeface="Times New Roman" panose="02020603050405020304" pitchFamily="18" charset="0"/>
              </a:rPr>
              <a:t>The alternative hypothesis is:</a:t>
            </a:r>
            <a:endParaRPr lang="en-US" dirty="0">
              <a:ea typeface="Times New Roman" panose="02020603050405020304" pitchFamily="18" charset="0"/>
            </a:endParaRPr>
          </a:p>
          <a:p>
            <a:pPr lvl="1"/>
            <a:r>
              <a:rPr lang="en-US" dirty="0">
                <a:effectLst/>
                <a:ea typeface="Times New Roman" panose="02020603050405020304" pitchFamily="18" charset="0"/>
                <a:cs typeface="Noto Sans Symbols"/>
              </a:rPr>
              <a:t>Conceptual H</a:t>
            </a:r>
            <a:r>
              <a:rPr lang="en-US" baseline="-25000" dirty="0">
                <a:effectLst/>
                <a:ea typeface="Times New Roman" panose="02020603050405020304" pitchFamily="18" charset="0"/>
                <a:cs typeface="Noto Sans Symbols"/>
              </a:rPr>
              <a:t>1</a:t>
            </a:r>
            <a:r>
              <a:rPr lang="en-US" dirty="0">
                <a:effectLst/>
                <a:ea typeface="Times New Roman" panose="02020603050405020304" pitchFamily="18" charset="0"/>
                <a:cs typeface="Noto Sans Symbols"/>
              </a:rPr>
              <a:t>: The predictor variable is related to the outcome variable.</a:t>
            </a:r>
            <a:r>
              <a:rPr lang="en-US" i="1" dirty="0">
                <a:effectLst/>
                <a:ea typeface="Times New Roman" panose="02020603050405020304" pitchFamily="18" charset="0"/>
                <a:cs typeface="Noto Sans Symbols"/>
              </a:rPr>
              <a:t> </a:t>
            </a:r>
            <a:endParaRPr lang="en-US" i="1" dirty="0">
              <a:ea typeface="Times New Roman" panose="02020603050405020304" pitchFamily="18" charset="0"/>
              <a:cs typeface="Noto Sans Symbols"/>
            </a:endParaRPr>
          </a:p>
          <a:p>
            <a:pPr lvl="1"/>
            <a:r>
              <a:rPr lang="en-US" dirty="0">
                <a:effectLst/>
                <a:ea typeface="Times New Roman" panose="02020603050405020304" pitchFamily="18" charset="0"/>
                <a:cs typeface="Noto Sans Symbols"/>
              </a:rPr>
              <a:t>Mathematical H</a:t>
            </a:r>
            <a:r>
              <a:rPr lang="en-US" baseline="-25000" dirty="0">
                <a:effectLst/>
                <a:ea typeface="Times New Roman" panose="02020603050405020304" pitchFamily="18" charset="0"/>
                <a:cs typeface="Noto Sans Symbols"/>
              </a:rPr>
              <a:t>1 </a:t>
            </a:r>
            <a:r>
              <a:rPr lang="en-US" dirty="0">
                <a:effectLst/>
                <a:ea typeface="Times New Roman" panose="02020603050405020304" pitchFamily="18" charset="0"/>
                <a:cs typeface="Noto Sans Symbols"/>
              </a:rPr>
              <a:t>: </a:t>
            </a:r>
            <a:r>
              <a:rPr lang="en-US" i="1" dirty="0">
                <a:effectLst/>
                <a:ea typeface="Times New Roman" panose="02020603050405020304" pitchFamily="18" charset="0"/>
                <a:cs typeface="Noto Sans Symbols"/>
              </a:rPr>
              <a:t>b </a:t>
            </a:r>
            <a:r>
              <a:rPr lang="en-US" dirty="0">
                <a:effectLst/>
                <a:ea typeface="Noto Sans Symbols"/>
                <a:cs typeface="Gungsuh" panose="02030600000101010101" pitchFamily="18" charset="-127"/>
              </a:rPr>
              <a:t>≠ 0 </a:t>
            </a:r>
            <a:endParaRPr lang="en-US" dirty="0">
              <a:effectLst/>
              <a:ea typeface="Noto Sans Symbols"/>
              <a:cs typeface="Noto Sans Symbols"/>
            </a:endParaRPr>
          </a:p>
          <a:p>
            <a:endParaRPr lang="en-US" dirty="0"/>
          </a:p>
        </p:txBody>
      </p:sp>
    </p:spTree>
    <p:extLst>
      <p:ext uri="{BB962C8B-B14F-4D97-AF65-F5344CB8AC3E}">
        <p14:creationId xmlns:p14="http://schemas.microsoft.com/office/powerpoint/2010/main" val="407047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A58172-661B-436D-8EBA-15B48ACFFF9A}"/>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Assumptions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1. Continuous Variables&#10;2. Normal Distribution&#10;3. No Outliers&#10;4. Linearity&#10;5. Heteroscedasticity and Normality of Residuals&#10;(multiple regression only)&#10;6. Multicollinearity">
            <a:extLst>
              <a:ext uri="{FF2B5EF4-FFF2-40B4-BE49-F238E27FC236}">
                <a16:creationId xmlns:a16="http://schemas.microsoft.com/office/drawing/2014/main" id="{9B0C7A4E-5A51-4531-8269-4276042AE848}"/>
              </a:ext>
            </a:extLst>
          </p:cNvPr>
          <p:cNvGraphicFramePr>
            <a:graphicFrameLocks noGrp="1"/>
          </p:cNvGraphicFramePr>
          <p:nvPr>
            <p:ph idx="1"/>
            <p:extLst>
              <p:ext uri="{D42A27DB-BD31-4B8C-83A1-F6EECF244321}">
                <p14:modId xmlns:p14="http://schemas.microsoft.com/office/powerpoint/2010/main" val="271490073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13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5C92870-3554-4ADA-A197-16BC3F880ECA}"/>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Assumption 1: Continuous Variables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091AE95-75FB-4DB8-A6F5-01846B810BE2}"/>
              </a:ext>
            </a:extLst>
          </p:cNvPr>
          <p:cNvSpPr>
            <a:spLocks noGrp="1"/>
          </p:cNvSpPr>
          <p:nvPr>
            <p:ph idx="1"/>
          </p:nvPr>
        </p:nvSpPr>
        <p:spPr>
          <a:xfrm>
            <a:off x="4742016" y="605896"/>
            <a:ext cx="6413663" cy="5646208"/>
          </a:xfrm>
        </p:spPr>
        <p:txBody>
          <a:bodyPr anchor="ctr">
            <a:normAutofit/>
          </a:bodyPr>
          <a:lstStyle/>
          <a:p>
            <a:r>
              <a:rPr lang="en-US" sz="2800" dirty="0"/>
              <a:t>Both your predictor and outcome should be continuous (interval or ratio) to be able to interpret slopes.</a:t>
            </a:r>
          </a:p>
          <a:p>
            <a:endParaRPr lang="en-US" dirty="0"/>
          </a:p>
          <a:p>
            <a:r>
              <a:rPr lang="en-US" dirty="0"/>
              <a:t>*Disclaimer: You </a:t>
            </a:r>
            <a:r>
              <a:rPr lang="en-US" i="1" dirty="0"/>
              <a:t>can </a:t>
            </a:r>
            <a:r>
              <a:rPr lang="en-US" dirty="0"/>
              <a:t>include nominal variables in regression, but it’s done with a technique called dummy coding that is beyond what we cover in this class. </a:t>
            </a:r>
          </a:p>
        </p:txBody>
      </p:sp>
    </p:spTree>
    <p:extLst>
      <p:ext uri="{BB962C8B-B14F-4D97-AF65-F5344CB8AC3E}">
        <p14:creationId xmlns:p14="http://schemas.microsoft.com/office/powerpoint/2010/main" val="116871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CB833B-7679-481D-8194-A55DD0D8A74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2: Normal Distribution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3CE7FC8-4F5E-418F-BBB0-5E90763E85FB}"/>
              </a:ext>
            </a:extLst>
          </p:cNvPr>
          <p:cNvSpPr>
            <a:spLocks noGrp="1"/>
          </p:cNvSpPr>
          <p:nvPr>
            <p:ph idx="1"/>
          </p:nvPr>
        </p:nvSpPr>
        <p:spPr>
          <a:xfrm>
            <a:off x="4742016" y="605896"/>
            <a:ext cx="6413663" cy="5646208"/>
          </a:xfrm>
        </p:spPr>
        <p:txBody>
          <a:bodyPr anchor="ctr">
            <a:normAutofit/>
          </a:bodyPr>
          <a:lstStyle/>
          <a:p>
            <a:r>
              <a:rPr lang="en-US" sz="2800" dirty="0"/>
              <a:t>Both your variables should be approximately normally distributed. </a:t>
            </a:r>
          </a:p>
          <a:p>
            <a:r>
              <a:rPr lang="en-US" sz="2800" dirty="0"/>
              <a:t>Check this with…</a:t>
            </a:r>
          </a:p>
          <a:p>
            <a:pPr lvl="1"/>
            <a:r>
              <a:rPr lang="en-US" sz="2400" dirty="0"/>
              <a:t>Histograms</a:t>
            </a:r>
          </a:p>
          <a:p>
            <a:pPr lvl="1"/>
            <a:r>
              <a:rPr lang="en-US" sz="2400" dirty="0"/>
              <a:t>Skewness and Kurtosis values (should not exceed +/- 2)</a:t>
            </a:r>
          </a:p>
        </p:txBody>
      </p:sp>
    </p:spTree>
    <p:extLst>
      <p:ext uri="{BB962C8B-B14F-4D97-AF65-F5344CB8AC3E}">
        <p14:creationId xmlns:p14="http://schemas.microsoft.com/office/powerpoint/2010/main" val="197754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9F67F4-3381-4EF5-B70D-534FA4701D3D}"/>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3: </a:t>
            </a:r>
            <a:br>
              <a:rPr lang="en-US" sz="3600" dirty="0">
                <a:solidFill>
                  <a:srgbClr val="FFFFFF"/>
                </a:solidFill>
              </a:rPr>
            </a:br>
            <a:r>
              <a:rPr lang="en-US" sz="3600" dirty="0">
                <a:solidFill>
                  <a:srgbClr val="FFFFFF"/>
                </a:solidFill>
              </a:rPr>
              <a:t>Outliers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54D102A-AF5C-45A3-B473-D32D9D81F982}"/>
              </a:ext>
            </a:extLst>
          </p:cNvPr>
          <p:cNvSpPr>
            <a:spLocks noGrp="1"/>
          </p:cNvSpPr>
          <p:nvPr>
            <p:ph idx="1"/>
          </p:nvPr>
        </p:nvSpPr>
        <p:spPr>
          <a:xfrm>
            <a:off x="4742016" y="470648"/>
            <a:ext cx="7145184" cy="2741130"/>
          </a:xfrm>
        </p:spPr>
        <p:txBody>
          <a:bodyPr anchor="ctr">
            <a:normAutofit/>
          </a:bodyPr>
          <a:lstStyle/>
          <a:p>
            <a:r>
              <a:rPr lang="en-US" sz="2400" dirty="0"/>
              <a:t>We want to check both variables for outliers. You can spot outliers with a boxplot. </a:t>
            </a:r>
          </a:p>
          <a:p>
            <a:r>
              <a:rPr lang="en-US" sz="2400" dirty="0"/>
              <a:t>We also want to look for multivariate outliers in a scatterplot.</a:t>
            </a:r>
          </a:p>
        </p:txBody>
      </p:sp>
      <p:pic>
        <p:nvPicPr>
          <p:cNvPr id="7" name="Picture 6" descr="A visual representation of how a trend line for a correlationanl relationship would be biased by the presence of an outlier. " title="Figure 10.4">
            <a:extLst>
              <a:ext uri="{FF2B5EF4-FFF2-40B4-BE49-F238E27FC236}">
                <a16:creationId xmlns:a16="http://schemas.microsoft.com/office/drawing/2014/main" id="{5B540222-33B0-4F87-8990-7F532CD026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88744" y="3040521"/>
            <a:ext cx="6798788" cy="3817479"/>
          </a:xfrm>
          <a:prstGeom prst="rect">
            <a:avLst/>
          </a:prstGeom>
        </p:spPr>
      </p:pic>
    </p:spTree>
    <p:extLst>
      <p:ext uri="{BB962C8B-B14F-4D97-AF65-F5344CB8AC3E}">
        <p14:creationId xmlns:p14="http://schemas.microsoft.com/office/powerpoint/2010/main" val="271675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C47697-7C98-4F27-B38C-EEAF74BB5098}"/>
              </a:ext>
            </a:extLst>
          </p:cNvPr>
          <p:cNvSpPr>
            <a:spLocks noGrp="1"/>
          </p:cNvSpPr>
          <p:nvPr>
            <p:ph idx="1"/>
          </p:nvPr>
        </p:nvSpPr>
        <p:spPr>
          <a:xfrm>
            <a:off x="4742016" y="605896"/>
            <a:ext cx="6413663" cy="2509444"/>
          </a:xfrm>
        </p:spPr>
        <p:txBody>
          <a:bodyPr anchor="ctr">
            <a:normAutofit/>
          </a:bodyPr>
          <a:lstStyle/>
          <a:p>
            <a:r>
              <a:rPr lang="en-US" sz="2400" dirty="0"/>
              <a:t>The relationship needs to follow a line-like pattern. </a:t>
            </a:r>
          </a:p>
          <a:p>
            <a:r>
              <a:rPr lang="en-US" sz="2400" dirty="0"/>
              <a:t>If it does not follow a straight line trend, it will not be captured well with a linear model and other approaches are needed.</a:t>
            </a:r>
          </a:p>
          <a:p>
            <a:r>
              <a:rPr lang="en-US" sz="2400" dirty="0"/>
              <a:t>This assumption can also be checked by looking at a scatterplot. </a:t>
            </a:r>
          </a:p>
        </p:txBody>
      </p:sp>
      <p:pic>
        <p:nvPicPr>
          <p:cNvPr id="9" name="Picture 8" descr="A visual of a non-linear relationship where there is an initial positive trend, then a tipping point where the relationship becomes. The pattern of the relationship is an upside down U instead of a linear pattern. " title="Figure 10.5">
            <a:extLst>
              <a:ext uri="{FF2B5EF4-FFF2-40B4-BE49-F238E27FC236}">
                <a16:creationId xmlns:a16="http://schemas.microsoft.com/office/drawing/2014/main" id="{4572EEB8-366A-42ED-AF08-7976A979CBEF}"/>
              </a:ext>
            </a:extLst>
          </p:cNvPr>
          <p:cNvPicPr/>
          <p:nvPr/>
        </p:nvPicPr>
        <p:blipFill rotWithShape="1">
          <a:blip r:embed="rId2"/>
          <a:srcRect l="24564" r="16291"/>
          <a:stretch/>
        </p:blipFill>
        <p:spPr>
          <a:xfrm>
            <a:off x="8184306" y="3514725"/>
            <a:ext cx="3515324" cy="3343275"/>
          </a:xfrm>
          <a:prstGeom prst="rect">
            <a:avLst/>
          </a:prstGeom>
        </p:spPr>
      </p:pic>
      <p:pic>
        <p:nvPicPr>
          <p:cNvPr id="11" name="Picture 10" descr="Displays correlations of varying strengths. The stronger correlation has dots clustered more tightly together around a line of best fit. As the relationships get weaker in the other scatterplots, the dots are more spread apart. " title="Figure 10.3">
            <a:extLst>
              <a:ext uri="{FF2B5EF4-FFF2-40B4-BE49-F238E27FC236}">
                <a16:creationId xmlns:a16="http://schemas.microsoft.com/office/drawing/2014/main" id="{2D7A911A-6F29-47B8-8071-F76541BEA86B}"/>
              </a:ext>
            </a:extLst>
          </p:cNvPr>
          <p:cNvPicPr/>
          <p:nvPr/>
        </p:nvPicPr>
        <p:blipFill rotWithShape="1">
          <a:blip r:embed="rId3" cstate="print">
            <a:extLst>
              <a:ext uri="{28A0092B-C50C-407E-A947-70E740481C1C}">
                <a14:useLocalDpi xmlns:a14="http://schemas.microsoft.com/office/drawing/2010/main" val="0"/>
              </a:ext>
            </a:extLst>
          </a:blip>
          <a:srcRect l="66482"/>
          <a:stretch/>
        </p:blipFill>
        <p:spPr bwMode="auto">
          <a:xfrm>
            <a:off x="4489250" y="3721236"/>
            <a:ext cx="3459597" cy="3127695"/>
          </a:xfrm>
          <a:prstGeom prst="rect">
            <a:avLst/>
          </a:prstGeom>
          <a:noFill/>
        </p:spPr>
      </p:pic>
      <p:sp>
        <p:nvSpPr>
          <p:cNvPr id="2" name="Title 1">
            <a:extLst>
              <a:ext uri="{FF2B5EF4-FFF2-40B4-BE49-F238E27FC236}">
                <a16:creationId xmlns:a16="http://schemas.microsoft.com/office/drawing/2014/main" id="{309C7A1A-B27B-4494-9FC6-AAD8908A5DF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4: Linearity</a:t>
            </a:r>
          </a:p>
        </p:txBody>
      </p:sp>
    </p:spTree>
    <p:extLst>
      <p:ext uri="{BB962C8B-B14F-4D97-AF65-F5344CB8AC3E}">
        <p14:creationId xmlns:p14="http://schemas.microsoft.com/office/powerpoint/2010/main" val="315036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9C7A1A-B27B-4494-9FC6-AAD8908A5DF1}"/>
              </a:ext>
            </a:extLst>
          </p:cNvPr>
          <p:cNvSpPr>
            <a:spLocks noGrp="1"/>
          </p:cNvSpPr>
          <p:nvPr>
            <p:ph type="title"/>
          </p:nvPr>
        </p:nvSpPr>
        <p:spPr>
          <a:xfrm>
            <a:off x="492369" y="605896"/>
            <a:ext cx="3494429" cy="5646208"/>
          </a:xfrm>
        </p:spPr>
        <p:txBody>
          <a:bodyPr anchor="ctr">
            <a:normAutofit/>
          </a:bodyPr>
          <a:lstStyle/>
          <a:p>
            <a:r>
              <a:rPr lang="en-US" sz="3600" dirty="0">
                <a:solidFill>
                  <a:srgbClr val="FFFFFF"/>
                </a:solidFill>
              </a:rPr>
              <a:t>Assumption 5: Heteroscedasticity and Normality of Residuals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C47697-7C98-4F27-B38C-EEAF74BB5098}"/>
              </a:ext>
            </a:extLst>
          </p:cNvPr>
          <p:cNvSpPr>
            <a:spLocks noGrp="1"/>
          </p:cNvSpPr>
          <p:nvPr>
            <p:ph idx="1"/>
          </p:nvPr>
        </p:nvSpPr>
        <p:spPr>
          <a:xfrm>
            <a:off x="4742016" y="605896"/>
            <a:ext cx="6413663" cy="2509444"/>
          </a:xfrm>
        </p:spPr>
        <p:txBody>
          <a:bodyPr anchor="ctr">
            <a:normAutofit lnSpcReduction="10000"/>
          </a:bodyPr>
          <a:lstStyle/>
          <a:p>
            <a:r>
              <a:rPr lang="en-US" sz="2400" b="1" dirty="0"/>
              <a:t>Heteroscedasticity</a:t>
            </a:r>
            <a:r>
              <a:rPr lang="en-US" sz="2400" dirty="0"/>
              <a:t> is about whether we have equal error variances across all values of our predictor. That means that the variance in our errors should be similar across all values of our X variable. </a:t>
            </a:r>
          </a:p>
          <a:p>
            <a:r>
              <a:rPr lang="en-US" sz="2400" dirty="0"/>
              <a:t>Look for strange shapes in a scatterplot (e.g., cone shape)</a:t>
            </a:r>
          </a:p>
        </p:txBody>
      </p:sp>
      <p:pic>
        <p:nvPicPr>
          <p:cNvPr id="13" name="image4.png" descr="Two scatterplots showing the difference between a homoscedastic and heteroscedastic relationship between variables. The homoscedastic image has similar variances around the regression line at all values of X; the heteroscedastic image has more variablity around the best fit line on the lower end of X scores and less variability on the higher end of X scores. " title="Figure 11.1">
            <a:extLst>
              <a:ext uri="{FF2B5EF4-FFF2-40B4-BE49-F238E27FC236}">
                <a16:creationId xmlns:a16="http://schemas.microsoft.com/office/drawing/2014/main" id="{58929E46-0980-4B85-8976-E8C0E72C310A}"/>
              </a:ext>
            </a:extLst>
          </p:cNvPr>
          <p:cNvPicPr/>
          <p:nvPr/>
        </p:nvPicPr>
        <p:blipFill>
          <a:blip r:embed="rId2"/>
          <a:srcRect/>
          <a:stretch>
            <a:fillRect/>
          </a:stretch>
        </p:blipFill>
        <p:spPr>
          <a:xfrm>
            <a:off x="5290496" y="3429000"/>
            <a:ext cx="5707276" cy="3295357"/>
          </a:xfrm>
          <a:prstGeom prst="rect">
            <a:avLst/>
          </a:prstGeom>
          <a:ln/>
        </p:spPr>
      </p:pic>
    </p:spTree>
    <p:extLst>
      <p:ext uri="{BB962C8B-B14F-4D97-AF65-F5344CB8AC3E}">
        <p14:creationId xmlns:p14="http://schemas.microsoft.com/office/powerpoint/2010/main" val="385461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9C7A1A-B27B-4494-9FC6-AAD8908A5DF1}"/>
              </a:ext>
            </a:extLst>
          </p:cNvPr>
          <p:cNvSpPr>
            <a:spLocks noGrp="1"/>
          </p:cNvSpPr>
          <p:nvPr>
            <p:ph type="title"/>
          </p:nvPr>
        </p:nvSpPr>
        <p:spPr>
          <a:xfrm>
            <a:off x="492369" y="605896"/>
            <a:ext cx="3494429" cy="5646208"/>
          </a:xfrm>
        </p:spPr>
        <p:txBody>
          <a:bodyPr anchor="ctr">
            <a:normAutofit/>
          </a:bodyPr>
          <a:lstStyle/>
          <a:p>
            <a:r>
              <a:rPr lang="en-US" sz="3600" dirty="0">
                <a:solidFill>
                  <a:srgbClr val="FFFFFF"/>
                </a:solidFill>
              </a:rPr>
              <a:t>Assumption 5: Heteroscedasticity and Normality of Residuals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C47697-7C98-4F27-B38C-EEAF74BB5098}"/>
              </a:ext>
            </a:extLst>
          </p:cNvPr>
          <p:cNvSpPr>
            <a:spLocks noGrp="1"/>
          </p:cNvSpPr>
          <p:nvPr>
            <p:ph idx="1"/>
          </p:nvPr>
        </p:nvSpPr>
        <p:spPr>
          <a:xfrm>
            <a:off x="4714315" y="457978"/>
            <a:ext cx="6755219" cy="3208792"/>
          </a:xfrm>
        </p:spPr>
        <p:txBody>
          <a:bodyPr anchor="ctr">
            <a:normAutofit fontScale="92500" lnSpcReduction="10000"/>
          </a:bodyPr>
          <a:lstStyle/>
          <a:p>
            <a:r>
              <a:rPr lang="en-US" sz="2400" b="1" dirty="0"/>
              <a:t>Normality of Residuals</a:t>
            </a:r>
          </a:p>
          <a:p>
            <a:r>
              <a:rPr lang="en-US" sz="2400" dirty="0"/>
              <a:t>A residual is the difference between what we would expect someone to score on Y, given their value on X, and what they actually score. </a:t>
            </a:r>
          </a:p>
          <a:p>
            <a:r>
              <a:rPr lang="en-US" sz="2400" dirty="0"/>
              <a:t>We request a histogram of the residuals for all of our data in the model in our JASP regression menus. </a:t>
            </a:r>
          </a:p>
          <a:p>
            <a:r>
              <a:rPr lang="en-US" sz="2400" dirty="0"/>
              <a:t>A normal distribution of residuals would mean that most of the time we have relatively little prediction error, and larger prediction errors are less common. </a:t>
            </a:r>
          </a:p>
        </p:txBody>
      </p:sp>
      <p:pic>
        <p:nvPicPr>
          <p:cNvPr id="14" name="image17.png" descr="Displays a scatterplot, where the residual is indicated as the difference between a data point and the regression line (where they would be expected to score). " title="Figure 11.2">
            <a:extLst>
              <a:ext uri="{FF2B5EF4-FFF2-40B4-BE49-F238E27FC236}">
                <a16:creationId xmlns:a16="http://schemas.microsoft.com/office/drawing/2014/main" id="{C91F74BF-B680-4D9A-86F1-0E7A7F23AB13}"/>
              </a:ext>
            </a:extLst>
          </p:cNvPr>
          <p:cNvPicPr/>
          <p:nvPr/>
        </p:nvPicPr>
        <p:blipFill>
          <a:blip r:embed="rId2"/>
          <a:srcRect t="12346"/>
          <a:stretch>
            <a:fillRect/>
          </a:stretch>
        </p:blipFill>
        <p:spPr>
          <a:xfrm>
            <a:off x="5095897" y="3814688"/>
            <a:ext cx="6098600" cy="3043312"/>
          </a:xfrm>
          <a:prstGeom prst="rect">
            <a:avLst/>
          </a:prstGeom>
          <a:ln/>
        </p:spPr>
      </p:pic>
    </p:spTree>
    <p:extLst>
      <p:ext uri="{BB962C8B-B14F-4D97-AF65-F5344CB8AC3E}">
        <p14:creationId xmlns:p14="http://schemas.microsoft.com/office/powerpoint/2010/main" val="301920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CACA2-1304-464D-B0D5-468CCF8BB169}"/>
              </a:ext>
            </a:extLst>
          </p:cNvPr>
          <p:cNvSpPr>
            <a:spLocks noGrp="1"/>
          </p:cNvSpPr>
          <p:nvPr>
            <p:ph type="title"/>
          </p:nvPr>
        </p:nvSpPr>
        <p:spPr>
          <a:xfrm>
            <a:off x="5181601" y="634946"/>
            <a:ext cx="6368142" cy="1450757"/>
          </a:xfrm>
        </p:spPr>
        <p:txBody>
          <a:bodyPr>
            <a:normAutofit/>
          </a:bodyPr>
          <a:lstStyle/>
          <a:p>
            <a:r>
              <a:rPr lang="en-US" dirty="0"/>
              <a:t>Learning Objectives</a:t>
            </a:r>
          </a:p>
        </p:txBody>
      </p:sp>
      <p:pic>
        <p:nvPicPr>
          <p:cNvPr id="4" name="Picture 3" descr="Light bulb on yellow background with sketched light beams and cord">
            <a:extLst>
              <a:ext uri="{FF2B5EF4-FFF2-40B4-BE49-F238E27FC236}">
                <a16:creationId xmlns:a16="http://schemas.microsoft.com/office/drawing/2014/main" id="{513A0CA6-E917-405E-83DF-BD422D7A302C}"/>
              </a:ext>
            </a:extLst>
          </p:cNvPr>
          <p:cNvPicPr>
            <a:picLocks noChangeAspect="1"/>
          </p:cNvPicPr>
          <p:nvPr/>
        </p:nvPicPr>
        <p:blipFill rotWithShape="1">
          <a:blip r:embed="rId2"/>
          <a:srcRect l="51594" r="6741"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E5593E-124F-4E5E-AC52-0C5A0711AB0B}"/>
              </a:ext>
            </a:extLst>
          </p:cNvPr>
          <p:cNvSpPr>
            <a:spLocks noGrp="1"/>
          </p:cNvSpPr>
          <p:nvPr>
            <p:ph idx="1"/>
          </p:nvPr>
        </p:nvSpPr>
        <p:spPr>
          <a:xfrm>
            <a:off x="5181600" y="2198913"/>
            <a:ext cx="6678705" cy="4659085"/>
          </a:xfrm>
        </p:spPr>
        <p:txBody>
          <a:bodyPr>
            <a:normAutofit lnSpcReduction="10000"/>
          </a:bodyPr>
          <a:lstStyle/>
          <a:p>
            <a:pPr marL="342900" marR="0" lvl="0" indent="-342900">
              <a:lnSpc>
                <a:spcPct val="107000"/>
              </a:lnSpc>
              <a:spcBef>
                <a:spcPts val="0"/>
              </a:spcBef>
              <a:spcAft>
                <a:spcPts val="0"/>
              </a:spcAft>
              <a:buFont typeface="+mj-lt"/>
              <a:buAutoNum type="arabicPeriod"/>
            </a:pPr>
            <a:r>
              <a:rPr lang="en-US" sz="1800" dirty="0">
                <a:solidFill>
                  <a:srgbClr val="000000"/>
                </a:solidFill>
                <a:effectLst/>
                <a:ea typeface="Times New Roman" panose="02020603050405020304" pitchFamily="18" charset="0"/>
              </a:rPr>
              <a:t>Teach statistical thinking</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be able to state the null and alternative hypotheses for a linear regression analysis.</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understand the appropriate use of a linear regression analysis.</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know how to accurately write the results of a simple and multiple linear regression analysis.</a:t>
            </a:r>
            <a:endParaRPr lang="en-US" sz="1600" dirty="0">
              <a:solidFill>
                <a:srgbClr val="000000"/>
              </a:solidFill>
              <a:effectLs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800" dirty="0">
                <a:solidFill>
                  <a:srgbClr val="000000"/>
                </a:solidFill>
                <a:effectLst/>
                <a:ea typeface="Times New Roman" panose="02020603050405020304" pitchFamily="18" charset="0"/>
              </a:rPr>
              <a:t>Focus on conceptual understanding</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know how to interpret the results of a simple and multiple regression analysis.</a:t>
            </a:r>
            <a:endParaRPr lang="en-US" sz="1600" dirty="0">
              <a:solidFill>
                <a:srgbClr val="000000"/>
              </a:solidFill>
              <a:effectLs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800" dirty="0">
                <a:solidFill>
                  <a:srgbClr val="000000"/>
                </a:solidFill>
                <a:effectLst/>
                <a:ea typeface="Times New Roman" panose="02020603050405020304" pitchFamily="18" charset="0"/>
              </a:rPr>
              <a:t>Students will be able to translate the results of a linear regression into real world meaning.</a:t>
            </a:r>
            <a:endParaRPr lang="en-US" sz="1600" dirty="0">
              <a:solidFill>
                <a:srgbClr val="000000"/>
              </a:solidFill>
              <a:effectLs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800" dirty="0">
                <a:solidFill>
                  <a:srgbClr val="000000"/>
                </a:solidFill>
                <a:effectLst/>
                <a:ea typeface="Times New Roman" panose="02020603050405020304" pitchFamily="18" charset="0"/>
              </a:rPr>
              <a:t>Use technology to explore concepts and analyze data</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know how to test that the dataset meets the assumptions needed to run a linear regression.</a:t>
            </a:r>
            <a:endParaRPr lang="en-US" sz="1600" dirty="0">
              <a:solidFill>
                <a:srgbClr val="000000"/>
              </a:solidFill>
              <a:effectLst/>
              <a:ea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dirty="0">
                <a:solidFill>
                  <a:srgbClr val="000000"/>
                </a:solidFill>
                <a:effectLst/>
                <a:ea typeface="Times New Roman" panose="02020603050405020304" pitchFamily="18" charset="0"/>
              </a:rPr>
              <a:t>Students will know how to run linear regression in JASP.</a:t>
            </a:r>
            <a:endParaRPr lang="en-US" sz="16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370138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9C7A1A-B27B-4494-9FC6-AAD8908A5DF1}"/>
              </a:ext>
            </a:extLst>
          </p:cNvPr>
          <p:cNvSpPr>
            <a:spLocks noGrp="1"/>
          </p:cNvSpPr>
          <p:nvPr>
            <p:ph type="title"/>
          </p:nvPr>
        </p:nvSpPr>
        <p:spPr>
          <a:xfrm>
            <a:off x="492369" y="605896"/>
            <a:ext cx="3494429" cy="5646208"/>
          </a:xfrm>
        </p:spPr>
        <p:txBody>
          <a:bodyPr anchor="ctr">
            <a:normAutofit/>
          </a:bodyPr>
          <a:lstStyle/>
          <a:p>
            <a:r>
              <a:rPr lang="en-US" sz="3600" dirty="0">
                <a:solidFill>
                  <a:srgbClr val="FFFFFF"/>
                </a:solidFill>
              </a:rPr>
              <a:t>Assumption 6: Multicollinearity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C47697-7C98-4F27-B38C-EEAF74BB5098}"/>
              </a:ext>
            </a:extLst>
          </p:cNvPr>
          <p:cNvSpPr>
            <a:spLocks noGrp="1"/>
          </p:cNvSpPr>
          <p:nvPr>
            <p:ph idx="1"/>
          </p:nvPr>
        </p:nvSpPr>
        <p:spPr>
          <a:xfrm>
            <a:off x="4714315" y="457978"/>
            <a:ext cx="6755219" cy="5915928"/>
          </a:xfrm>
        </p:spPr>
        <p:txBody>
          <a:bodyPr anchor="ctr">
            <a:normAutofit/>
          </a:bodyPr>
          <a:lstStyle/>
          <a:p>
            <a:r>
              <a:rPr lang="en-US" sz="2400" dirty="0"/>
              <a:t>This one just applies to a multiple regression, where we have more than one predictor. </a:t>
            </a:r>
          </a:p>
          <a:p>
            <a:r>
              <a:rPr lang="en-US" sz="2400" dirty="0"/>
              <a:t>Multicollinearity is a concern when your predictor variables are too correlated with one another. </a:t>
            </a:r>
          </a:p>
          <a:p>
            <a:r>
              <a:rPr lang="en-US" sz="2400" dirty="0"/>
              <a:t>Ways to assess this are…</a:t>
            </a:r>
          </a:p>
          <a:p>
            <a:r>
              <a:rPr lang="en-US" sz="2400" dirty="0"/>
              <a:t>1. Look at the basic correlations between predictors (correlations should not exceed .80)</a:t>
            </a:r>
          </a:p>
          <a:p>
            <a:r>
              <a:rPr lang="en-US" sz="2400" dirty="0"/>
              <a:t>2. Look at Variance Inflation Factor in the regression output (should be less than 10)</a:t>
            </a:r>
          </a:p>
        </p:txBody>
      </p:sp>
    </p:spTree>
    <p:extLst>
      <p:ext uri="{BB962C8B-B14F-4D97-AF65-F5344CB8AC3E}">
        <p14:creationId xmlns:p14="http://schemas.microsoft.com/office/powerpoint/2010/main" val="394813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B7B499-481C-4034-963A-E3BD6E2AD9AF}"/>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Statistical Significance in a Regression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Statistical Significance of the Model:&#10;Model significance concerns whether our best-fit line, which can include one or more predictors, is doing a good job at explaining variation in our outcome. &#10;Indexed by an F value, which compares the proportion of variance explained by our model compared to the residual variance, or what is not explained by our model. &#10;An F value will have an associated p-value that helps us determine significance (i.e., whether the null is very unlikely to be true given the data).&#10;Statistical Significance of the Slope(s)&#10;The significance of slope coefficients is indexed by a t-value. &#10;The slope value calculated (b) is compared to 0 to determine if the value is significantly bigger than zero. &#10;The associated p-value that tells us if the slope is large enough to be considered significantly different from zero. ">
            <a:extLst>
              <a:ext uri="{FF2B5EF4-FFF2-40B4-BE49-F238E27FC236}">
                <a16:creationId xmlns:a16="http://schemas.microsoft.com/office/drawing/2014/main" id="{F58B4338-D54E-4327-A4DF-B1BFC9CAA72E}"/>
              </a:ext>
            </a:extLst>
          </p:cNvPr>
          <p:cNvGraphicFramePr>
            <a:graphicFrameLocks noGrp="1"/>
          </p:cNvGraphicFramePr>
          <p:nvPr>
            <p:ph idx="1"/>
            <p:extLst>
              <p:ext uri="{D42A27DB-BD31-4B8C-83A1-F6EECF244321}">
                <p14:modId xmlns:p14="http://schemas.microsoft.com/office/powerpoint/2010/main" val="1324311712"/>
              </p:ext>
            </p:extLst>
          </p:nvPr>
        </p:nvGraphicFramePr>
        <p:xfrm>
          <a:off x="4746359" y="516835"/>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03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B7B499-481C-4034-963A-E3BD6E2AD9AF}"/>
              </a:ext>
            </a:extLst>
          </p:cNvPr>
          <p:cNvSpPr>
            <a:spLocks noGrp="1"/>
          </p:cNvSpPr>
          <p:nvPr>
            <p:ph type="title"/>
          </p:nvPr>
        </p:nvSpPr>
        <p:spPr>
          <a:xfrm>
            <a:off x="492370" y="516835"/>
            <a:ext cx="3084844" cy="5772840"/>
          </a:xfrm>
        </p:spPr>
        <p:txBody>
          <a:bodyPr anchor="ctr">
            <a:normAutofit fontScale="90000"/>
          </a:bodyPr>
          <a:lstStyle/>
          <a:p>
            <a:r>
              <a:rPr lang="en-US" sz="4000" b="1" dirty="0">
                <a:solidFill>
                  <a:srgbClr val="FFFFFF"/>
                </a:solidFill>
              </a:rPr>
              <a:t>Practical Significance in a Regression</a:t>
            </a:r>
            <a:br>
              <a:rPr lang="en-US" sz="4000" b="1" dirty="0">
                <a:solidFill>
                  <a:srgbClr val="FFFFFF"/>
                </a:solidFill>
              </a:rPr>
            </a:br>
            <a:br>
              <a:rPr lang="en-US" sz="3600" dirty="0">
                <a:solidFill>
                  <a:srgbClr val="FFFFFF"/>
                </a:solidFill>
              </a:rPr>
            </a:br>
            <a:r>
              <a:rPr lang="en-US" sz="3600" dirty="0">
                <a:solidFill>
                  <a:srgbClr val="FFFFFF"/>
                </a:solidFill>
              </a:rPr>
              <a:t>We look at </a:t>
            </a:r>
            <a:r>
              <a:rPr lang="en-US" sz="3600" i="1" dirty="0">
                <a:solidFill>
                  <a:srgbClr val="FFFFFF"/>
                </a:solidFill>
              </a:rPr>
              <a:t>r</a:t>
            </a:r>
            <a:r>
              <a:rPr lang="en-US" sz="3600" i="1" baseline="30000" dirty="0">
                <a:solidFill>
                  <a:srgbClr val="FFFFFF"/>
                </a:solidFill>
              </a:rPr>
              <a:t>2</a:t>
            </a:r>
            <a:r>
              <a:rPr lang="en-US" sz="3600" dirty="0">
                <a:solidFill>
                  <a:srgbClr val="FFFFFF"/>
                </a:solidFill>
              </a:rPr>
              <a:t> for the effect size for a single predictor and Multiple R squared (</a:t>
            </a:r>
            <a:r>
              <a:rPr lang="en-US" sz="3600" i="1" dirty="0">
                <a:solidFill>
                  <a:srgbClr val="FFFFFF"/>
                </a:solidFill>
              </a:rPr>
              <a:t>R</a:t>
            </a:r>
            <a:r>
              <a:rPr lang="en-US" sz="3600" i="1" baseline="30000" dirty="0">
                <a:solidFill>
                  <a:srgbClr val="FFFFFF"/>
                </a:solidFill>
              </a:rPr>
              <a:t>2</a:t>
            </a:r>
            <a:r>
              <a:rPr lang="en-US" sz="3600" dirty="0">
                <a:solidFill>
                  <a:srgbClr val="FFFFFF"/>
                </a:solidFill>
              </a:rPr>
              <a:t>) for the combined effect of two or more predictors. </a:t>
            </a:r>
            <a:br>
              <a:rPr lang="en-US" sz="3600" dirty="0">
                <a:solidFill>
                  <a:srgbClr val="FFFFFF"/>
                </a:solidFill>
              </a:rPr>
            </a:br>
            <a:endParaRPr lang="en-US"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13.png" descr="Displays the conceptual relationship among two predictors and an outcome, where the area of the outcome covered by the predictors would represent Multiple R squared. " title="Figure 11.3">
            <a:extLst>
              <a:ext uri="{FF2B5EF4-FFF2-40B4-BE49-F238E27FC236}">
                <a16:creationId xmlns:a16="http://schemas.microsoft.com/office/drawing/2014/main" id="{AE8530E2-F0BA-4652-8822-279A069E71B4}"/>
              </a:ext>
            </a:extLst>
          </p:cNvPr>
          <p:cNvPicPr/>
          <p:nvPr/>
        </p:nvPicPr>
        <p:blipFill>
          <a:blip r:embed="rId2"/>
          <a:srcRect/>
          <a:stretch>
            <a:fillRect/>
          </a:stretch>
        </p:blipFill>
        <p:spPr>
          <a:xfrm>
            <a:off x="4513664" y="282683"/>
            <a:ext cx="7051432" cy="4429907"/>
          </a:xfrm>
          <a:prstGeom prst="rect">
            <a:avLst/>
          </a:prstGeom>
          <a:ln/>
        </p:spPr>
      </p:pic>
      <p:sp>
        <p:nvSpPr>
          <p:cNvPr id="12" name="TextBox 11">
            <a:extLst>
              <a:ext uri="{FF2B5EF4-FFF2-40B4-BE49-F238E27FC236}">
                <a16:creationId xmlns:a16="http://schemas.microsoft.com/office/drawing/2014/main" id="{62DC654D-E50C-4863-AF2D-2AD1E0C04F09}"/>
              </a:ext>
            </a:extLst>
          </p:cNvPr>
          <p:cNvSpPr txBox="1"/>
          <p:nvPr/>
        </p:nvSpPr>
        <p:spPr>
          <a:xfrm>
            <a:off x="4894836" y="5097989"/>
            <a:ext cx="7051432" cy="1477328"/>
          </a:xfrm>
          <a:prstGeom prst="rect">
            <a:avLst/>
          </a:prstGeom>
          <a:noFill/>
        </p:spPr>
        <p:txBody>
          <a:bodyPr wrap="square">
            <a:spAutoFit/>
          </a:bodyPr>
          <a:lstStyle/>
          <a:p>
            <a:r>
              <a:rPr lang="en-US" sz="1800" dirty="0">
                <a:effectLst/>
                <a:ea typeface="Times New Roman" panose="02020603050405020304" pitchFamily="18" charset="0"/>
              </a:rPr>
              <a:t>As an example, </a:t>
            </a:r>
            <a:r>
              <a:rPr lang="en-US" sz="1800" dirty="0" err="1">
                <a:effectLst/>
                <a:ea typeface="Times New Roman" panose="02020603050405020304" pitchFamily="18" charset="0"/>
              </a:rPr>
              <a:t>Suáreaz-Orozco</a:t>
            </a:r>
            <a:r>
              <a:rPr lang="en-US" sz="1800" dirty="0">
                <a:effectLst/>
                <a:ea typeface="Times New Roman" panose="02020603050405020304" pitchFamily="18" charset="0"/>
              </a:rPr>
              <a:t> and </a:t>
            </a:r>
            <a:r>
              <a:rPr lang="en-US" sz="1800" dirty="0" err="1">
                <a:effectLst/>
                <a:ea typeface="Times New Roman" panose="02020603050405020304" pitchFamily="18" charset="0"/>
              </a:rPr>
              <a:t>López</a:t>
            </a:r>
            <a:r>
              <a:rPr lang="en-US" sz="1800" dirty="0">
                <a:effectLst/>
                <a:ea typeface="Times New Roman" panose="02020603050405020304" pitchFamily="18" charset="0"/>
              </a:rPr>
              <a:t> </a:t>
            </a:r>
            <a:r>
              <a:rPr lang="en-US" sz="1800" dirty="0" err="1">
                <a:effectLst/>
                <a:ea typeface="Times New Roman" panose="02020603050405020304" pitchFamily="18" charset="0"/>
              </a:rPr>
              <a:t>Hernández</a:t>
            </a:r>
            <a:r>
              <a:rPr lang="en-US" sz="1800" dirty="0">
                <a:effectLst/>
                <a:ea typeface="Times New Roman" panose="02020603050405020304" pitchFamily="18" charset="0"/>
              </a:rPr>
              <a:t> (2020) included seven different predictors in their regression model. They found that together, the value for R</a:t>
            </a:r>
            <a:r>
              <a:rPr lang="en-US" sz="1800" baseline="30000" dirty="0">
                <a:effectLst/>
                <a:ea typeface="Times New Roman" panose="02020603050405020304" pitchFamily="18" charset="0"/>
              </a:rPr>
              <a:t>2 </a:t>
            </a:r>
            <a:r>
              <a:rPr lang="en-US" sz="1800" dirty="0">
                <a:effectLst/>
                <a:ea typeface="Times New Roman" panose="02020603050405020304" pitchFamily="18" charset="0"/>
              </a:rPr>
              <a:t>was .14, meaning that together the seven predictors explained 14% of the variance in anxiety experienced by undocumented Latinx students. </a:t>
            </a:r>
            <a:endParaRPr lang="en-US" dirty="0"/>
          </a:p>
        </p:txBody>
      </p:sp>
    </p:spTree>
    <p:extLst>
      <p:ext uri="{BB962C8B-B14F-4D97-AF65-F5344CB8AC3E}">
        <p14:creationId xmlns:p14="http://schemas.microsoft.com/office/powerpoint/2010/main" val="98727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4974771" y="634946"/>
            <a:ext cx="6574972" cy="1450757"/>
          </a:xfrm>
        </p:spPr>
        <p:txBody>
          <a:bodyPr>
            <a:normAutofit/>
          </a:bodyPr>
          <a:lstStyle/>
          <a:p>
            <a:r>
              <a:rPr lang="en-US"/>
              <a:t>JASP Walk-Through Example</a:t>
            </a:r>
          </a:p>
        </p:txBody>
      </p:sp>
      <p:pic>
        <p:nvPicPr>
          <p:cNvPr id="16" name="Graphic 15" descr="Closed Book">
            <a:extLst>
              <a:ext uri="{FF2B5EF4-FFF2-40B4-BE49-F238E27FC236}">
                <a16:creationId xmlns:a16="http://schemas.microsoft.com/office/drawing/2014/main" id="{4DEACF04-A188-CFDA-8BD5-7723332F8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21" name="Straight Connector 2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4974769" y="2198914"/>
            <a:ext cx="6574973" cy="3670180"/>
          </a:xfrm>
        </p:spPr>
        <p:txBody>
          <a:bodyPr>
            <a:normAutofit/>
          </a:bodyPr>
          <a:lstStyle/>
          <a:p>
            <a:pPr marL="0" marR="0" indent="0">
              <a:spcBef>
                <a:spcPts val="0"/>
              </a:spcBef>
              <a:spcAft>
                <a:spcPts val="600"/>
              </a:spcAft>
              <a:buNone/>
            </a:pPr>
            <a:r>
              <a:rPr lang="en-US" dirty="0">
                <a:effectLst/>
                <a:latin typeface="Times New Roman" panose="02020603050405020304" pitchFamily="18" charset="0"/>
                <a:ea typeface="Times New Roman" panose="02020603050405020304" pitchFamily="18" charset="0"/>
              </a:rPr>
              <a:t>We are going to use a portion of the data that was used in the study by Li, Wu, and Xiong (2021). This is the same study we used when we conducted a Pearson Correlation in the previous guide and found a strong, positive relationship between employee levels of cultural intelligence (e.g., ability to adapt to cross-cultural environments) and their innovative behaviors in the workplace. </a:t>
            </a:r>
            <a:r>
              <a:rPr lang="en-US" dirty="0">
                <a:latin typeface="Times New Roman" panose="02020603050405020304" pitchFamily="18" charset="0"/>
                <a:ea typeface="Times New Roman" panose="02020603050405020304" pitchFamily="18" charset="0"/>
              </a:rPr>
              <a:t>W</a:t>
            </a:r>
            <a:r>
              <a:rPr lang="en-US" dirty="0">
                <a:effectLst/>
                <a:latin typeface="Times New Roman" panose="02020603050405020304" pitchFamily="18" charset="0"/>
                <a:ea typeface="Times New Roman" panose="02020603050405020304" pitchFamily="18" charset="0"/>
              </a:rPr>
              <a:t>e will be building upon that analysis by conducting a multiple regression to examine how and if Cultural Intelligence, Organizational Culture Differences, and Knowledge Sharing </a:t>
            </a:r>
            <a:r>
              <a:rPr lang="en-US" i="1" dirty="0">
                <a:effectLst/>
                <a:latin typeface="Times New Roman" panose="02020603050405020304" pitchFamily="18" charset="0"/>
                <a:ea typeface="Times New Roman" panose="02020603050405020304" pitchFamily="18" charset="0"/>
              </a:rPr>
              <a:t>predict </a:t>
            </a:r>
            <a:r>
              <a:rPr lang="en-US" dirty="0">
                <a:effectLst/>
                <a:latin typeface="Times New Roman" panose="02020603050405020304" pitchFamily="18" charset="0"/>
                <a:ea typeface="Times New Roman" panose="02020603050405020304" pitchFamily="18" charset="0"/>
              </a:rPr>
              <a:t>our dependent variable, Sustainable Innovation Behavior. </a:t>
            </a:r>
            <a:endParaRPr lang="en-US" dirty="0">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16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9CE1-3DE2-34CB-3810-6C4AFE80AB08}"/>
              </a:ext>
            </a:extLst>
          </p:cNvPr>
          <p:cNvSpPr>
            <a:spLocks noGrp="1"/>
          </p:cNvSpPr>
          <p:nvPr>
            <p:ph type="title"/>
          </p:nvPr>
        </p:nvSpPr>
        <p:spPr/>
        <p:txBody>
          <a:bodyPr/>
          <a:lstStyle/>
          <a:p>
            <a:r>
              <a:rPr lang="en-US" dirty="0"/>
              <a:t>Our Variables</a:t>
            </a:r>
          </a:p>
        </p:txBody>
      </p:sp>
      <p:graphicFrame>
        <p:nvGraphicFramePr>
          <p:cNvPr id="5" name="Content Placeholder 2" descr="Dependent Variable:&#10;Sustainable Innovation Behavior (SIB): six questions rated on a 7-point likert scale. Higher scores on this scale indicate higher levels of innovative behavior. A sample item includes, “I often come up with creative ideas.”&#10;Independent Variables:&#10;Cultural Intelligence (CQ): 12 questions rated on a 7-point likert scale. Higher scores on this scale indicate higher levels of Cultural Intelligence. A sample item includes, “I vary the rate of my speaking when a cross-cultural situation requires it.”&#10;Organizational Culture Behavior (OCB): 5 questions rated on a 7-point Likert scale. Higher scores on this scale indicate higher levels of Organizational Culture Behavior. A sample item includes, “Organizations uses consensus seeking rather than authoritarian decision making.” &#10;Knowledge Sharing (KS): 4 questions rated on a 7-point Likert scale. Higher scores on this scale indicate higher levels of Knowledge Sharinh. A sample item includes, “The more knowledgeable members will provide the other members with knowledge or skills that are difficult to acquire for free.”">
            <a:extLst>
              <a:ext uri="{FF2B5EF4-FFF2-40B4-BE49-F238E27FC236}">
                <a16:creationId xmlns:a16="http://schemas.microsoft.com/office/drawing/2014/main" id="{AFBB30FA-5890-15AC-1E3E-15BC9A24A79F}"/>
              </a:ext>
            </a:extLst>
          </p:cNvPr>
          <p:cNvGraphicFramePr>
            <a:graphicFrameLocks noGrp="1"/>
          </p:cNvGraphicFramePr>
          <p:nvPr>
            <p:ph idx="1"/>
            <p:extLst>
              <p:ext uri="{D42A27DB-BD31-4B8C-83A1-F6EECF244321}">
                <p14:modId xmlns:p14="http://schemas.microsoft.com/office/powerpoint/2010/main" val="192013271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33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B0BADB-DBAB-A653-00D2-EEDD38E2DB7A}"/>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sz="1900">
                <a:effectLst/>
              </a:rPr>
              <a:t>Does Cultural Intelligence, Organizational Culture Differences, and Knowledge Sharing </a:t>
            </a:r>
            <a:r>
              <a:rPr lang="en-US" sz="1900" i="1">
                <a:effectLst/>
              </a:rPr>
              <a:t>predict </a:t>
            </a:r>
            <a:r>
              <a:rPr lang="en-US" sz="1900">
                <a:effectLst/>
              </a:rPr>
              <a:t>Sustainable Innovation Behavior in the workplace?</a:t>
            </a:r>
            <a:endParaRPr lang="en-US" sz="1900"/>
          </a:p>
        </p:txBody>
      </p:sp>
      <p:pic>
        <p:nvPicPr>
          <p:cNvPr id="5" name="Graphic 4" descr="Badge Question Mark with solid fill">
            <a:extLst>
              <a:ext uri="{FF2B5EF4-FFF2-40B4-BE49-F238E27FC236}">
                <a16:creationId xmlns:a16="http://schemas.microsoft.com/office/drawing/2014/main" id="{018D1E85-C5FB-8225-C18C-F8F7EA39BE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20" name="Rectangle 19">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dirty="0"/>
              <a:t>Research Question</a:t>
            </a:r>
          </a:p>
        </p:txBody>
      </p:sp>
    </p:spTree>
    <p:extLst>
      <p:ext uri="{BB962C8B-B14F-4D97-AF65-F5344CB8AC3E}">
        <p14:creationId xmlns:p14="http://schemas.microsoft.com/office/powerpoint/2010/main" val="3531536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46" name="Rectangle 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Tree>
    <p:extLst>
      <p:ext uri="{BB962C8B-B14F-4D97-AF65-F5344CB8AC3E}">
        <p14:creationId xmlns:p14="http://schemas.microsoft.com/office/powerpoint/2010/main" val="132418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697F9099-C502-F200-B121-625D8B5013E7}"/>
              </a:ext>
            </a:extLst>
          </p:cNvPr>
          <p:cNvSpPr>
            <a:spLocks noGrp="1"/>
          </p:cNvSpPr>
          <p:nvPr>
            <p:ph idx="1"/>
          </p:nvPr>
        </p:nvSpPr>
        <p:spPr/>
        <p:txBody>
          <a:bodyPr/>
          <a:lstStyle/>
          <a:p>
            <a:r>
              <a:rPr lang="en-US" dirty="0"/>
              <a:t>Null hypothesis:</a:t>
            </a:r>
          </a:p>
          <a:p>
            <a:endParaRPr lang="en-US" dirty="0"/>
          </a:p>
          <a:p>
            <a:endParaRPr lang="en-US" dirty="0"/>
          </a:p>
          <a:p>
            <a:r>
              <a:rPr lang="en-US" dirty="0"/>
              <a:t>Alternative hypothesis:</a:t>
            </a:r>
          </a:p>
        </p:txBody>
      </p:sp>
    </p:spTree>
    <p:extLst>
      <p:ext uri="{BB962C8B-B14F-4D97-AF65-F5344CB8AC3E}">
        <p14:creationId xmlns:p14="http://schemas.microsoft.com/office/powerpoint/2010/main" val="33717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87" b="3438"/>
          <a:stretch/>
        </p:blipFill>
        <p:spPr>
          <a:xfrm>
            <a:off x="20" y="10"/>
            <a:ext cx="12191980" cy="6857991"/>
          </a:xfrm>
          <a:prstGeom prst="rect">
            <a:avLst/>
          </a:prstGeom>
        </p:spPr>
      </p:pic>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Let’s Analyze the Data!</a:t>
            </a:r>
          </a:p>
        </p:txBody>
      </p:sp>
    </p:spTree>
    <p:extLst>
      <p:ext uri="{BB962C8B-B14F-4D97-AF65-F5344CB8AC3E}">
        <p14:creationId xmlns:p14="http://schemas.microsoft.com/office/powerpoint/2010/main" val="209774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
        <p:nvSpPr>
          <p:cNvPr id="2" name="Title 1">
            <a:extLst>
              <a:ext uri="{FF2B5EF4-FFF2-40B4-BE49-F238E27FC236}">
                <a16:creationId xmlns:a16="http://schemas.microsoft.com/office/drawing/2014/main" id="{DBD18DC8-AA63-BA9C-9B4B-D1AFFEBE2D1E}"/>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Creative Commons License</a:t>
            </a:r>
          </a:p>
        </p:txBody>
      </p:sp>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8196F6-4AFF-4678-ABF8-2137BB71A9D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 is a regression?</a:t>
            </a:r>
          </a:p>
        </p:txBody>
      </p:sp>
      <p:sp>
        <p:nvSpPr>
          <p:cNvPr id="60" name="Rectangle 5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DA121ED-4F14-43C6-AA64-6CE049CF40DC}"/>
              </a:ext>
            </a:extLst>
          </p:cNvPr>
          <p:cNvSpPr>
            <a:spLocks noGrp="1"/>
          </p:cNvSpPr>
          <p:nvPr>
            <p:ph idx="1"/>
          </p:nvPr>
        </p:nvSpPr>
        <p:spPr>
          <a:xfrm>
            <a:off x="4742016" y="605896"/>
            <a:ext cx="6413663" cy="5646208"/>
          </a:xfrm>
        </p:spPr>
        <p:txBody>
          <a:bodyPr anchor="ctr">
            <a:normAutofit/>
          </a:bodyPr>
          <a:lstStyle/>
          <a:p>
            <a:r>
              <a:rPr lang="en-US" dirty="0"/>
              <a:t>A linear regression analyzes linear relationships between continuous variables, </a:t>
            </a:r>
          </a:p>
          <a:p>
            <a:r>
              <a:rPr lang="en-US" dirty="0"/>
              <a:t>Sounds like correlation… What’s the difference? </a:t>
            </a:r>
          </a:p>
          <a:p>
            <a:pPr lvl="1"/>
            <a:r>
              <a:rPr lang="en-US" dirty="0"/>
              <a:t>Regression is built for prediction, where we specify an outcome (Y) to be predicted based on values of a predictor (X) or set of predictors (X1, X2, …). </a:t>
            </a:r>
          </a:p>
          <a:p>
            <a:pPr lvl="1"/>
            <a:r>
              <a:rPr lang="en-US" dirty="0"/>
              <a:t>You can use more than one predictor in order to explain differences in Y when we use </a:t>
            </a:r>
            <a:r>
              <a:rPr lang="en-US" b="1" dirty="0"/>
              <a:t>multiple regression</a:t>
            </a:r>
            <a:r>
              <a:rPr lang="en-US" dirty="0"/>
              <a:t>. </a:t>
            </a:r>
          </a:p>
          <a:p>
            <a:pPr lvl="1"/>
            <a:r>
              <a:rPr lang="en-US" dirty="0"/>
              <a:t>Regression provides an unstandardized estimate of the relationship. Whereas a correlation only ranges from -1 to 1, the slope coefficient is in the original units of the variable. </a:t>
            </a:r>
          </a:p>
        </p:txBody>
      </p:sp>
    </p:spTree>
    <p:extLst>
      <p:ext uri="{BB962C8B-B14F-4D97-AF65-F5344CB8AC3E}">
        <p14:creationId xmlns:p14="http://schemas.microsoft.com/office/powerpoint/2010/main" val="390179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05422-3064-00BF-8161-95B7441EFF7E}"/>
              </a:ext>
            </a:extLst>
          </p:cNvPr>
          <p:cNvSpPr>
            <a:spLocks noGrp="1"/>
          </p:cNvSpPr>
          <p:nvPr>
            <p:ph type="title"/>
          </p:nvPr>
        </p:nvSpPr>
        <p:spPr>
          <a:xfrm>
            <a:off x="6411685" y="634946"/>
            <a:ext cx="5127171" cy="1450757"/>
          </a:xfrm>
        </p:spPr>
        <p:txBody>
          <a:bodyPr>
            <a:normAutofit/>
          </a:bodyPr>
          <a:lstStyle/>
          <a:p>
            <a:r>
              <a:rPr lang="en-US" dirty="0"/>
              <a:t>Disclaimer</a:t>
            </a:r>
          </a:p>
        </p:txBody>
      </p:sp>
      <p:pic>
        <p:nvPicPr>
          <p:cNvPr id="4" name="Graphic 3" descr="Warning outline">
            <a:extLst>
              <a:ext uri="{FF2B5EF4-FFF2-40B4-BE49-F238E27FC236}">
                <a16:creationId xmlns:a16="http://schemas.microsoft.com/office/drawing/2014/main" id="{DCB49E56-E94C-0FF2-E937-6582429EE1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97165D-31B4-AC5E-1C48-0BAA2705EB74}"/>
              </a:ext>
            </a:extLst>
          </p:cNvPr>
          <p:cNvSpPr>
            <a:spLocks noGrp="1"/>
          </p:cNvSpPr>
          <p:nvPr>
            <p:ph idx="1"/>
          </p:nvPr>
        </p:nvSpPr>
        <p:spPr>
          <a:xfrm>
            <a:off x="6411684" y="2198914"/>
            <a:ext cx="5127172" cy="3670180"/>
          </a:xfrm>
        </p:spPr>
        <p:txBody>
          <a:bodyPr>
            <a:normAutofit/>
          </a:bodyPr>
          <a:lstStyle/>
          <a:p>
            <a:r>
              <a:rPr lang="en-US" dirty="0"/>
              <a:t>Just because we label variables a predictor and outcome does not allow us to make inferences about X truly </a:t>
            </a:r>
            <a:r>
              <a:rPr lang="en-US" b="1" dirty="0"/>
              <a:t>causing</a:t>
            </a:r>
            <a:r>
              <a:rPr lang="en-US" dirty="0"/>
              <a:t> Y. The same principles we learned related to “correlation is not causation” still apply here. Establishing causality really comes down to our research design, not the type of analysis we use.</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23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Slope:&#10;“Rise over run” strength of the relationship between the predictor (x) and outcome (y).&#10;Can be positive or negative (like a positive or negative correlation)&#10;We interpret the value as, for every one-unit increase in X, you expect _ increase or decrease in Y.&#10;b represents the unstandardized slope, beta (β) represents the standardized slope, which ranges from -1 to +1 just like a correlation &#10;Intercept:&#10;The y-intercept is the point where the line crosses the y-axis. &#10;We can think of this as an anchoring point. When you are zero on X, what would be your value on Y? ">
            <a:extLst>
              <a:ext uri="{FF2B5EF4-FFF2-40B4-BE49-F238E27FC236}">
                <a16:creationId xmlns:a16="http://schemas.microsoft.com/office/drawing/2014/main" id="{672AFAF7-BBBB-4CBA-9F91-D3982AA1701D}"/>
              </a:ext>
            </a:extLst>
          </p:cNvPr>
          <p:cNvGraphicFramePr>
            <a:graphicFrameLocks noGrp="1"/>
          </p:cNvGraphicFramePr>
          <p:nvPr>
            <p:ph idx="1"/>
            <p:extLst>
              <p:ext uri="{D42A27DB-BD31-4B8C-83A1-F6EECF244321}">
                <p14:modId xmlns:p14="http://schemas.microsoft.com/office/powerpoint/2010/main" val="892546296"/>
              </p:ext>
            </p:extLst>
          </p:nvPr>
        </p:nvGraphicFramePr>
        <p:xfrm>
          <a:off x="4746359" y="265814"/>
          <a:ext cx="7140841" cy="602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E12035B-4B88-4B09-9D5B-26BD6B648E57}"/>
              </a:ext>
            </a:extLst>
          </p:cNvPr>
          <p:cNvSpPr/>
          <p:nvPr/>
        </p:nvSpPr>
        <p:spPr>
          <a:xfrm>
            <a:off x="203063" y="3753292"/>
            <a:ext cx="3518116" cy="167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 = </a:t>
            </a:r>
            <a:r>
              <a:rPr lang="en-US" sz="2400" i="1" dirty="0"/>
              <a:t>slope</a:t>
            </a:r>
            <a:r>
              <a:rPr lang="en-US" sz="2400" dirty="0"/>
              <a:t> (X) + </a:t>
            </a:r>
            <a:r>
              <a:rPr lang="en-US" sz="2400" i="1" dirty="0"/>
              <a:t>Intercept</a:t>
            </a:r>
            <a:endParaRPr lang="en-US" sz="2400" dirty="0"/>
          </a:p>
        </p:txBody>
      </p:sp>
      <p:sp>
        <p:nvSpPr>
          <p:cNvPr id="2" name="Title 1">
            <a:extLst>
              <a:ext uri="{FF2B5EF4-FFF2-40B4-BE49-F238E27FC236}">
                <a16:creationId xmlns:a16="http://schemas.microsoft.com/office/drawing/2014/main" id="{28FE6403-7DFA-4BC7-9BFA-71AC7F0B4DD9}"/>
              </a:ext>
            </a:extLst>
          </p:cNvPr>
          <p:cNvSpPr>
            <a:spLocks noGrp="1"/>
          </p:cNvSpPr>
          <p:nvPr>
            <p:ph type="title"/>
          </p:nvPr>
        </p:nvSpPr>
        <p:spPr>
          <a:xfrm>
            <a:off x="492369" y="516835"/>
            <a:ext cx="3297479" cy="5772840"/>
          </a:xfrm>
        </p:spPr>
        <p:txBody>
          <a:bodyPr anchor="ctr">
            <a:normAutofit/>
          </a:bodyPr>
          <a:lstStyle/>
          <a:p>
            <a:r>
              <a:rPr lang="en-US" sz="3600" dirty="0">
                <a:solidFill>
                  <a:srgbClr val="FFFFFF"/>
                </a:solidFill>
              </a:rPr>
              <a:t>The best-fit line (linear equation)</a:t>
            </a:r>
            <a:br>
              <a:rPr lang="en-US" sz="3600" dirty="0">
                <a:solidFill>
                  <a:srgbClr val="FFFFFF"/>
                </a:solidFill>
              </a:rPr>
            </a:br>
            <a:br>
              <a:rPr lang="en-US" sz="3600" i="1" dirty="0"/>
            </a:br>
            <a:endParaRPr lang="en-US" sz="3600" dirty="0">
              <a:solidFill>
                <a:srgbClr val="FFFFFF"/>
              </a:solidFill>
            </a:endParaRPr>
          </a:p>
        </p:txBody>
      </p:sp>
    </p:spTree>
    <p:extLst>
      <p:ext uri="{BB962C8B-B14F-4D97-AF65-F5344CB8AC3E}">
        <p14:creationId xmlns:p14="http://schemas.microsoft.com/office/powerpoint/2010/main" val="363433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0">
            <a:extLst>
              <a:ext uri="{FF2B5EF4-FFF2-40B4-BE49-F238E27FC236}">
                <a16:creationId xmlns:a16="http://schemas.microsoft.com/office/drawing/2014/main" id="{2F1F60A4-15CD-A15C-63E5-3427E40504B1}"/>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Regression Example</a:t>
            </a:r>
          </a:p>
        </p:txBody>
      </p:sp>
      <p:sp>
        <p:nvSpPr>
          <p:cNvPr id="4" name="Content Placeholder 3">
            <a:extLst>
              <a:ext uri="{FF2B5EF4-FFF2-40B4-BE49-F238E27FC236}">
                <a16:creationId xmlns:a16="http://schemas.microsoft.com/office/drawing/2014/main" id="{376F26B3-A1E4-4557-B461-A3D8B16FC73D}"/>
              </a:ext>
            </a:extLst>
          </p:cNvPr>
          <p:cNvSpPr>
            <a:spLocks noGrp="1"/>
          </p:cNvSpPr>
          <p:nvPr>
            <p:ph idx="1"/>
          </p:nvPr>
        </p:nvSpPr>
        <p:spPr>
          <a:xfrm>
            <a:off x="492371" y="2653800"/>
            <a:ext cx="3084844" cy="3335519"/>
          </a:xfrm>
        </p:spPr>
        <p:txBody>
          <a:bodyPr>
            <a:normAutofit/>
          </a:bodyPr>
          <a:lstStyle/>
          <a:p>
            <a:pPr lvl="0"/>
            <a:r>
              <a:rPr lang="en-US" sz="1500" dirty="0">
                <a:solidFill>
                  <a:srgbClr val="FFFFFF"/>
                </a:solidFill>
              </a:rPr>
              <a:t>Salary = slope (education in years) + intercept</a:t>
            </a:r>
          </a:p>
          <a:p>
            <a:pPr lvl="0">
              <a:buNone/>
            </a:pPr>
            <a:r>
              <a:rPr lang="en-US" sz="1500" dirty="0">
                <a:solidFill>
                  <a:srgbClr val="FFFFFF"/>
                </a:solidFill>
              </a:rPr>
              <a:t>Adding some values… </a:t>
            </a:r>
          </a:p>
          <a:p>
            <a:pPr lvl="0"/>
            <a:r>
              <a:rPr lang="en-US" sz="1500" dirty="0">
                <a:solidFill>
                  <a:srgbClr val="FFFFFF"/>
                </a:solidFill>
              </a:rPr>
              <a:t>Salary = $10,000 (education in years) + $29,000</a:t>
            </a:r>
          </a:p>
          <a:p>
            <a:endParaRPr lang="en-US" sz="1500" dirty="0">
              <a:solidFill>
                <a:srgbClr val="FFFFFF"/>
              </a:solidFill>
            </a:endParaRP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6">
            <a:extLst>
              <a:ext uri="{FF2B5EF4-FFF2-40B4-BE49-F238E27FC236}">
                <a16:creationId xmlns:a16="http://schemas.microsoft.com/office/drawing/2014/main" id="{4BCF6727-8A3B-4012-8DB9-37EFB7FF762E}"/>
              </a:ext>
            </a:extLst>
          </p:cNvPr>
          <p:cNvGraphicFramePr>
            <a:graphicFrameLocks noGrp="1"/>
          </p:cNvGraphicFramePr>
          <p:nvPr>
            <p:extLst>
              <p:ext uri="{D42A27DB-BD31-4B8C-83A1-F6EECF244321}">
                <p14:modId xmlns:p14="http://schemas.microsoft.com/office/powerpoint/2010/main" val="682862828"/>
              </p:ext>
            </p:extLst>
          </p:nvPr>
        </p:nvGraphicFramePr>
        <p:xfrm>
          <a:off x="4742017" y="1600946"/>
          <a:ext cx="6798083" cy="3656111"/>
        </p:xfrm>
        <a:graphic>
          <a:graphicData uri="http://schemas.openxmlformats.org/drawingml/2006/table">
            <a:tbl>
              <a:tblPr firstRow="1" bandRow="1">
                <a:noFill/>
                <a:tableStyleId>{5C22544A-7EE6-4342-B048-85BDC9FD1C3A}</a:tableStyleId>
              </a:tblPr>
              <a:tblGrid>
                <a:gridCol w="2265601">
                  <a:extLst>
                    <a:ext uri="{9D8B030D-6E8A-4147-A177-3AD203B41FA5}">
                      <a16:colId xmlns:a16="http://schemas.microsoft.com/office/drawing/2014/main" val="2469040288"/>
                    </a:ext>
                  </a:extLst>
                </a:gridCol>
                <a:gridCol w="2413732">
                  <a:extLst>
                    <a:ext uri="{9D8B030D-6E8A-4147-A177-3AD203B41FA5}">
                      <a16:colId xmlns:a16="http://schemas.microsoft.com/office/drawing/2014/main" val="2994779537"/>
                    </a:ext>
                  </a:extLst>
                </a:gridCol>
                <a:gridCol w="2118750">
                  <a:extLst>
                    <a:ext uri="{9D8B030D-6E8A-4147-A177-3AD203B41FA5}">
                      <a16:colId xmlns:a16="http://schemas.microsoft.com/office/drawing/2014/main" val="2882410389"/>
                    </a:ext>
                  </a:extLst>
                </a:gridCol>
              </a:tblGrid>
              <a:tr h="747305">
                <a:tc>
                  <a:txBody>
                    <a:bodyPr/>
                    <a:lstStyle/>
                    <a:p>
                      <a:pPr marL="0" marR="0">
                        <a:lnSpc>
                          <a:spcPct val="107000"/>
                        </a:lnSpc>
                        <a:spcBef>
                          <a:spcPts val="0"/>
                        </a:spcBef>
                        <a:spcAft>
                          <a:spcPts val="800"/>
                        </a:spcAft>
                      </a:pPr>
                      <a:r>
                        <a:rPr lang="en-US" sz="1600" b="1">
                          <a:solidFill>
                            <a:schemeClr val="tx1">
                              <a:lumMod val="75000"/>
                              <a:lumOff val="25000"/>
                            </a:schemeClr>
                          </a:solidFill>
                          <a:effectLst/>
                        </a:rPr>
                        <a:t>X (years of education)</a:t>
                      </a:r>
                      <a:endParaRPr lang="en-US" sz="1600" b="1">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b="1">
                          <a:solidFill>
                            <a:schemeClr val="tx1">
                              <a:lumMod val="75000"/>
                              <a:lumOff val="25000"/>
                            </a:schemeClr>
                          </a:solidFill>
                          <a:effectLst/>
                        </a:rPr>
                        <a:t>Linear Equation</a:t>
                      </a:r>
                      <a:endParaRPr lang="en-US" sz="1600" b="1">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b="1">
                          <a:solidFill>
                            <a:schemeClr val="tx1">
                              <a:lumMod val="75000"/>
                              <a:lumOff val="25000"/>
                            </a:schemeClr>
                          </a:solidFill>
                          <a:effectLst/>
                        </a:rPr>
                        <a:t>Predicted salary (Y)</a:t>
                      </a:r>
                      <a:endParaRPr lang="en-US" sz="1600" b="1">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502413316"/>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0 (the intercept)</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 (0)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588565932"/>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1</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$10,000(1)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$39,000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215829467"/>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2</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$10,000(2)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$49,000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098037427"/>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3</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$10,000(3)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$59,000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471991317"/>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4</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$10,000(4)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$69,000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717530758"/>
                  </a:ext>
                </a:extLst>
              </a:tr>
              <a:tr h="484801">
                <a:tc>
                  <a:txBody>
                    <a:bodyPr/>
                    <a:lstStyle/>
                    <a:p>
                      <a:pPr marL="0" marR="0">
                        <a:lnSpc>
                          <a:spcPct val="107000"/>
                        </a:lnSpc>
                        <a:spcBef>
                          <a:spcPts val="0"/>
                        </a:spcBef>
                        <a:spcAft>
                          <a:spcPts val="800"/>
                        </a:spcAft>
                      </a:pPr>
                      <a:r>
                        <a:rPr lang="en-US" sz="1600">
                          <a:solidFill>
                            <a:schemeClr val="tx1">
                              <a:lumMod val="75000"/>
                              <a:lumOff val="25000"/>
                            </a:schemeClr>
                          </a:solidFill>
                          <a:effectLst/>
                        </a:rPr>
                        <a:t>5</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$10,000(5) + $29,000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marL="0" marR="0">
                        <a:lnSpc>
                          <a:spcPct val="107000"/>
                        </a:lnSpc>
                        <a:spcBef>
                          <a:spcPts val="0"/>
                        </a:spcBef>
                        <a:spcAft>
                          <a:spcPts val="800"/>
                        </a:spcAft>
                      </a:pPr>
                      <a:r>
                        <a:rPr lang="en-US" sz="1600">
                          <a:solidFill>
                            <a:schemeClr val="tx1">
                              <a:lumMod val="75000"/>
                              <a:lumOff val="25000"/>
                            </a:schemeClr>
                          </a:solidFill>
                          <a:effectLst/>
                        </a:rPr>
                        <a:t>$79,000</a:t>
                      </a:r>
                      <a:endParaRPr lang="en-US" sz="1600">
                        <a:solidFill>
                          <a:schemeClr val="tx1">
                            <a:lumMod val="75000"/>
                            <a:lumOff val="25000"/>
                          </a:schemeClr>
                        </a:solidFill>
                        <a:effectLst/>
                        <a:latin typeface="Calibri" panose="020F0502020204030204" pitchFamily="34" charset="0"/>
                        <a:ea typeface="Calibri" panose="020F0502020204030204" pitchFamily="34" charset="0"/>
                      </a:endParaRPr>
                    </a:p>
                  </a:txBody>
                  <a:tcPr marL="196265" marR="73599" marT="98132" marB="98132">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4089568176"/>
                  </a:ext>
                </a:extLst>
              </a:tr>
            </a:tbl>
          </a:graphicData>
        </a:graphic>
      </p:graphicFrame>
    </p:spTree>
    <p:extLst>
      <p:ext uri="{BB962C8B-B14F-4D97-AF65-F5344CB8AC3E}">
        <p14:creationId xmlns:p14="http://schemas.microsoft.com/office/powerpoint/2010/main" val="25261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EA759-A430-0EAD-48DB-3155643F9ED2}"/>
              </a:ext>
            </a:extLst>
          </p:cNvPr>
          <p:cNvSpPr>
            <a:spLocks noGrp="1"/>
          </p:cNvSpPr>
          <p:nvPr>
            <p:ph type="title"/>
          </p:nvPr>
        </p:nvSpPr>
        <p:spPr>
          <a:xfrm>
            <a:off x="477078" y="516835"/>
            <a:ext cx="3100136" cy="2103875"/>
          </a:xfrm>
        </p:spPr>
        <p:txBody>
          <a:bodyPr>
            <a:normAutofit/>
          </a:bodyPr>
          <a:lstStyle/>
          <a:p>
            <a:r>
              <a:rPr lang="en-US" sz="3100" dirty="0"/>
              <a:t>Research Example (</a:t>
            </a:r>
            <a:r>
              <a:rPr lang="en-US" sz="3100" dirty="0" err="1"/>
              <a:t>Suáreaz-Orozco</a:t>
            </a:r>
            <a:r>
              <a:rPr lang="en-US" sz="3100" dirty="0"/>
              <a:t> &amp; </a:t>
            </a:r>
            <a:r>
              <a:rPr lang="en-US" sz="3100" dirty="0" err="1"/>
              <a:t>López</a:t>
            </a:r>
            <a:r>
              <a:rPr lang="en-US" sz="3100" dirty="0"/>
              <a:t> </a:t>
            </a:r>
            <a:r>
              <a:rPr lang="en-US" sz="3100" dirty="0" err="1"/>
              <a:t>Hernández</a:t>
            </a:r>
            <a:r>
              <a:rPr lang="en-US" sz="3100" dirty="0"/>
              <a:t>, 2020)</a:t>
            </a:r>
            <a:br>
              <a:rPr lang="en-US" sz="3100" dirty="0"/>
            </a:br>
            <a:endParaRPr lang="en-US" sz="3100" dirty="0"/>
          </a:p>
        </p:txBody>
      </p:sp>
      <p:cxnSp>
        <p:nvCxnSpPr>
          <p:cNvPr id="37" name="Straight Connector 36">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1B770E-DDE1-6C24-3582-94CBBAB0FE42}"/>
              </a:ext>
            </a:extLst>
          </p:cNvPr>
          <p:cNvSpPr>
            <a:spLocks noGrp="1"/>
          </p:cNvSpPr>
          <p:nvPr>
            <p:ph idx="1"/>
          </p:nvPr>
        </p:nvSpPr>
        <p:spPr>
          <a:xfrm>
            <a:off x="492370" y="2736574"/>
            <a:ext cx="3437945" cy="3921371"/>
          </a:xfrm>
        </p:spPr>
        <p:txBody>
          <a:bodyPr>
            <a:normAutofit lnSpcReduction="10000"/>
          </a:bodyPr>
          <a:lstStyle/>
          <a:p>
            <a:pPr lvl="0"/>
            <a:r>
              <a:rPr lang="en-US" sz="1800" dirty="0" err="1"/>
              <a:t>Suáreaz-Orozco</a:t>
            </a:r>
            <a:r>
              <a:rPr lang="en-US" sz="1800" dirty="0"/>
              <a:t> and </a:t>
            </a:r>
            <a:r>
              <a:rPr lang="en-US" sz="1800" dirty="0" err="1"/>
              <a:t>López</a:t>
            </a:r>
            <a:r>
              <a:rPr lang="en-US" sz="1800" dirty="0"/>
              <a:t> </a:t>
            </a:r>
            <a:r>
              <a:rPr lang="en-US" sz="1800" dirty="0" err="1"/>
              <a:t>Hernández</a:t>
            </a:r>
            <a:r>
              <a:rPr lang="en-US" sz="1800" dirty="0"/>
              <a:t> (2020) analyzed survey data that came from 486 undocumented Latinx undergraduate students. They found evidence that undocumented students experienced anxiety levels that far exceeded typical rages (4 times higher than the general population for females and 7 times higher for males). They wanted to understand what contributed to anxiety among undocumented students. In other words, they wanted to assess predictors of the outcome of interest, anxiety. </a:t>
            </a:r>
          </a:p>
          <a:p>
            <a:endParaRPr lang="en-US" sz="1500" dirty="0"/>
          </a:p>
        </p:txBody>
      </p:sp>
      <p:pic>
        <p:nvPicPr>
          <p:cNvPr id="9" name="Picture 8" descr="A blackboard with writing on it&#10;&#10;Description automatically generated with low confidence">
            <a:extLst>
              <a:ext uri="{FF2B5EF4-FFF2-40B4-BE49-F238E27FC236}">
                <a16:creationId xmlns:a16="http://schemas.microsoft.com/office/drawing/2014/main" id="{04F6038F-EF4F-8401-F1C1-79AB6ED27F6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756" r="5956" b="-1"/>
          <a:stretch/>
        </p:blipFill>
        <p:spPr>
          <a:xfrm>
            <a:off x="4075043" y="10"/>
            <a:ext cx="8111272" cy="6857990"/>
          </a:xfrm>
          <a:prstGeom prst="rect">
            <a:avLst/>
          </a:prstGeom>
        </p:spPr>
      </p:pic>
      <p:sp>
        <p:nvSpPr>
          <p:cNvPr id="11" name="TextBox 10">
            <a:extLst>
              <a:ext uri="{FF2B5EF4-FFF2-40B4-BE49-F238E27FC236}">
                <a16:creationId xmlns:a16="http://schemas.microsoft.com/office/drawing/2014/main" id="{1F2CD7A9-9930-2F11-66F2-DBE0E3A17B64}"/>
              </a:ext>
            </a:extLst>
          </p:cNvPr>
          <p:cNvSpPr txBox="1"/>
          <p:nvPr/>
        </p:nvSpPr>
        <p:spPr>
          <a:xfrm>
            <a:off x="9746224"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51179549@N07/4875756698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0422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7BA105-B223-2290-D820-2DC23C539563}"/>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Table 2 (</a:t>
            </a:r>
            <a:r>
              <a:rPr lang="en-US" sz="3600" dirty="0" err="1">
                <a:solidFill>
                  <a:srgbClr val="FFFFFF"/>
                </a:solidFill>
                <a:hlinkClick r:id="rId3"/>
              </a:rPr>
              <a:t>Suáreaz-Orozco</a:t>
            </a:r>
            <a:r>
              <a:rPr lang="en-US" sz="3600" dirty="0">
                <a:solidFill>
                  <a:srgbClr val="FFFFFF"/>
                </a:solidFill>
                <a:hlinkClick r:id="rId3"/>
              </a:rPr>
              <a:t> &amp; </a:t>
            </a:r>
            <a:r>
              <a:rPr lang="en-US" sz="3600" dirty="0" err="1">
                <a:solidFill>
                  <a:srgbClr val="FFFFFF"/>
                </a:solidFill>
                <a:hlinkClick r:id="rId3"/>
              </a:rPr>
              <a:t>López</a:t>
            </a:r>
            <a:r>
              <a:rPr lang="en-US" sz="3600" dirty="0">
                <a:solidFill>
                  <a:srgbClr val="FFFFFF"/>
                </a:solidFill>
                <a:hlinkClick r:id="rId3"/>
              </a:rPr>
              <a:t> </a:t>
            </a:r>
            <a:r>
              <a:rPr lang="en-US" sz="3600" dirty="0" err="1">
                <a:solidFill>
                  <a:srgbClr val="FFFFFF"/>
                </a:solidFill>
                <a:hlinkClick r:id="rId3"/>
              </a:rPr>
              <a:t>Hernández</a:t>
            </a:r>
            <a:r>
              <a:rPr lang="en-US" sz="3600" dirty="0">
                <a:solidFill>
                  <a:srgbClr val="FFFFFF"/>
                </a:solidFill>
                <a:hlinkClick r:id="rId3"/>
              </a:rPr>
              <a:t>, 2020</a:t>
            </a:r>
            <a:r>
              <a:rPr lang="en-US" sz="3600" dirty="0">
                <a:solidFill>
                  <a:srgbClr val="FFFFFF"/>
                </a:solidFill>
              </a:rPr>
              <a:t>)</a:t>
            </a:r>
          </a:p>
        </p:txBody>
      </p:sp>
      <p:pic>
        <p:nvPicPr>
          <p:cNvPr id="4" name="Picture 3">
            <a:extLst>
              <a:ext uri="{FF2B5EF4-FFF2-40B4-BE49-F238E27FC236}">
                <a16:creationId xmlns:a16="http://schemas.microsoft.com/office/drawing/2014/main" id="{37975CDB-76A6-C265-4420-137D58ABC01E}"/>
              </a:ext>
              <a:ext uri="{C183D7F6-B498-43B3-948B-1728B52AA6E4}">
                <adec:decorative xmlns:adec="http://schemas.microsoft.com/office/drawing/2017/decorative" val="1"/>
              </a:ext>
            </a:extLst>
          </p:cNvPr>
          <p:cNvPicPr>
            <a:picLocks noChangeAspect="1"/>
          </p:cNvPicPr>
          <p:nvPr/>
        </p:nvPicPr>
        <p:blipFill rotWithShape="1">
          <a:blip r:embed="rId4"/>
          <a:srcRect r="802" b="2544"/>
          <a:stretch/>
        </p:blipFill>
        <p:spPr>
          <a:xfrm>
            <a:off x="1700463" y="142225"/>
            <a:ext cx="8728413" cy="4587699"/>
          </a:xfrm>
          <a:prstGeom prst="rect">
            <a:avLst/>
          </a:prstGeom>
        </p:spPr>
      </p:pic>
      <p:sp>
        <p:nvSpPr>
          <p:cNvPr id="19" name="Rectangle 18">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6156A9D-5983-1EDB-89A7-915F34123B2A}"/>
              </a:ext>
              <a:ext uri="{C183D7F6-B498-43B3-948B-1728B52AA6E4}">
                <adec:decorative xmlns:adec="http://schemas.microsoft.com/office/drawing/2017/decorative" val="1"/>
              </a:ext>
            </a:extLst>
          </p:cNvPr>
          <p:cNvSpPr/>
          <p:nvPr/>
        </p:nvSpPr>
        <p:spPr>
          <a:xfrm>
            <a:off x="1828800" y="481263"/>
            <a:ext cx="4684295" cy="43312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FEEEB5-8F11-5FE8-A632-1111A87509BD}"/>
              </a:ext>
              <a:ext uri="{C183D7F6-B498-43B3-948B-1728B52AA6E4}">
                <adec:decorative xmlns:adec="http://schemas.microsoft.com/office/drawing/2017/decorative" val="1"/>
              </a:ext>
            </a:extLst>
          </p:cNvPr>
          <p:cNvSpPr/>
          <p:nvPr/>
        </p:nvSpPr>
        <p:spPr>
          <a:xfrm>
            <a:off x="1828800" y="1305106"/>
            <a:ext cx="4684295" cy="43312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84F861-CF45-D66E-F97B-87654011E9C0}"/>
              </a:ext>
              <a:ext uri="{C183D7F6-B498-43B3-948B-1728B52AA6E4}">
                <adec:decorative xmlns:adec="http://schemas.microsoft.com/office/drawing/2017/decorative" val="1"/>
              </a:ext>
            </a:extLst>
          </p:cNvPr>
          <p:cNvSpPr/>
          <p:nvPr/>
        </p:nvSpPr>
        <p:spPr>
          <a:xfrm>
            <a:off x="1828800" y="2145626"/>
            <a:ext cx="4684295" cy="43312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41F520-7330-F95D-B1C1-096A813F5590}"/>
              </a:ext>
              <a:ext uri="{C183D7F6-B498-43B3-948B-1728B52AA6E4}">
                <adec:decorative xmlns:adec="http://schemas.microsoft.com/office/drawing/2017/decorative" val="1"/>
              </a:ext>
            </a:extLst>
          </p:cNvPr>
          <p:cNvSpPr/>
          <p:nvPr/>
        </p:nvSpPr>
        <p:spPr>
          <a:xfrm>
            <a:off x="1828799" y="2976238"/>
            <a:ext cx="4684295" cy="43312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63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1097280" y="286603"/>
            <a:ext cx="10058400" cy="1450757"/>
          </a:xfrm>
        </p:spPr>
        <p:txBody>
          <a:bodyPr>
            <a:normAutofit/>
          </a:bodyPr>
          <a:lstStyle/>
          <a:p>
            <a:r>
              <a:rPr lang="en-US" dirty="0"/>
              <a:t>Let’s think about it…</a:t>
            </a:r>
          </a:p>
        </p:txBody>
      </p:sp>
      <p:graphicFrame>
        <p:nvGraphicFramePr>
          <p:cNvPr id="5" name="Content Placeholder 2" descr="Why did the researchers use a regression to answer their research question?&#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99846095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262423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1387</TotalTime>
  <Words>2684</Words>
  <Application>Microsoft Office PowerPoint</Application>
  <PresentationFormat>Widescreen</PresentationFormat>
  <Paragraphs>177</Paragraphs>
  <Slides>29</Slides>
  <Notes>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Cambria Math</vt:lpstr>
      <vt:lpstr>Noto Sans Symbols</vt:lpstr>
      <vt:lpstr>Times New Roman</vt:lpstr>
      <vt:lpstr>Retrospect</vt:lpstr>
      <vt:lpstr>1_Retrospect</vt:lpstr>
      <vt:lpstr>Chapter ? </vt:lpstr>
      <vt:lpstr>Learning Objectives</vt:lpstr>
      <vt:lpstr>What is a regression?</vt:lpstr>
      <vt:lpstr>Disclaimer</vt:lpstr>
      <vt:lpstr>The best-fit line (linear equation)  </vt:lpstr>
      <vt:lpstr>Regression Example</vt:lpstr>
      <vt:lpstr>Research Example (Suáreaz-Orozco &amp; López Hernández, 2020) </vt:lpstr>
      <vt:lpstr>Table 2 (Suáreaz-Orozco &amp; López Hernández, 2020)</vt:lpstr>
      <vt:lpstr>Let’s think about it…</vt:lpstr>
      <vt:lpstr>Multiple Regression</vt:lpstr>
      <vt:lpstr>When do researchers use regression?</vt:lpstr>
      <vt:lpstr>Hypotheses </vt:lpstr>
      <vt:lpstr>Assumptions</vt:lpstr>
      <vt:lpstr>Assumption 1: Continuous Variables</vt:lpstr>
      <vt:lpstr>Assumption 2: Normal Distribution</vt:lpstr>
      <vt:lpstr>Assumption 3:  Outliers</vt:lpstr>
      <vt:lpstr>Assumption 4: Linearity</vt:lpstr>
      <vt:lpstr>Assumption 5: Heteroscedasticity and Normality of Residuals</vt:lpstr>
      <vt:lpstr>Assumption 5: Heteroscedasticity and Normality of Residuals</vt:lpstr>
      <vt:lpstr>Assumption 6: Multicollinearity</vt:lpstr>
      <vt:lpstr>Statistical Significance in a Regression</vt:lpstr>
      <vt:lpstr>Practical Significance in a Regression  We look at r2 for the effect size for a single predictor and Multiple R squared (R2) for the combined effect of two or more predictors.  </vt:lpstr>
      <vt:lpstr>JASP Walk-Through Example</vt:lpstr>
      <vt:lpstr>Our Variables</vt:lpstr>
      <vt:lpstr>Research Question</vt:lpstr>
      <vt:lpstr>What do you think we will find when we analyze the data?</vt:lpstr>
      <vt:lpstr>Hypotheses</vt:lpstr>
      <vt:lpstr>Let’s Analyze the Data!</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Black, Kristen Jennings</dc:creator>
  <cp:lastModifiedBy>Fleming, Rachel</cp:lastModifiedBy>
  <cp:revision>10</cp:revision>
  <dcterms:created xsi:type="dcterms:W3CDTF">2021-10-22T13:33:14Z</dcterms:created>
  <dcterms:modified xsi:type="dcterms:W3CDTF">2023-05-31T14:43:37Z</dcterms:modified>
</cp:coreProperties>
</file>