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32"/>
  </p:notesMasterIdLst>
  <p:sldIdLst>
    <p:sldId id="257" r:id="rId2"/>
    <p:sldId id="258" r:id="rId3"/>
    <p:sldId id="264" r:id="rId4"/>
    <p:sldId id="265" r:id="rId5"/>
    <p:sldId id="259" r:id="rId6"/>
    <p:sldId id="260" r:id="rId7"/>
    <p:sldId id="262" r:id="rId8"/>
    <p:sldId id="261" r:id="rId9"/>
    <p:sldId id="263" r:id="rId10"/>
    <p:sldId id="276" r:id="rId11"/>
    <p:sldId id="266" r:id="rId12"/>
    <p:sldId id="267" r:id="rId13"/>
    <p:sldId id="268" r:id="rId14"/>
    <p:sldId id="269" r:id="rId15"/>
    <p:sldId id="270" r:id="rId16"/>
    <p:sldId id="271" r:id="rId17"/>
    <p:sldId id="272" r:id="rId18"/>
    <p:sldId id="273" r:id="rId19"/>
    <p:sldId id="275" r:id="rId20"/>
    <p:sldId id="274" r:id="rId21"/>
    <p:sldId id="277" r:id="rId22"/>
    <p:sldId id="278" r:id="rId23"/>
    <p:sldId id="282" r:id="rId24"/>
    <p:sldId id="295" r:id="rId25"/>
    <p:sldId id="279" r:id="rId26"/>
    <p:sldId id="283" r:id="rId27"/>
    <p:sldId id="296" r:id="rId28"/>
    <p:sldId id="280" r:id="rId29"/>
    <p:sldId id="281" r:id="rId30"/>
    <p:sldId id="29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79" d="100"/>
          <a:sy n="79" d="100"/>
        </p:scale>
        <p:origin x="126" y="438"/>
      </p:cViewPr>
      <p:guideLst/>
    </p:cSldViewPr>
  </p:slideViewPr>
  <p:outlineViewPr>
    <p:cViewPr>
      <p:scale>
        <a:sx n="33" d="100"/>
        <a:sy n="33" d="100"/>
      </p:scale>
      <p:origin x="0" y="-10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AFCAB-C69D-4E93-B791-E8FC04272CE2}"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4DC2DFDD-DABB-4D29-B5B7-867E5A81C17F}">
      <dgm:prSet/>
      <dgm:spPr/>
      <dgm:t>
        <a:bodyPr/>
        <a:lstStyle/>
        <a:p>
          <a:r>
            <a:rPr lang="en-US" dirty="0"/>
            <a:t>Women were significantly </a:t>
          </a:r>
          <a:r>
            <a:rPr lang="en-US" i="1" dirty="0"/>
            <a:t>more</a:t>
          </a:r>
          <a:r>
            <a:rPr lang="en-US" dirty="0"/>
            <a:t> likely to expect gender discrimination to impact their careers</a:t>
          </a:r>
        </a:p>
      </dgm:t>
    </dgm:pt>
    <dgm:pt modelId="{DA323D2C-AF7D-43B7-B5CF-05334E7744ED}" type="parTrans" cxnId="{411DE3C6-754E-483D-B485-BB55E1183801}">
      <dgm:prSet/>
      <dgm:spPr/>
      <dgm:t>
        <a:bodyPr/>
        <a:lstStyle/>
        <a:p>
          <a:endParaRPr lang="en-US"/>
        </a:p>
      </dgm:t>
    </dgm:pt>
    <dgm:pt modelId="{B72C6049-B0E2-4D7B-A1A7-C20F2CC37EF5}" type="sibTrans" cxnId="{411DE3C6-754E-483D-B485-BB55E1183801}">
      <dgm:prSet/>
      <dgm:spPr/>
      <dgm:t>
        <a:bodyPr/>
        <a:lstStyle/>
        <a:p>
          <a:endParaRPr lang="en-US"/>
        </a:p>
      </dgm:t>
    </dgm:pt>
    <dgm:pt modelId="{3C781568-47B6-4026-B7B5-AB7AFF9EF648}">
      <dgm:prSet/>
      <dgm:spPr/>
      <dgm:t>
        <a:bodyPr/>
        <a:lstStyle/>
        <a:p>
          <a:r>
            <a:rPr lang="en-US" i="1" dirty="0"/>
            <a:t>t</a:t>
          </a:r>
          <a:r>
            <a:rPr lang="en-US" dirty="0"/>
            <a:t>(1,333) = -8.08, </a:t>
          </a:r>
          <a:r>
            <a:rPr lang="en-US" i="1" dirty="0"/>
            <a:t>p </a:t>
          </a:r>
          <a:r>
            <a:rPr lang="en-US" dirty="0"/>
            <a:t>&lt; .001</a:t>
          </a:r>
        </a:p>
      </dgm:t>
    </dgm:pt>
    <dgm:pt modelId="{9FB96112-DF67-472B-8E70-A8D2CCAB3C01}" type="parTrans" cxnId="{4B86CE64-D87D-4722-B824-695477F7B628}">
      <dgm:prSet/>
      <dgm:spPr/>
      <dgm:t>
        <a:bodyPr/>
        <a:lstStyle/>
        <a:p>
          <a:endParaRPr lang="en-US"/>
        </a:p>
      </dgm:t>
    </dgm:pt>
    <dgm:pt modelId="{48EAAA9E-F341-4866-9C04-8AE663CBD916}" type="sibTrans" cxnId="{4B86CE64-D87D-4722-B824-695477F7B628}">
      <dgm:prSet/>
      <dgm:spPr/>
      <dgm:t>
        <a:bodyPr/>
        <a:lstStyle/>
        <a:p>
          <a:endParaRPr lang="en-US"/>
        </a:p>
      </dgm:t>
    </dgm:pt>
    <dgm:pt modelId="{7AEAFA78-996A-4F4F-AE8B-C84A3A472654}">
      <dgm:prSet/>
      <dgm:spPr/>
      <dgm:t>
        <a:bodyPr/>
        <a:lstStyle/>
        <a:p>
          <a:r>
            <a:rPr lang="en-US" dirty="0"/>
            <a:t>Women were also </a:t>
          </a:r>
          <a:r>
            <a:rPr lang="en-US" i="1" dirty="0"/>
            <a:t>more</a:t>
          </a:r>
          <a:r>
            <a:rPr lang="en-US" dirty="0"/>
            <a:t> likely to expect gender discrimination to impact the careers of other women</a:t>
          </a:r>
        </a:p>
      </dgm:t>
    </dgm:pt>
    <dgm:pt modelId="{50245237-1B1D-427D-961A-3967B0D46560}" type="parTrans" cxnId="{1FB42EF2-C59F-45FC-9E9D-6A4FF1648EEB}">
      <dgm:prSet/>
      <dgm:spPr/>
      <dgm:t>
        <a:bodyPr/>
        <a:lstStyle/>
        <a:p>
          <a:endParaRPr lang="en-US"/>
        </a:p>
      </dgm:t>
    </dgm:pt>
    <dgm:pt modelId="{B3287BEA-3132-440C-A786-DC6000583C7C}" type="sibTrans" cxnId="{1FB42EF2-C59F-45FC-9E9D-6A4FF1648EEB}">
      <dgm:prSet/>
      <dgm:spPr/>
      <dgm:t>
        <a:bodyPr/>
        <a:lstStyle/>
        <a:p>
          <a:endParaRPr lang="en-US"/>
        </a:p>
      </dgm:t>
    </dgm:pt>
    <dgm:pt modelId="{94E9F706-DA83-417B-AEC3-549690C2E844}">
      <dgm:prSet/>
      <dgm:spPr/>
      <dgm:t>
        <a:bodyPr/>
        <a:lstStyle/>
        <a:p>
          <a:r>
            <a:rPr lang="en-US" i="1"/>
            <a:t>t</a:t>
          </a:r>
          <a:r>
            <a:rPr lang="en-US"/>
            <a:t>(1,332) = -5.60, </a:t>
          </a:r>
          <a:r>
            <a:rPr lang="en-US" i="1"/>
            <a:t>p </a:t>
          </a:r>
          <a:r>
            <a:rPr lang="en-US"/>
            <a:t>&lt; .001</a:t>
          </a:r>
        </a:p>
      </dgm:t>
    </dgm:pt>
    <dgm:pt modelId="{244C2E98-9512-48BD-B1A4-7B10CBF06067}" type="parTrans" cxnId="{A3680C3C-2218-464F-B4F6-EBC786EF0580}">
      <dgm:prSet/>
      <dgm:spPr/>
      <dgm:t>
        <a:bodyPr/>
        <a:lstStyle/>
        <a:p>
          <a:endParaRPr lang="en-US"/>
        </a:p>
      </dgm:t>
    </dgm:pt>
    <dgm:pt modelId="{961A7B2E-3354-48C5-B09D-A0665E9B578D}" type="sibTrans" cxnId="{A3680C3C-2218-464F-B4F6-EBC786EF0580}">
      <dgm:prSet/>
      <dgm:spPr/>
      <dgm:t>
        <a:bodyPr/>
        <a:lstStyle/>
        <a:p>
          <a:endParaRPr lang="en-US"/>
        </a:p>
      </dgm:t>
    </dgm:pt>
    <dgm:pt modelId="{4FBBABD9-51DC-47B4-9FCA-71E52C2C99E0}" type="pres">
      <dgm:prSet presAssocID="{B31AFCAB-C69D-4E93-B791-E8FC04272CE2}" presName="linear" presStyleCnt="0">
        <dgm:presLayoutVars>
          <dgm:animLvl val="lvl"/>
          <dgm:resizeHandles val="exact"/>
        </dgm:presLayoutVars>
      </dgm:prSet>
      <dgm:spPr/>
    </dgm:pt>
    <dgm:pt modelId="{2F9C362E-C2FD-44E2-B67B-24D62CAC8E77}" type="pres">
      <dgm:prSet presAssocID="{4DC2DFDD-DABB-4D29-B5B7-867E5A81C17F}" presName="parentText" presStyleLbl="node1" presStyleIdx="0" presStyleCnt="2">
        <dgm:presLayoutVars>
          <dgm:chMax val="0"/>
          <dgm:bulletEnabled val="1"/>
        </dgm:presLayoutVars>
      </dgm:prSet>
      <dgm:spPr/>
    </dgm:pt>
    <dgm:pt modelId="{BBC3B0A2-B616-40F6-872B-EF710B3F1683}" type="pres">
      <dgm:prSet presAssocID="{4DC2DFDD-DABB-4D29-B5B7-867E5A81C17F}" presName="childText" presStyleLbl="revTx" presStyleIdx="0" presStyleCnt="2">
        <dgm:presLayoutVars>
          <dgm:bulletEnabled val="1"/>
        </dgm:presLayoutVars>
      </dgm:prSet>
      <dgm:spPr/>
    </dgm:pt>
    <dgm:pt modelId="{593329A8-3895-49E6-BFFE-C7FC56A83710}" type="pres">
      <dgm:prSet presAssocID="{7AEAFA78-996A-4F4F-AE8B-C84A3A472654}" presName="parentText" presStyleLbl="node1" presStyleIdx="1" presStyleCnt="2">
        <dgm:presLayoutVars>
          <dgm:chMax val="0"/>
          <dgm:bulletEnabled val="1"/>
        </dgm:presLayoutVars>
      </dgm:prSet>
      <dgm:spPr/>
    </dgm:pt>
    <dgm:pt modelId="{34363182-F691-4B73-A08F-1172E478ED7D}" type="pres">
      <dgm:prSet presAssocID="{7AEAFA78-996A-4F4F-AE8B-C84A3A472654}" presName="childText" presStyleLbl="revTx" presStyleIdx="1" presStyleCnt="2">
        <dgm:presLayoutVars>
          <dgm:bulletEnabled val="1"/>
        </dgm:presLayoutVars>
      </dgm:prSet>
      <dgm:spPr/>
    </dgm:pt>
  </dgm:ptLst>
  <dgm:cxnLst>
    <dgm:cxn modelId="{2E27A600-74DA-40CC-9495-EC3704CD5292}" type="presOf" srcId="{3C781568-47B6-4026-B7B5-AB7AFF9EF648}" destId="{BBC3B0A2-B616-40F6-872B-EF710B3F1683}" srcOrd="0" destOrd="0" presId="urn:microsoft.com/office/officeart/2005/8/layout/vList2"/>
    <dgm:cxn modelId="{74EAAB11-08AF-48CD-AF0F-4545CECD204B}" type="presOf" srcId="{4DC2DFDD-DABB-4D29-B5B7-867E5A81C17F}" destId="{2F9C362E-C2FD-44E2-B67B-24D62CAC8E77}" srcOrd="0" destOrd="0" presId="urn:microsoft.com/office/officeart/2005/8/layout/vList2"/>
    <dgm:cxn modelId="{D127521E-3258-4FEA-A03B-C322CB4235B1}" type="presOf" srcId="{7AEAFA78-996A-4F4F-AE8B-C84A3A472654}" destId="{593329A8-3895-49E6-BFFE-C7FC56A83710}" srcOrd="0" destOrd="0" presId="urn:microsoft.com/office/officeart/2005/8/layout/vList2"/>
    <dgm:cxn modelId="{A3680C3C-2218-464F-B4F6-EBC786EF0580}" srcId="{7AEAFA78-996A-4F4F-AE8B-C84A3A472654}" destId="{94E9F706-DA83-417B-AEC3-549690C2E844}" srcOrd="0" destOrd="0" parTransId="{244C2E98-9512-48BD-B1A4-7B10CBF06067}" sibTransId="{961A7B2E-3354-48C5-B09D-A0665E9B578D}"/>
    <dgm:cxn modelId="{4B86CE64-D87D-4722-B824-695477F7B628}" srcId="{4DC2DFDD-DABB-4D29-B5B7-867E5A81C17F}" destId="{3C781568-47B6-4026-B7B5-AB7AFF9EF648}" srcOrd="0" destOrd="0" parTransId="{9FB96112-DF67-472B-8E70-A8D2CCAB3C01}" sibTransId="{48EAAA9E-F341-4866-9C04-8AE663CBD916}"/>
    <dgm:cxn modelId="{516EC790-D62A-45F4-B320-2559592F05F9}" type="presOf" srcId="{B31AFCAB-C69D-4E93-B791-E8FC04272CE2}" destId="{4FBBABD9-51DC-47B4-9FCA-71E52C2C99E0}" srcOrd="0" destOrd="0" presId="urn:microsoft.com/office/officeart/2005/8/layout/vList2"/>
    <dgm:cxn modelId="{411DE3C6-754E-483D-B485-BB55E1183801}" srcId="{B31AFCAB-C69D-4E93-B791-E8FC04272CE2}" destId="{4DC2DFDD-DABB-4D29-B5B7-867E5A81C17F}" srcOrd="0" destOrd="0" parTransId="{DA323D2C-AF7D-43B7-B5CF-05334E7744ED}" sibTransId="{B72C6049-B0E2-4D7B-A1A7-C20F2CC37EF5}"/>
    <dgm:cxn modelId="{A506C6C9-CD83-493C-BAC6-C66FD440F570}" type="presOf" srcId="{94E9F706-DA83-417B-AEC3-549690C2E844}" destId="{34363182-F691-4B73-A08F-1172E478ED7D}" srcOrd="0" destOrd="0" presId="urn:microsoft.com/office/officeart/2005/8/layout/vList2"/>
    <dgm:cxn modelId="{1FB42EF2-C59F-45FC-9E9D-6A4FF1648EEB}" srcId="{B31AFCAB-C69D-4E93-B791-E8FC04272CE2}" destId="{7AEAFA78-996A-4F4F-AE8B-C84A3A472654}" srcOrd="1" destOrd="0" parTransId="{50245237-1B1D-427D-961A-3967B0D46560}" sibTransId="{B3287BEA-3132-440C-A786-DC6000583C7C}"/>
    <dgm:cxn modelId="{6D3FB4DA-C866-4B46-8D8A-9BCD390437DE}" type="presParOf" srcId="{4FBBABD9-51DC-47B4-9FCA-71E52C2C99E0}" destId="{2F9C362E-C2FD-44E2-B67B-24D62CAC8E77}" srcOrd="0" destOrd="0" presId="urn:microsoft.com/office/officeart/2005/8/layout/vList2"/>
    <dgm:cxn modelId="{5B67544D-C78A-4C10-A421-D46A85069F64}" type="presParOf" srcId="{4FBBABD9-51DC-47B4-9FCA-71E52C2C99E0}" destId="{BBC3B0A2-B616-40F6-872B-EF710B3F1683}" srcOrd="1" destOrd="0" presId="urn:microsoft.com/office/officeart/2005/8/layout/vList2"/>
    <dgm:cxn modelId="{F6B40D33-E983-49B5-A60D-BF4AD78A097B}" type="presParOf" srcId="{4FBBABD9-51DC-47B4-9FCA-71E52C2C99E0}" destId="{593329A8-3895-49E6-BFFE-C7FC56A83710}" srcOrd="2" destOrd="0" presId="urn:microsoft.com/office/officeart/2005/8/layout/vList2"/>
    <dgm:cxn modelId="{26065A4A-DB1E-4CEE-B9D6-1881C52927D7}" type="presParOf" srcId="{4FBBABD9-51DC-47B4-9FCA-71E52C2C99E0}" destId="{34363182-F691-4B73-A08F-1172E478ED7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AFCAB-C69D-4E93-B791-E8FC04272CE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4DC2DFDD-DABB-4D29-B5B7-867E5A81C17F}">
      <dgm:prSet/>
      <dgm:spPr/>
      <dgm:t>
        <a:bodyPr/>
        <a:lstStyle/>
        <a:p>
          <a:r>
            <a:rPr lang="en-US" dirty="0"/>
            <a:t>Whites were significantly </a:t>
          </a:r>
          <a:r>
            <a:rPr lang="en-US" i="1" dirty="0"/>
            <a:t>less</a:t>
          </a:r>
          <a:r>
            <a:rPr lang="en-US" dirty="0"/>
            <a:t> likely to expect gender discrimination to impact their careers</a:t>
          </a:r>
        </a:p>
      </dgm:t>
    </dgm:pt>
    <dgm:pt modelId="{DA323D2C-AF7D-43B7-B5CF-05334E7744ED}" type="parTrans" cxnId="{411DE3C6-754E-483D-B485-BB55E1183801}">
      <dgm:prSet/>
      <dgm:spPr/>
      <dgm:t>
        <a:bodyPr/>
        <a:lstStyle/>
        <a:p>
          <a:endParaRPr lang="en-US"/>
        </a:p>
      </dgm:t>
    </dgm:pt>
    <dgm:pt modelId="{B72C6049-B0E2-4D7B-A1A7-C20F2CC37EF5}" type="sibTrans" cxnId="{411DE3C6-754E-483D-B485-BB55E1183801}">
      <dgm:prSet/>
      <dgm:spPr/>
      <dgm:t>
        <a:bodyPr/>
        <a:lstStyle/>
        <a:p>
          <a:endParaRPr lang="en-US"/>
        </a:p>
      </dgm:t>
    </dgm:pt>
    <dgm:pt modelId="{3C781568-47B6-4026-B7B5-AB7AFF9EF648}">
      <dgm:prSet/>
      <dgm:spPr/>
      <dgm:t>
        <a:bodyPr/>
        <a:lstStyle/>
        <a:p>
          <a:r>
            <a:rPr lang="en-US" i="1" dirty="0"/>
            <a:t>t</a:t>
          </a:r>
          <a:r>
            <a:rPr lang="en-US" dirty="0"/>
            <a:t>(1,338) = -2.64, </a:t>
          </a:r>
          <a:r>
            <a:rPr lang="en-US" i="1" dirty="0"/>
            <a:t>p </a:t>
          </a:r>
          <a:r>
            <a:rPr lang="en-US" dirty="0"/>
            <a:t>&lt; .01</a:t>
          </a:r>
        </a:p>
      </dgm:t>
    </dgm:pt>
    <dgm:pt modelId="{9FB96112-DF67-472B-8E70-A8D2CCAB3C01}" type="parTrans" cxnId="{4B86CE64-D87D-4722-B824-695477F7B628}">
      <dgm:prSet/>
      <dgm:spPr/>
      <dgm:t>
        <a:bodyPr/>
        <a:lstStyle/>
        <a:p>
          <a:endParaRPr lang="en-US"/>
        </a:p>
      </dgm:t>
    </dgm:pt>
    <dgm:pt modelId="{48EAAA9E-F341-4866-9C04-8AE663CBD916}" type="sibTrans" cxnId="{4B86CE64-D87D-4722-B824-695477F7B628}">
      <dgm:prSet/>
      <dgm:spPr/>
      <dgm:t>
        <a:bodyPr/>
        <a:lstStyle/>
        <a:p>
          <a:endParaRPr lang="en-US"/>
        </a:p>
      </dgm:t>
    </dgm:pt>
    <dgm:pt modelId="{7AEAFA78-996A-4F4F-AE8B-C84A3A472654}">
      <dgm:prSet/>
      <dgm:spPr/>
      <dgm:t>
        <a:bodyPr/>
        <a:lstStyle/>
        <a:p>
          <a:r>
            <a:rPr lang="en-US" dirty="0"/>
            <a:t>Whites were </a:t>
          </a:r>
          <a:r>
            <a:rPr lang="en-US" i="1" dirty="0"/>
            <a:t>more</a:t>
          </a:r>
          <a:r>
            <a:rPr lang="en-US" dirty="0"/>
            <a:t> likely to expect gender discrimination to impact the careers of other women</a:t>
          </a:r>
        </a:p>
      </dgm:t>
    </dgm:pt>
    <dgm:pt modelId="{50245237-1B1D-427D-961A-3967B0D46560}" type="parTrans" cxnId="{1FB42EF2-C59F-45FC-9E9D-6A4FF1648EEB}">
      <dgm:prSet/>
      <dgm:spPr/>
      <dgm:t>
        <a:bodyPr/>
        <a:lstStyle/>
        <a:p>
          <a:endParaRPr lang="en-US"/>
        </a:p>
      </dgm:t>
    </dgm:pt>
    <dgm:pt modelId="{B3287BEA-3132-440C-A786-DC6000583C7C}" type="sibTrans" cxnId="{1FB42EF2-C59F-45FC-9E9D-6A4FF1648EEB}">
      <dgm:prSet/>
      <dgm:spPr/>
      <dgm:t>
        <a:bodyPr/>
        <a:lstStyle/>
        <a:p>
          <a:endParaRPr lang="en-US"/>
        </a:p>
      </dgm:t>
    </dgm:pt>
    <dgm:pt modelId="{94E9F706-DA83-417B-AEC3-549690C2E844}">
      <dgm:prSet/>
      <dgm:spPr/>
      <dgm:t>
        <a:bodyPr/>
        <a:lstStyle/>
        <a:p>
          <a:r>
            <a:rPr lang="en-US" i="1" dirty="0"/>
            <a:t>t</a:t>
          </a:r>
          <a:r>
            <a:rPr lang="en-US" dirty="0"/>
            <a:t>(1,337) = 4.42, </a:t>
          </a:r>
          <a:r>
            <a:rPr lang="en-US" i="1" dirty="0"/>
            <a:t>p </a:t>
          </a:r>
          <a:r>
            <a:rPr lang="en-US" dirty="0"/>
            <a:t>&lt; .001</a:t>
          </a:r>
        </a:p>
      </dgm:t>
    </dgm:pt>
    <dgm:pt modelId="{244C2E98-9512-48BD-B1A4-7B10CBF06067}" type="parTrans" cxnId="{A3680C3C-2218-464F-B4F6-EBC786EF0580}">
      <dgm:prSet/>
      <dgm:spPr/>
      <dgm:t>
        <a:bodyPr/>
        <a:lstStyle/>
        <a:p>
          <a:endParaRPr lang="en-US"/>
        </a:p>
      </dgm:t>
    </dgm:pt>
    <dgm:pt modelId="{961A7B2E-3354-48C5-B09D-A0665E9B578D}" type="sibTrans" cxnId="{A3680C3C-2218-464F-B4F6-EBC786EF0580}">
      <dgm:prSet/>
      <dgm:spPr/>
      <dgm:t>
        <a:bodyPr/>
        <a:lstStyle/>
        <a:p>
          <a:endParaRPr lang="en-US"/>
        </a:p>
      </dgm:t>
    </dgm:pt>
    <dgm:pt modelId="{11CA7D5E-98CF-4185-9596-878FBCEFC5A7}" type="pres">
      <dgm:prSet presAssocID="{B31AFCAB-C69D-4E93-B791-E8FC04272CE2}" presName="linear" presStyleCnt="0">
        <dgm:presLayoutVars>
          <dgm:animLvl val="lvl"/>
          <dgm:resizeHandles val="exact"/>
        </dgm:presLayoutVars>
      </dgm:prSet>
      <dgm:spPr/>
    </dgm:pt>
    <dgm:pt modelId="{7E17FB17-6BB0-43B4-8E08-3627795D3159}" type="pres">
      <dgm:prSet presAssocID="{4DC2DFDD-DABB-4D29-B5B7-867E5A81C17F}" presName="parentText" presStyleLbl="node1" presStyleIdx="0" presStyleCnt="2">
        <dgm:presLayoutVars>
          <dgm:chMax val="0"/>
          <dgm:bulletEnabled val="1"/>
        </dgm:presLayoutVars>
      </dgm:prSet>
      <dgm:spPr/>
    </dgm:pt>
    <dgm:pt modelId="{E537F3BF-14DC-45D1-869E-6FDAAE2C0A82}" type="pres">
      <dgm:prSet presAssocID="{4DC2DFDD-DABB-4D29-B5B7-867E5A81C17F}" presName="childText" presStyleLbl="revTx" presStyleIdx="0" presStyleCnt="2">
        <dgm:presLayoutVars>
          <dgm:bulletEnabled val="1"/>
        </dgm:presLayoutVars>
      </dgm:prSet>
      <dgm:spPr/>
    </dgm:pt>
    <dgm:pt modelId="{8DA2645A-1A1D-4F31-A3ED-05CF2669C329}" type="pres">
      <dgm:prSet presAssocID="{7AEAFA78-996A-4F4F-AE8B-C84A3A472654}" presName="parentText" presStyleLbl="node1" presStyleIdx="1" presStyleCnt="2">
        <dgm:presLayoutVars>
          <dgm:chMax val="0"/>
          <dgm:bulletEnabled val="1"/>
        </dgm:presLayoutVars>
      </dgm:prSet>
      <dgm:spPr/>
    </dgm:pt>
    <dgm:pt modelId="{4B221194-8B96-4967-9786-00B77C41AE1C}" type="pres">
      <dgm:prSet presAssocID="{7AEAFA78-996A-4F4F-AE8B-C84A3A472654}" presName="childText" presStyleLbl="revTx" presStyleIdx="1" presStyleCnt="2">
        <dgm:presLayoutVars>
          <dgm:bulletEnabled val="1"/>
        </dgm:presLayoutVars>
      </dgm:prSet>
      <dgm:spPr/>
    </dgm:pt>
  </dgm:ptLst>
  <dgm:cxnLst>
    <dgm:cxn modelId="{23010B3C-5ED2-4711-8D2D-4666C90FA791}" type="presOf" srcId="{4DC2DFDD-DABB-4D29-B5B7-867E5A81C17F}" destId="{7E17FB17-6BB0-43B4-8E08-3627795D3159}" srcOrd="0" destOrd="0" presId="urn:microsoft.com/office/officeart/2005/8/layout/vList2"/>
    <dgm:cxn modelId="{A3680C3C-2218-464F-B4F6-EBC786EF0580}" srcId="{7AEAFA78-996A-4F4F-AE8B-C84A3A472654}" destId="{94E9F706-DA83-417B-AEC3-549690C2E844}" srcOrd="0" destOrd="0" parTransId="{244C2E98-9512-48BD-B1A4-7B10CBF06067}" sibTransId="{961A7B2E-3354-48C5-B09D-A0665E9B578D}"/>
    <dgm:cxn modelId="{4B86CE64-D87D-4722-B824-695477F7B628}" srcId="{4DC2DFDD-DABB-4D29-B5B7-867E5A81C17F}" destId="{3C781568-47B6-4026-B7B5-AB7AFF9EF648}" srcOrd="0" destOrd="0" parTransId="{9FB96112-DF67-472B-8E70-A8D2CCAB3C01}" sibTransId="{48EAAA9E-F341-4866-9C04-8AE663CBD916}"/>
    <dgm:cxn modelId="{95D49E54-1923-4D98-8AEA-058E7C2D0E35}" type="presOf" srcId="{B31AFCAB-C69D-4E93-B791-E8FC04272CE2}" destId="{11CA7D5E-98CF-4185-9596-878FBCEFC5A7}" srcOrd="0" destOrd="0" presId="urn:microsoft.com/office/officeart/2005/8/layout/vList2"/>
    <dgm:cxn modelId="{EF6282B1-AC93-4CCC-96DE-2DBA2545C546}" type="presOf" srcId="{3C781568-47B6-4026-B7B5-AB7AFF9EF648}" destId="{E537F3BF-14DC-45D1-869E-6FDAAE2C0A82}" srcOrd="0" destOrd="0" presId="urn:microsoft.com/office/officeart/2005/8/layout/vList2"/>
    <dgm:cxn modelId="{411DE3C6-754E-483D-B485-BB55E1183801}" srcId="{B31AFCAB-C69D-4E93-B791-E8FC04272CE2}" destId="{4DC2DFDD-DABB-4D29-B5B7-867E5A81C17F}" srcOrd="0" destOrd="0" parTransId="{DA323D2C-AF7D-43B7-B5CF-05334E7744ED}" sibTransId="{B72C6049-B0E2-4D7B-A1A7-C20F2CC37EF5}"/>
    <dgm:cxn modelId="{E95050E4-0EBC-470F-B4A1-FEE021E9CC21}" type="presOf" srcId="{7AEAFA78-996A-4F4F-AE8B-C84A3A472654}" destId="{8DA2645A-1A1D-4F31-A3ED-05CF2669C329}" srcOrd="0" destOrd="0" presId="urn:microsoft.com/office/officeart/2005/8/layout/vList2"/>
    <dgm:cxn modelId="{1FB42EF2-C59F-45FC-9E9D-6A4FF1648EEB}" srcId="{B31AFCAB-C69D-4E93-B791-E8FC04272CE2}" destId="{7AEAFA78-996A-4F4F-AE8B-C84A3A472654}" srcOrd="1" destOrd="0" parTransId="{50245237-1B1D-427D-961A-3967B0D46560}" sibTransId="{B3287BEA-3132-440C-A786-DC6000583C7C}"/>
    <dgm:cxn modelId="{72503DF7-BF3F-45BB-8F73-7982881818C6}" type="presOf" srcId="{94E9F706-DA83-417B-AEC3-549690C2E844}" destId="{4B221194-8B96-4967-9786-00B77C41AE1C}" srcOrd="0" destOrd="0" presId="urn:microsoft.com/office/officeart/2005/8/layout/vList2"/>
    <dgm:cxn modelId="{0B27887C-B85B-4AC4-A8B1-2FACA9E09643}" type="presParOf" srcId="{11CA7D5E-98CF-4185-9596-878FBCEFC5A7}" destId="{7E17FB17-6BB0-43B4-8E08-3627795D3159}" srcOrd="0" destOrd="0" presId="urn:microsoft.com/office/officeart/2005/8/layout/vList2"/>
    <dgm:cxn modelId="{5C87338A-B5EB-49FF-98CB-A001990DE7E7}" type="presParOf" srcId="{11CA7D5E-98CF-4185-9596-878FBCEFC5A7}" destId="{E537F3BF-14DC-45D1-869E-6FDAAE2C0A82}" srcOrd="1" destOrd="0" presId="urn:microsoft.com/office/officeart/2005/8/layout/vList2"/>
    <dgm:cxn modelId="{728BF29F-8FBF-4E72-92FD-BC79C01C9C60}" type="presParOf" srcId="{11CA7D5E-98CF-4185-9596-878FBCEFC5A7}" destId="{8DA2645A-1A1D-4F31-A3ED-05CF2669C329}" srcOrd="2" destOrd="0" presId="urn:microsoft.com/office/officeart/2005/8/layout/vList2"/>
    <dgm:cxn modelId="{A28CB02A-F363-4213-AB36-9EBFAEAD4273}" type="presParOf" srcId="{11CA7D5E-98CF-4185-9596-878FBCEFC5A7}" destId="{4B221194-8B96-4967-9786-00B77C41AE1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C6A72D-32BC-4A32-856B-12674F5633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CCC5B7-CAA4-4FBD-A4C5-949F2F64E502}">
      <dgm:prSet/>
      <dgm:spPr/>
      <dgm:t>
        <a:bodyPr/>
        <a:lstStyle/>
        <a:p>
          <a:r>
            <a:rPr lang="en-US"/>
            <a:t>Why did the researchers use independent-samples </a:t>
          </a:r>
          <a:r>
            <a:rPr lang="en-US" i="1"/>
            <a:t>t </a:t>
          </a:r>
          <a:r>
            <a:rPr lang="en-US"/>
            <a:t>tests to answer their research questions?</a:t>
          </a:r>
        </a:p>
      </dgm:t>
    </dgm:pt>
    <dgm:pt modelId="{389EBC69-7658-405C-A558-3951890B0AAA}" type="parTrans" cxnId="{C7910678-40B2-4999-81CA-F20DC18EB7A8}">
      <dgm:prSet/>
      <dgm:spPr/>
      <dgm:t>
        <a:bodyPr/>
        <a:lstStyle/>
        <a:p>
          <a:endParaRPr lang="en-US"/>
        </a:p>
      </dgm:t>
    </dgm:pt>
    <dgm:pt modelId="{8D8BF26C-F62B-4B0D-B88B-6094225E206C}" type="sibTrans" cxnId="{C7910678-40B2-4999-81CA-F20DC18EB7A8}">
      <dgm:prSet/>
      <dgm:spPr/>
      <dgm:t>
        <a:bodyPr/>
        <a:lstStyle/>
        <a:p>
          <a:endParaRPr lang="en-US"/>
        </a:p>
      </dgm:t>
    </dgm:pt>
    <dgm:pt modelId="{5CA47E80-F353-4203-BCFC-210FEFA3F15E}">
      <dgm:prSet/>
      <dgm:spPr/>
      <dgm:t>
        <a:bodyPr/>
        <a:lstStyle/>
        <a:p>
          <a:r>
            <a:rPr lang="en-US"/>
            <a:t>What do their results mean?</a:t>
          </a:r>
        </a:p>
      </dgm:t>
    </dgm:pt>
    <dgm:pt modelId="{16ACAB72-B02A-4BF8-AA88-E46DBCE5BEB8}" type="parTrans" cxnId="{C5EEC39D-C1B7-4E28-92E0-18206A79A992}">
      <dgm:prSet/>
      <dgm:spPr/>
      <dgm:t>
        <a:bodyPr/>
        <a:lstStyle/>
        <a:p>
          <a:endParaRPr lang="en-US"/>
        </a:p>
      </dgm:t>
    </dgm:pt>
    <dgm:pt modelId="{181F855C-9829-409C-985E-80F9D6B5CDDE}" type="sibTrans" cxnId="{C5EEC39D-C1B7-4E28-92E0-18206A79A992}">
      <dgm:prSet/>
      <dgm:spPr/>
      <dgm:t>
        <a:bodyPr/>
        <a:lstStyle/>
        <a:p>
          <a:endParaRPr lang="en-US"/>
        </a:p>
      </dgm:t>
    </dgm:pt>
    <dgm:pt modelId="{AC1ADE04-1B72-4E36-9AD9-BA27765A962B}">
      <dgm:prSet/>
      <dgm:spPr/>
      <dgm:t>
        <a:bodyPr/>
        <a:lstStyle/>
        <a:p>
          <a:r>
            <a:rPr lang="en-US"/>
            <a:t>How would you improve this study?</a:t>
          </a:r>
        </a:p>
      </dgm:t>
    </dgm:pt>
    <dgm:pt modelId="{8851B3F8-04D8-4061-AD27-9C6E09029D91}" type="parTrans" cxnId="{A022D92B-7A77-4807-BB2C-A3AB7441F8C9}">
      <dgm:prSet/>
      <dgm:spPr/>
      <dgm:t>
        <a:bodyPr/>
        <a:lstStyle/>
        <a:p>
          <a:endParaRPr lang="en-US"/>
        </a:p>
      </dgm:t>
    </dgm:pt>
    <dgm:pt modelId="{8B0933A7-984D-4A6D-B39D-91E78A3A9F76}" type="sibTrans" cxnId="{A022D92B-7A77-4807-BB2C-A3AB7441F8C9}">
      <dgm:prSet/>
      <dgm:spPr/>
      <dgm:t>
        <a:bodyPr/>
        <a:lstStyle/>
        <a:p>
          <a:endParaRPr lang="en-US"/>
        </a:p>
      </dgm:t>
    </dgm:pt>
    <dgm:pt modelId="{EF0869A5-D433-4256-B7CC-11FA84000EB9}" type="pres">
      <dgm:prSet presAssocID="{DFC6A72D-32BC-4A32-856B-12674F5633DD}" presName="root" presStyleCnt="0">
        <dgm:presLayoutVars>
          <dgm:dir/>
          <dgm:resizeHandles val="exact"/>
        </dgm:presLayoutVars>
      </dgm:prSet>
      <dgm:spPr/>
    </dgm:pt>
    <dgm:pt modelId="{36F0B9BA-83E2-48FA-B186-0FA14484FA7C}" type="pres">
      <dgm:prSet presAssocID="{A8CCC5B7-CAA4-4FBD-A4C5-949F2F64E502}" presName="compNode" presStyleCnt="0"/>
      <dgm:spPr/>
    </dgm:pt>
    <dgm:pt modelId="{3F11B4C2-9A9C-41F6-8060-8BC8BF7ACDD9}" type="pres">
      <dgm:prSet presAssocID="{A8CCC5B7-CAA4-4FBD-A4C5-949F2F64E502}" presName="bgRect" presStyleLbl="bgShp" presStyleIdx="0" presStyleCnt="3"/>
      <dgm:spPr/>
    </dgm:pt>
    <dgm:pt modelId="{F6D15C16-6BCD-4C4F-B806-60C866A07713}" type="pres">
      <dgm:prSet presAssocID="{A8CCC5B7-CAA4-4FBD-A4C5-949F2F64E5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F3F9B508-23C8-4FCD-83F1-F61AF539D457}" type="pres">
      <dgm:prSet presAssocID="{A8CCC5B7-CAA4-4FBD-A4C5-949F2F64E502}" presName="spaceRect" presStyleCnt="0"/>
      <dgm:spPr/>
    </dgm:pt>
    <dgm:pt modelId="{5C31B8F2-2F49-4EA5-85B9-EEBA49176BAE}" type="pres">
      <dgm:prSet presAssocID="{A8CCC5B7-CAA4-4FBD-A4C5-949F2F64E502}" presName="parTx" presStyleLbl="revTx" presStyleIdx="0" presStyleCnt="3">
        <dgm:presLayoutVars>
          <dgm:chMax val="0"/>
          <dgm:chPref val="0"/>
        </dgm:presLayoutVars>
      </dgm:prSet>
      <dgm:spPr/>
    </dgm:pt>
    <dgm:pt modelId="{5CAF1697-D758-4C68-B2DF-DBB7710A70C7}" type="pres">
      <dgm:prSet presAssocID="{8D8BF26C-F62B-4B0D-B88B-6094225E206C}" presName="sibTrans" presStyleCnt="0"/>
      <dgm:spPr/>
    </dgm:pt>
    <dgm:pt modelId="{AEFDA1A5-A14A-4B90-9805-4898D909E36F}" type="pres">
      <dgm:prSet presAssocID="{5CA47E80-F353-4203-BCFC-210FEFA3F15E}" presName="compNode" presStyleCnt="0"/>
      <dgm:spPr/>
    </dgm:pt>
    <dgm:pt modelId="{73634C9A-CB32-4031-A1D2-D945B339823B}" type="pres">
      <dgm:prSet presAssocID="{5CA47E80-F353-4203-BCFC-210FEFA3F15E}" presName="bgRect" presStyleLbl="bgShp" presStyleIdx="1" presStyleCnt="3"/>
      <dgm:spPr/>
    </dgm:pt>
    <dgm:pt modelId="{E6B6E2D9-C684-47C6-9272-4DDD85F13F71}" type="pres">
      <dgm:prSet presAssocID="{5CA47E80-F353-4203-BCFC-210FEFA3F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7F0F2C18-876D-4C53-A543-1DE742CE2B15}" type="pres">
      <dgm:prSet presAssocID="{5CA47E80-F353-4203-BCFC-210FEFA3F15E}" presName="spaceRect" presStyleCnt="0"/>
      <dgm:spPr/>
    </dgm:pt>
    <dgm:pt modelId="{56850E3B-EE3F-4AAF-B25B-06E2634DACEA}" type="pres">
      <dgm:prSet presAssocID="{5CA47E80-F353-4203-BCFC-210FEFA3F15E}" presName="parTx" presStyleLbl="revTx" presStyleIdx="1" presStyleCnt="3">
        <dgm:presLayoutVars>
          <dgm:chMax val="0"/>
          <dgm:chPref val="0"/>
        </dgm:presLayoutVars>
      </dgm:prSet>
      <dgm:spPr/>
    </dgm:pt>
    <dgm:pt modelId="{ED474DDF-1C60-4C0D-8E01-C558982BF93C}" type="pres">
      <dgm:prSet presAssocID="{181F855C-9829-409C-985E-80F9D6B5CDDE}" presName="sibTrans" presStyleCnt="0"/>
      <dgm:spPr/>
    </dgm:pt>
    <dgm:pt modelId="{9A090E79-DDCD-4331-ACA0-D94531384DF0}" type="pres">
      <dgm:prSet presAssocID="{AC1ADE04-1B72-4E36-9AD9-BA27765A962B}" presName="compNode" presStyleCnt="0"/>
      <dgm:spPr/>
    </dgm:pt>
    <dgm:pt modelId="{F26A8CC1-6C47-4D68-AB7A-9891B19ACFC5}" type="pres">
      <dgm:prSet presAssocID="{AC1ADE04-1B72-4E36-9AD9-BA27765A962B}" presName="bgRect" presStyleLbl="bgShp" presStyleIdx="2" presStyleCnt="3"/>
      <dgm:spPr/>
    </dgm:pt>
    <dgm:pt modelId="{708E8CF8-E2EF-467B-82E1-9C18F80171E4}" type="pres">
      <dgm:prSet presAssocID="{AC1ADE04-1B72-4E36-9AD9-BA27765A96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2B5D8A9-380E-4B34-9C97-BF2C07DABEB0}" type="pres">
      <dgm:prSet presAssocID="{AC1ADE04-1B72-4E36-9AD9-BA27765A962B}" presName="spaceRect" presStyleCnt="0"/>
      <dgm:spPr/>
    </dgm:pt>
    <dgm:pt modelId="{AFB42BCF-D381-4D74-9413-F1613B28BB2B}" type="pres">
      <dgm:prSet presAssocID="{AC1ADE04-1B72-4E36-9AD9-BA27765A962B}" presName="parTx" presStyleLbl="revTx" presStyleIdx="2" presStyleCnt="3">
        <dgm:presLayoutVars>
          <dgm:chMax val="0"/>
          <dgm:chPref val="0"/>
        </dgm:presLayoutVars>
      </dgm:prSet>
      <dgm:spPr/>
    </dgm:pt>
  </dgm:ptLst>
  <dgm:cxnLst>
    <dgm:cxn modelId="{952E6112-91F1-4E4C-8B3C-B79913CCA28D}" type="presOf" srcId="{AC1ADE04-1B72-4E36-9AD9-BA27765A962B}" destId="{AFB42BCF-D381-4D74-9413-F1613B28BB2B}" srcOrd="0" destOrd="0" presId="urn:microsoft.com/office/officeart/2018/2/layout/IconVerticalSolidList"/>
    <dgm:cxn modelId="{A022D92B-7A77-4807-BB2C-A3AB7441F8C9}" srcId="{DFC6A72D-32BC-4A32-856B-12674F5633DD}" destId="{AC1ADE04-1B72-4E36-9AD9-BA27765A962B}" srcOrd="2" destOrd="0" parTransId="{8851B3F8-04D8-4061-AD27-9C6E09029D91}" sibTransId="{8B0933A7-984D-4A6D-B39D-91E78A3A9F76}"/>
    <dgm:cxn modelId="{764B8568-3FE0-4063-8964-FF43B33DA59B}" type="presOf" srcId="{5CA47E80-F353-4203-BCFC-210FEFA3F15E}" destId="{56850E3B-EE3F-4AAF-B25B-06E2634DACEA}" srcOrd="0" destOrd="0" presId="urn:microsoft.com/office/officeart/2018/2/layout/IconVerticalSolidList"/>
    <dgm:cxn modelId="{5C4E1F69-8C6C-42E8-9423-7DFC6F699836}" type="presOf" srcId="{DFC6A72D-32BC-4A32-856B-12674F5633DD}" destId="{EF0869A5-D433-4256-B7CC-11FA84000EB9}" srcOrd="0" destOrd="0" presId="urn:microsoft.com/office/officeart/2018/2/layout/IconVerticalSolidList"/>
    <dgm:cxn modelId="{C7910678-40B2-4999-81CA-F20DC18EB7A8}" srcId="{DFC6A72D-32BC-4A32-856B-12674F5633DD}" destId="{A8CCC5B7-CAA4-4FBD-A4C5-949F2F64E502}" srcOrd="0" destOrd="0" parTransId="{389EBC69-7658-405C-A558-3951890B0AAA}" sibTransId="{8D8BF26C-F62B-4B0D-B88B-6094225E206C}"/>
    <dgm:cxn modelId="{C5EEC39D-C1B7-4E28-92E0-18206A79A992}" srcId="{DFC6A72D-32BC-4A32-856B-12674F5633DD}" destId="{5CA47E80-F353-4203-BCFC-210FEFA3F15E}" srcOrd="1" destOrd="0" parTransId="{16ACAB72-B02A-4BF8-AA88-E46DBCE5BEB8}" sibTransId="{181F855C-9829-409C-985E-80F9D6B5CDDE}"/>
    <dgm:cxn modelId="{37DDA5CE-465A-4AE4-9BB7-EF099DD85E7B}" type="presOf" srcId="{A8CCC5B7-CAA4-4FBD-A4C5-949F2F64E502}" destId="{5C31B8F2-2F49-4EA5-85B9-EEBA49176BAE}" srcOrd="0" destOrd="0" presId="urn:microsoft.com/office/officeart/2018/2/layout/IconVerticalSolidList"/>
    <dgm:cxn modelId="{99F83D69-A8C1-46E0-8315-0D6E847E5384}" type="presParOf" srcId="{EF0869A5-D433-4256-B7CC-11FA84000EB9}" destId="{36F0B9BA-83E2-48FA-B186-0FA14484FA7C}" srcOrd="0" destOrd="0" presId="urn:microsoft.com/office/officeart/2018/2/layout/IconVerticalSolidList"/>
    <dgm:cxn modelId="{52AFA9A4-FDD4-40F7-8027-D5E4DA8A58C8}" type="presParOf" srcId="{36F0B9BA-83E2-48FA-B186-0FA14484FA7C}" destId="{3F11B4C2-9A9C-41F6-8060-8BC8BF7ACDD9}" srcOrd="0" destOrd="0" presId="urn:microsoft.com/office/officeart/2018/2/layout/IconVerticalSolidList"/>
    <dgm:cxn modelId="{F86315F4-4AAD-4594-B71E-75A2D0BB7405}" type="presParOf" srcId="{36F0B9BA-83E2-48FA-B186-0FA14484FA7C}" destId="{F6D15C16-6BCD-4C4F-B806-60C866A07713}" srcOrd="1" destOrd="0" presId="urn:microsoft.com/office/officeart/2018/2/layout/IconVerticalSolidList"/>
    <dgm:cxn modelId="{52F3B081-7599-4F34-A906-36A048593A0F}" type="presParOf" srcId="{36F0B9BA-83E2-48FA-B186-0FA14484FA7C}" destId="{F3F9B508-23C8-4FCD-83F1-F61AF539D457}" srcOrd="2" destOrd="0" presId="urn:microsoft.com/office/officeart/2018/2/layout/IconVerticalSolidList"/>
    <dgm:cxn modelId="{F8E695FA-5C8B-4972-913C-383543869284}" type="presParOf" srcId="{36F0B9BA-83E2-48FA-B186-0FA14484FA7C}" destId="{5C31B8F2-2F49-4EA5-85B9-EEBA49176BAE}" srcOrd="3" destOrd="0" presId="urn:microsoft.com/office/officeart/2018/2/layout/IconVerticalSolidList"/>
    <dgm:cxn modelId="{438F0699-376C-4DE8-9339-84FAEF7C6114}" type="presParOf" srcId="{EF0869A5-D433-4256-B7CC-11FA84000EB9}" destId="{5CAF1697-D758-4C68-B2DF-DBB7710A70C7}" srcOrd="1" destOrd="0" presId="urn:microsoft.com/office/officeart/2018/2/layout/IconVerticalSolidList"/>
    <dgm:cxn modelId="{0E271B1D-EC9F-4161-929E-7332036BB129}" type="presParOf" srcId="{EF0869A5-D433-4256-B7CC-11FA84000EB9}" destId="{AEFDA1A5-A14A-4B90-9805-4898D909E36F}" srcOrd="2" destOrd="0" presId="urn:microsoft.com/office/officeart/2018/2/layout/IconVerticalSolidList"/>
    <dgm:cxn modelId="{2B494538-AC76-4689-9792-F3B6D48CF382}" type="presParOf" srcId="{AEFDA1A5-A14A-4B90-9805-4898D909E36F}" destId="{73634C9A-CB32-4031-A1D2-D945B339823B}" srcOrd="0" destOrd="0" presId="urn:microsoft.com/office/officeart/2018/2/layout/IconVerticalSolidList"/>
    <dgm:cxn modelId="{E5160DF4-216E-4AA3-910F-4B60EEF743F4}" type="presParOf" srcId="{AEFDA1A5-A14A-4B90-9805-4898D909E36F}" destId="{E6B6E2D9-C684-47C6-9272-4DDD85F13F71}" srcOrd="1" destOrd="0" presId="urn:microsoft.com/office/officeart/2018/2/layout/IconVerticalSolidList"/>
    <dgm:cxn modelId="{4F3191D0-9CF6-4F5F-AD5D-3110FB4B65DA}" type="presParOf" srcId="{AEFDA1A5-A14A-4B90-9805-4898D909E36F}" destId="{7F0F2C18-876D-4C53-A543-1DE742CE2B15}" srcOrd="2" destOrd="0" presId="urn:microsoft.com/office/officeart/2018/2/layout/IconVerticalSolidList"/>
    <dgm:cxn modelId="{B14852C5-A489-4A73-A96E-CEFCADB153A0}" type="presParOf" srcId="{AEFDA1A5-A14A-4B90-9805-4898D909E36F}" destId="{56850E3B-EE3F-4AAF-B25B-06E2634DACEA}" srcOrd="3" destOrd="0" presId="urn:microsoft.com/office/officeart/2018/2/layout/IconVerticalSolidList"/>
    <dgm:cxn modelId="{3A8A6F49-FBB8-4F26-8825-6F023452279B}" type="presParOf" srcId="{EF0869A5-D433-4256-B7CC-11FA84000EB9}" destId="{ED474DDF-1C60-4C0D-8E01-C558982BF93C}" srcOrd="3" destOrd="0" presId="urn:microsoft.com/office/officeart/2018/2/layout/IconVerticalSolidList"/>
    <dgm:cxn modelId="{FADBD439-D2DF-4707-8C5D-59E8F0332DE9}" type="presParOf" srcId="{EF0869A5-D433-4256-B7CC-11FA84000EB9}" destId="{9A090E79-DDCD-4331-ACA0-D94531384DF0}" srcOrd="4" destOrd="0" presId="urn:microsoft.com/office/officeart/2018/2/layout/IconVerticalSolidList"/>
    <dgm:cxn modelId="{AF696E3E-2C03-42D3-BFBB-2CEC09C1797F}" type="presParOf" srcId="{9A090E79-DDCD-4331-ACA0-D94531384DF0}" destId="{F26A8CC1-6C47-4D68-AB7A-9891B19ACFC5}" srcOrd="0" destOrd="0" presId="urn:microsoft.com/office/officeart/2018/2/layout/IconVerticalSolidList"/>
    <dgm:cxn modelId="{A9414C49-BA0E-4F83-B68B-6A9919EAB82B}" type="presParOf" srcId="{9A090E79-DDCD-4331-ACA0-D94531384DF0}" destId="{708E8CF8-E2EF-467B-82E1-9C18F80171E4}" srcOrd="1" destOrd="0" presId="urn:microsoft.com/office/officeart/2018/2/layout/IconVerticalSolidList"/>
    <dgm:cxn modelId="{9A37458B-088B-4668-9196-15A6BF9387DD}" type="presParOf" srcId="{9A090E79-DDCD-4331-ACA0-D94531384DF0}" destId="{02B5D8A9-380E-4B34-9C97-BF2C07DABEB0}" srcOrd="2" destOrd="0" presId="urn:microsoft.com/office/officeart/2018/2/layout/IconVerticalSolidList"/>
    <dgm:cxn modelId="{99F0A9F5-5E4F-4A15-AC54-CD4651D90727}" type="presParOf" srcId="{9A090E79-DDCD-4331-ACA0-D94531384DF0}" destId="{AFB42BCF-D381-4D74-9413-F1613B28BB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EAF8B3-016B-4FAE-A231-1D660665B1F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5282D2A-AD3D-4D72-8255-D9D1F6DB9408}">
      <dgm:prSet/>
      <dgm:spPr/>
      <dgm:t>
        <a:bodyPr/>
        <a:lstStyle/>
        <a:p>
          <a:r>
            <a:rPr lang="en-US" dirty="0"/>
            <a:t>Categorical Independent Variable (IV)</a:t>
          </a:r>
        </a:p>
      </dgm:t>
    </dgm:pt>
    <dgm:pt modelId="{15562CA8-C3AF-40D3-90AC-BBC2ECA33DE8}" type="parTrans" cxnId="{537EA6E2-76A7-4F86-9FE1-DFA4105D33BC}">
      <dgm:prSet/>
      <dgm:spPr/>
      <dgm:t>
        <a:bodyPr/>
        <a:lstStyle/>
        <a:p>
          <a:endParaRPr lang="en-US"/>
        </a:p>
      </dgm:t>
    </dgm:pt>
    <dgm:pt modelId="{538B50E5-D5F1-46DD-827F-C5958B44E528}" type="sibTrans" cxnId="{537EA6E2-76A7-4F86-9FE1-DFA4105D33BC}">
      <dgm:prSet/>
      <dgm:spPr/>
      <dgm:t>
        <a:bodyPr/>
        <a:lstStyle/>
        <a:p>
          <a:endParaRPr lang="en-US"/>
        </a:p>
      </dgm:t>
    </dgm:pt>
    <dgm:pt modelId="{4C848004-7AA0-4940-863E-C5058834E390}">
      <dgm:prSet/>
      <dgm:spPr/>
      <dgm:t>
        <a:bodyPr/>
        <a:lstStyle/>
        <a:p>
          <a:r>
            <a:rPr lang="en-US"/>
            <a:t>Continuous Dependent Variable (DV)</a:t>
          </a:r>
        </a:p>
      </dgm:t>
    </dgm:pt>
    <dgm:pt modelId="{D61E1259-8698-4588-B7BB-7BCD124ECCD1}" type="parTrans" cxnId="{CAE8B38D-026F-4806-ACA6-198129666A14}">
      <dgm:prSet/>
      <dgm:spPr/>
      <dgm:t>
        <a:bodyPr/>
        <a:lstStyle/>
        <a:p>
          <a:endParaRPr lang="en-US"/>
        </a:p>
      </dgm:t>
    </dgm:pt>
    <dgm:pt modelId="{C607559D-99D9-422B-847E-32809375CEEB}" type="sibTrans" cxnId="{CAE8B38D-026F-4806-ACA6-198129666A14}">
      <dgm:prSet/>
      <dgm:spPr/>
      <dgm:t>
        <a:bodyPr/>
        <a:lstStyle/>
        <a:p>
          <a:endParaRPr lang="en-US"/>
        </a:p>
      </dgm:t>
    </dgm:pt>
    <dgm:pt modelId="{93B4DE9A-480B-496F-B5E3-F951513B30E7}">
      <dgm:prSet/>
      <dgm:spPr/>
      <dgm:t>
        <a:bodyPr/>
        <a:lstStyle/>
        <a:p>
          <a:r>
            <a:rPr lang="en-US"/>
            <a:t>Independent Observations</a:t>
          </a:r>
        </a:p>
      </dgm:t>
    </dgm:pt>
    <dgm:pt modelId="{E33A6B53-3ED9-43EA-9F3B-B475C4F9B916}" type="parTrans" cxnId="{1DBE651D-58E8-4F7F-B223-090C73B9AFA8}">
      <dgm:prSet/>
      <dgm:spPr/>
      <dgm:t>
        <a:bodyPr/>
        <a:lstStyle/>
        <a:p>
          <a:endParaRPr lang="en-US"/>
        </a:p>
      </dgm:t>
    </dgm:pt>
    <dgm:pt modelId="{BFA39353-F42C-43FF-82BB-BB0DDFFA460A}" type="sibTrans" cxnId="{1DBE651D-58E8-4F7F-B223-090C73B9AFA8}">
      <dgm:prSet/>
      <dgm:spPr/>
      <dgm:t>
        <a:bodyPr/>
        <a:lstStyle/>
        <a:p>
          <a:endParaRPr lang="en-US"/>
        </a:p>
      </dgm:t>
    </dgm:pt>
    <dgm:pt modelId="{A0B7CE7B-513E-46EF-9D33-5DC92498D2AF}">
      <dgm:prSet/>
      <dgm:spPr/>
      <dgm:t>
        <a:bodyPr/>
        <a:lstStyle/>
        <a:p>
          <a:r>
            <a:rPr lang="en-US"/>
            <a:t>Normal Distribution</a:t>
          </a:r>
        </a:p>
      </dgm:t>
    </dgm:pt>
    <dgm:pt modelId="{1BE8AC24-72C4-4280-8B71-A303CFA5AE1F}" type="parTrans" cxnId="{6682F337-13C6-42E3-9246-3A0322D40749}">
      <dgm:prSet/>
      <dgm:spPr/>
      <dgm:t>
        <a:bodyPr/>
        <a:lstStyle/>
        <a:p>
          <a:endParaRPr lang="en-US"/>
        </a:p>
      </dgm:t>
    </dgm:pt>
    <dgm:pt modelId="{F637F189-284D-478A-B4C0-6EE83377E312}" type="sibTrans" cxnId="{6682F337-13C6-42E3-9246-3A0322D40749}">
      <dgm:prSet/>
      <dgm:spPr/>
      <dgm:t>
        <a:bodyPr/>
        <a:lstStyle/>
        <a:p>
          <a:endParaRPr lang="en-US"/>
        </a:p>
      </dgm:t>
    </dgm:pt>
    <dgm:pt modelId="{193DBCEB-DB17-4AD6-B302-E13F9E060E02}">
      <dgm:prSet/>
      <dgm:spPr/>
      <dgm:t>
        <a:bodyPr/>
        <a:lstStyle/>
        <a:p>
          <a:r>
            <a:rPr lang="en-US"/>
            <a:t>No Outliers</a:t>
          </a:r>
        </a:p>
      </dgm:t>
    </dgm:pt>
    <dgm:pt modelId="{10431FC5-36D2-4983-9FD4-68E30A3B5E74}" type="parTrans" cxnId="{963A1E6D-B8CE-48EB-981E-AE5366960F4F}">
      <dgm:prSet/>
      <dgm:spPr/>
      <dgm:t>
        <a:bodyPr/>
        <a:lstStyle/>
        <a:p>
          <a:endParaRPr lang="en-US"/>
        </a:p>
      </dgm:t>
    </dgm:pt>
    <dgm:pt modelId="{1CDF5D01-DD11-4B28-9DA1-E242D59547F4}" type="sibTrans" cxnId="{963A1E6D-B8CE-48EB-981E-AE5366960F4F}">
      <dgm:prSet/>
      <dgm:spPr/>
      <dgm:t>
        <a:bodyPr/>
        <a:lstStyle/>
        <a:p>
          <a:endParaRPr lang="en-US"/>
        </a:p>
      </dgm:t>
    </dgm:pt>
    <dgm:pt modelId="{2F196676-2F81-4AE5-BBE2-9EFFA3C6C284}">
      <dgm:prSet/>
      <dgm:spPr/>
      <dgm:t>
        <a:bodyPr/>
        <a:lstStyle/>
        <a:p>
          <a:r>
            <a:rPr lang="en-US"/>
            <a:t>Homogeneity of variance</a:t>
          </a:r>
        </a:p>
      </dgm:t>
    </dgm:pt>
    <dgm:pt modelId="{B1954400-13A3-45CA-8C76-F1B85BC45D47}" type="parTrans" cxnId="{936024DD-B2B2-4A93-BBF2-DACBD5F11F15}">
      <dgm:prSet/>
      <dgm:spPr/>
      <dgm:t>
        <a:bodyPr/>
        <a:lstStyle/>
        <a:p>
          <a:endParaRPr lang="en-US"/>
        </a:p>
      </dgm:t>
    </dgm:pt>
    <dgm:pt modelId="{6FEDE4D2-147D-4779-A0BD-D242B70DEE7A}" type="sibTrans" cxnId="{936024DD-B2B2-4A93-BBF2-DACBD5F11F15}">
      <dgm:prSet/>
      <dgm:spPr/>
      <dgm:t>
        <a:bodyPr/>
        <a:lstStyle/>
        <a:p>
          <a:endParaRPr lang="en-US"/>
        </a:p>
      </dgm:t>
    </dgm:pt>
    <dgm:pt modelId="{15922D77-D92F-4BD5-A392-39A921660CF2}" type="pres">
      <dgm:prSet presAssocID="{31EAF8B3-016B-4FAE-A231-1D660665B1FA}" presName="vert0" presStyleCnt="0">
        <dgm:presLayoutVars>
          <dgm:dir/>
          <dgm:animOne val="branch"/>
          <dgm:animLvl val="lvl"/>
        </dgm:presLayoutVars>
      </dgm:prSet>
      <dgm:spPr/>
    </dgm:pt>
    <dgm:pt modelId="{9855F183-7233-49EB-B97D-A36979A3D8FE}" type="pres">
      <dgm:prSet presAssocID="{45282D2A-AD3D-4D72-8255-D9D1F6DB9408}" presName="thickLine" presStyleLbl="alignNode1" presStyleIdx="0" presStyleCnt="6"/>
      <dgm:spPr/>
    </dgm:pt>
    <dgm:pt modelId="{E6BB716C-3D77-4767-8FA2-068852BA8F62}" type="pres">
      <dgm:prSet presAssocID="{45282D2A-AD3D-4D72-8255-D9D1F6DB9408}" presName="horz1" presStyleCnt="0"/>
      <dgm:spPr/>
    </dgm:pt>
    <dgm:pt modelId="{4E026A26-DCB2-482C-845D-7CA49A93F27A}" type="pres">
      <dgm:prSet presAssocID="{45282D2A-AD3D-4D72-8255-D9D1F6DB9408}" presName="tx1" presStyleLbl="revTx" presStyleIdx="0" presStyleCnt="6"/>
      <dgm:spPr/>
    </dgm:pt>
    <dgm:pt modelId="{3DA633E6-16F9-49E8-9DCD-5D793BCA0C26}" type="pres">
      <dgm:prSet presAssocID="{45282D2A-AD3D-4D72-8255-D9D1F6DB9408}" presName="vert1" presStyleCnt="0"/>
      <dgm:spPr/>
    </dgm:pt>
    <dgm:pt modelId="{AC20F216-F101-42A3-B423-B6A58B238668}" type="pres">
      <dgm:prSet presAssocID="{4C848004-7AA0-4940-863E-C5058834E390}" presName="thickLine" presStyleLbl="alignNode1" presStyleIdx="1" presStyleCnt="6"/>
      <dgm:spPr/>
    </dgm:pt>
    <dgm:pt modelId="{0A2637A0-B250-4756-B903-1DB15505B0C8}" type="pres">
      <dgm:prSet presAssocID="{4C848004-7AA0-4940-863E-C5058834E390}" presName="horz1" presStyleCnt="0"/>
      <dgm:spPr/>
    </dgm:pt>
    <dgm:pt modelId="{E6764DA3-A89D-4203-B5FC-9C807F55469A}" type="pres">
      <dgm:prSet presAssocID="{4C848004-7AA0-4940-863E-C5058834E390}" presName="tx1" presStyleLbl="revTx" presStyleIdx="1" presStyleCnt="6"/>
      <dgm:spPr/>
    </dgm:pt>
    <dgm:pt modelId="{2634B4AC-69E2-410B-BA26-56D4C7D07E96}" type="pres">
      <dgm:prSet presAssocID="{4C848004-7AA0-4940-863E-C5058834E390}" presName="vert1" presStyleCnt="0"/>
      <dgm:spPr/>
    </dgm:pt>
    <dgm:pt modelId="{CF138B48-201E-422F-9D14-1DAD1CCFA423}" type="pres">
      <dgm:prSet presAssocID="{93B4DE9A-480B-496F-B5E3-F951513B30E7}" presName="thickLine" presStyleLbl="alignNode1" presStyleIdx="2" presStyleCnt="6"/>
      <dgm:spPr/>
    </dgm:pt>
    <dgm:pt modelId="{8B701C98-B18A-4542-961C-6E4E127440E4}" type="pres">
      <dgm:prSet presAssocID="{93B4DE9A-480B-496F-B5E3-F951513B30E7}" presName="horz1" presStyleCnt="0"/>
      <dgm:spPr/>
    </dgm:pt>
    <dgm:pt modelId="{B83693BE-58A0-4A03-9A56-A33B284BA540}" type="pres">
      <dgm:prSet presAssocID="{93B4DE9A-480B-496F-B5E3-F951513B30E7}" presName="tx1" presStyleLbl="revTx" presStyleIdx="2" presStyleCnt="6"/>
      <dgm:spPr/>
    </dgm:pt>
    <dgm:pt modelId="{305E0EEA-0BB7-4023-8F0F-088B7A705AE8}" type="pres">
      <dgm:prSet presAssocID="{93B4DE9A-480B-496F-B5E3-F951513B30E7}" presName="vert1" presStyleCnt="0"/>
      <dgm:spPr/>
    </dgm:pt>
    <dgm:pt modelId="{0B2DA898-9617-4979-BEDE-A9CDA2E84159}" type="pres">
      <dgm:prSet presAssocID="{A0B7CE7B-513E-46EF-9D33-5DC92498D2AF}" presName="thickLine" presStyleLbl="alignNode1" presStyleIdx="3" presStyleCnt="6"/>
      <dgm:spPr/>
    </dgm:pt>
    <dgm:pt modelId="{03EBC455-FB45-4931-AB55-07C9ADB4C35C}" type="pres">
      <dgm:prSet presAssocID="{A0B7CE7B-513E-46EF-9D33-5DC92498D2AF}" presName="horz1" presStyleCnt="0"/>
      <dgm:spPr/>
    </dgm:pt>
    <dgm:pt modelId="{4F51A16C-3795-4745-8DCD-36F8CCE863FB}" type="pres">
      <dgm:prSet presAssocID="{A0B7CE7B-513E-46EF-9D33-5DC92498D2AF}" presName="tx1" presStyleLbl="revTx" presStyleIdx="3" presStyleCnt="6"/>
      <dgm:spPr/>
    </dgm:pt>
    <dgm:pt modelId="{30590EC2-8512-4DF6-AC12-418A3CDF0567}" type="pres">
      <dgm:prSet presAssocID="{A0B7CE7B-513E-46EF-9D33-5DC92498D2AF}" presName="vert1" presStyleCnt="0"/>
      <dgm:spPr/>
    </dgm:pt>
    <dgm:pt modelId="{2F328EB6-85FD-45E1-9A21-71F2B7A756B0}" type="pres">
      <dgm:prSet presAssocID="{193DBCEB-DB17-4AD6-B302-E13F9E060E02}" presName="thickLine" presStyleLbl="alignNode1" presStyleIdx="4" presStyleCnt="6"/>
      <dgm:spPr/>
    </dgm:pt>
    <dgm:pt modelId="{6E2F8900-698D-4DE5-8AD1-8202ADBC48DF}" type="pres">
      <dgm:prSet presAssocID="{193DBCEB-DB17-4AD6-B302-E13F9E060E02}" presName="horz1" presStyleCnt="0"/>
      <dgm:spPr/>
    </dgm:pt>
    <dgm:pt modelId="{1C898C01-457B-4FD4-B4F3-9F1FF8465F19}" type="pres">
      <dgm:prSet presAssocID="{193DBCEB-DB17-4AD6-B302-E13F9E060E02}" presName="tx1" presStyleLbl="revTx" presStyleIdx="4" presStyleCnt="6"/>
      <dgm:spPr/>
    </dgm:pt>
    <dgm:pt modelId="{4F810EEF-607A-406C-8434-1C2F55356926}" type="pres">
      <dgm:prSet presAssocID="{193DBCEB-DB17-4AD6-B302-E13F9E060E02}" presName="vert1" presStyleCnt="0"/>
      <dgm:spPr/>
    </dgm:pt>
    <dgm:pt modelId="{9E215CBF-A493-4313-B60C-61D2E92F0825}" type="pres">
      <dgm:prSet presAssocID="{2F196676-2F81-4AE5-BBE2-9EFFA3C6C284}" presName="thickLine" presStyleLbl="alignNode1" presStyleIdx="5" presStyleCnt="6"/>
      <dgm:spPr/>
    </dgm:pt>
    <dgm:pt modelId="{7BD6BB19-CD29-4097-932D-71C80121665E}" type="pres">
      <dgm:prSet presAssocID="{2F196676-2F81-4AE5-BBE2-9EFFA3C6C284}" presName="horz1" presStyleCnt="0"/>
      <dgm:spPr/>
    </dgm:pt>
    <dgm:pt modelId="{FEB4B53C-EA8C-4DB6-8F0F-9424BD2A2A1D}" type="pres">
      <dgm:prSet presAssocID="{2F196676-2F81-4AE5-BBE2-9EFFA3C6C284}" presName="tx1" presStyleLbl="revTx" presStyleIdx="5" presStyleCnt="6"/>
      <dgm:spPr/>
    </dgm:pt>
    <dgm:pt modelId="{936CBB94-E851-44E0-8FE4-2BFEE8B2EE05}" type="pres">
      <dgm:prSet presAssocID="{2F196676-2F81-4AE5-BBE2-9EFFA3C6C284}" presName="vert1" presStyleCnt="0"/>
      <dgm:spPr/>
    </dgm:pt>
  </dgm:ptLst>
  <dgm:cxnLst>
    <dgm:cxn modelId="{5CE81807-C6AA-4C00-887E-8E72235EDADB}" type="presOf" srcId="{31EAF8B3-016B-4FAE-A231-1D660665B1FA}" destId="{15922D77-D92F-4BD5-A392-39A921660CF2}" srcOrd="0" destOrd="0" presId="urn:microsoft.com/office/officeart/2008/layout/LinedList"/>
    <dgm:cxn modelId="{1DBE651D-58E8-4F7F-B223-090C73B9AFA8}" srcId="{31EAF8B3-016B-4FAE-A231-1D660665B1FA}" destId="{93B4DE9A-480B-496F-B5E3-F951513B30E7}" srcOrd="2" destOrd="0" parTransId="{E33A6B53-3ED9-43EA-9F3B-B475C4F9B916}" sibTransId="{BFA39353-F42C-43FF-82BB-BB0DDFFA460A}"/>
    <dgm:cxn modelId="{6682F337-13C6-42E3-9246-3A0322D40749}" srcId="{31EAF8B3-016B-4FAE-A231-1D660665B1FA}" destId="{A0B7CE7B-513E-46EF-9D33-5DC92498D2AF}" srcOrd="3" destOrd="0" parTransId="{1BE8AC24-72C4-4280-8B71-A303CFA5AE1F}" sibTransId="{F637F189-284D-478A-B4C0-6EE83377E312}"/>
    <dgm:cxn modelId="{FA5B4F4A-3AD0-439F-B3E4-2CC1BD666C41}" type="presOf" srcId="{45282D2A-AD3D-4D72-8255-D9D1F6DB9408}" destId="{4E026A26-DCB2-482C-845D-7CA49A93F27A}" srcOrd="0" destOrd="0" presId="urn:microsoft.com/office/officeart/2008/layout/LinedList"/>
    <dgm:cxn modelId="{E0B97C4A-0A7D-4CB0-B650-B40F4EADA295}" type="presOf" srcId="{4C848004-7AA0-4940-863E-C5058834E390}" destId="{E6764DA3-A89D-4203-B5FC-9C807F55469A}" srcOrd="0" destOrd="0" presId="urn:microsoft.com/office/officeart/2008/layout/LinedList"/>
    <dgm:cxn modelId="{963A1E6D-B8CE-48EB-981E-AE5366960F4F}" srcId="{31EAF8B3-016B-4FAE-A231-1D660665B1FA}" destId="{193DBCEB-DB17-4AD6-B302-E13F9E060E02}" srcOrd="4" destOrd="0" parTransId="{10431FC5-36D2-4983-9FD4-68E30A3B5E74}" sibTransId="{1CDF5D01-DD11-4B28-9DA1-E242D59547F4}"/>
    <dgm:cxn modelId="{0ED36A4F-F255-425F-903A-42F47FE8D6D8}" type="presOf" srcId="{193DBCEB-DB17-4AD6-B302-E13F9E060E02}" destId="{1C898C01-457B-4FD4-B4F3-9F1FF8465F19}" srcOrd="0" destOrd="0" presId="urn:microsoft.com/office/officeart/2008/layout/LinedList"/>
    <dgm:cxn modelId="{A7B1EC57-5CA9-4593-8DA8-A605C3AF448E}" type="presOf" srcId="{93B4DE9A-480B-496F-B5E3-F951513B30E7}" destId="{B83693BE-58A0-4A03-9A56-A33B284BA540}" srcOrd="0" destOrd="0" presId="urn:microsoft.com/office/officeart/2008/layout/LinedList"/>
    <dgm:cxn modelId="{CAE8B38D-026F-4806-ACA6-198129666A14}" srcId="{31EAF8B3-016B-4FAE-A231-1D660665B1FA}" destId="{4C848004-7AA0-4940-863E-C5058834E390}" srcOrd="1" destOrd="0" parTransId="{D61E1259-8698-4588-B7BB-7BCD124ECCD1}" sibTransId="{C607559D-99D9-422B-847E-32809375CEEB}"/>
    <dgm:cxn modelId="{09499ED0-B029-4472-9052-7DF0C4B8DD02}" type="presOf" srcId="{A0B7CE7B-513E-46EF-9D33-5DC92498D2AF}" destId="{4F51A16C-3795-4745-8DCD-36F8CCE863FB}" srcOrd="0" destOrd="0" presId="urn:microsoft.com/office/officeart/2008/layout/LinedList"/>
    <dgm:cxn modelId="{936024DD-B2B2-4A93-BBF2-DACBD5F11F15}" srcId="{31EAF8B3-016B-4FAE-A231-1D660665B1FA}" destId="{2F196676-2F81-4AE5-BBE2-9EFFA3C6C284}" srcOrd="5" destOrd="0" parTransId="{B1954400-13A3-45CA-8C76-F1B85BC45D47}" sibTransId="{6FEDE4D2-147D-4779-A0BD-D242B70DEE7A}"/>
    <dgm:cxn modelId="{537EA6E2-76A7-4F86-9FE1-DFA4105D33BC}" srcId="{31EAF8B3-016B-4FAE-A231-1D660665B1FA}" destId="{45282D2A-AD3D-4D72-8255-D9D1F6DB9408}" srcOrd="0" destOrd="0" parTransId="{15562CA8-C3AF-40D3-90AC-BBC2ECA33DE8}" sibTransId="{538B50E5-D5F1-46DD-827F-C5958B44E528}"/>
    <dgm:cxn modelId="{79B21CF9-D472-41D1-9900-6342E793A1BA}" type="presOf" srcId="{2F196676-2F81-4AE5-BBE2-9EFFA3C6C284}" destId="{FEB4B53C-EA8C-4DB6-8F0F-9424BD2A2A1D}" srcOrd="0" destOrd="0" presId="urn:microsoft.com/office/officeart/2008/layout/LinedList"/>
    <dgm:cxn modelId="{4823B8CF-6910-483B-A12E-0F8F6FAF00A5}" type="presParOf" srcId="{15922D77-D92F-4BD5-A392-39A921660CF2}" destId="{9855F183-7233-49EB-B97D-A36979A3D8FE}" srcOrd="0" destOrd="0" presId="urn:microsoft.com/office/officeart/2008/layout/LinedList"/>
    <dgm:cxn modelId="{43A0D1E5-E921-49C8-B9B2-9080DD021607}" type="presParOf" srcId="{15922D77-D92F-4BD5-A392-39A921660CF2}" destId="{E6BB716C-3D77-4767-8FA2-068852BA8F62}" srcOrd="1" destOrd="0" presId="urn:microsoft.com/office/officeart/2008/layout/LinedList"/>
    <dgm:cxn modelId="{00E85014-AA5A-44F7-AC54-6FF6421DB9E8}" type="presParOf" srcId="{E6BB716C-3D77-4767-8FA2-068852BA8F62}" destId="{4E026A26-DCB2-482C-845D-7CA49A93F27A}" srcOrd="0" destOrd="0" presId="urn:microsoft.com/office/officeart/2008/layout/LinedList"/>
    <dgm:cxn modelId="{11924FDA-2363-44F4-9AC2-FF5AE59E85A1}" type="presParOf" srcId="{E6BB716C-3D77-4767-8FA2-068852BA8F62}" destId="{3DA633E6-16F9-49E8-9DCD-5D793BCA0C26}" srcOrd="1" destOrd="0" presId="urn:microsoft.com/office/officeart/2008/layout/LinedList"/>
    <dgm:cxn modelId="{5171D17B-D47D-4485-AC5E-D115F9C0B7EA}" type="presParOf" srcId="{15922D77-D92F-4BD5-A392-39A921660CF2}" destId="{AC20F216-F101-42A3-B423-B6A58B238668}" srcOrd="2" destOrd="0" presId="urn:microsoft.com/office/officeart/2008/layout/LinedList"/>
    <dgm:cxn modelId="{85B527B9-91AF-4BAB-B45E-19DF1D2935A1}" type="presParOf" srcId="{15922D77-D92F-4BD5-A392-39A921660CF2}" destId="{0A2637A0-B250-4756-B903-1DB15505B0C8}" srcOrd="3" destOrd="0" presId="urn:microsoft.com/office/officeart/2008/layout/LinedList"/>
    <dgm:cxn modelId="{2C5144DB-1148-4655-B7A9-27B6F39E0AC0}" type="presParOf" srcId="{0A2637A0-B250-4756-B903-1DB15505B0C8}" destId="{E6764DA3-A89D-4203-B5FC-9C807F55469A}" srcOrd="0" destOrd="0" presId="urn:microsoft.com/office/officeart/2008/layout/LinedList"/>
    <dgm:cxn modelId="{218F80BD-D516-4715-B42D-18EEDC8EBD5F}" type="presParOf" srcId="{0A2637A0-B250-4756-B903-1DB15505B0C8}" destId="{2634B4AC-69E2-410B-BA26-56D4C7D07E96}" srcOrd="1" destOrd="0" presId="urn:microsoft.com/office/officeart/2008/layout/LinedList"/>
    <dgm:cxn modelId="{EE93D103-4AE8-4FC1-A47B-6CC83A000702}" type="presParOf" srcId="{15922D77-D92F-4BD5-A392-39A921660CF2}" destId="{CF138B48-201E-422F-9D14-1DAD1CCFA423}" srcOrd="4" destOrd="0" presId="urn:microsoft.com/office/officeart/2008/layout/LinedList"/>
    <dgm:cxn modelId="{6CE0712C-D5BB-48B5-81DC-62A0BE0DD8AE}" type="presParOf" srcId="{15922D77-D92F-4BD5-A392-39A921660CF2}" destId="{8B701C98-B18A-4542-961C-6E4E127440E4}" srcOrd="5" destOrd="0" presId="urn:microsoft.com/office/officeart/2008/layout/LinedList"/>
    <dgm:cxn modelId="{263ACA1E-FFC7-4AB3-9ED2-BDC4048F8937}" type="presParOf" srcId="{8B701C98-B18A-4542-961C-6E4E127440E4}" destId="{B83693BE-58A0-4A03-9A56-A33B284BA540}" srcOrd="0" destOrd="0" presId="urn:microsoft.com/office/officeart/2008/layout/LinedList"/>
    <dgm:cxn modelId="{4BFFCEAA-28CE-4CD1-853A-5BAF76F8F56F}" type="presParOf" srcId="{8B701C98-B18A-4542-961C-6E4E127440E4}" destId="{305E0EEA-0BB7-4023-8F0F-088B7A705AE8}" srcOrd="1" destOrd="0" presId="urn:microsoft.com/office/officeart/2008/layout/LinedList"/>
    <dgm:cxn modelId="{B47099E1-B4E9-4465-A45E-4DCE84DD3A32}" type="presParOf" srcId="{15922D77-D92F-4BD5-A392-39A921660CF2}" destId="{0B2DA898-9617-4979-BEDE-A9CDA2E84159}" srcOrd="6" destOrd="0" presId="urn:microsoft.com/office/officeart/2008/layout/LinedList"/>
    <dgm:cxn modelId="{27BE2814-8FDA-4385-B5BD-7BBD999BBB2F}" type="presParOf" srcId="{15922D77-D92F-4BD5-A392-39A921660CF2}" destId="{03EBC455-FB45-4931-AB55-07C9ADB4C35C}" srcOrd="7" destOrd="0" presId="urn:microsoft.com/office/officeart/2008/layout/LinedList"/>
    <dgm:cxn modelId="{CB0E6C62-A994-48CE-90C6-D3F309849225}" type="presParOf" srcId="{03EBC455-FB45-4931-AB55-07C9ADB4C35C}" destId="{4F51A16C-3795-4745-8DCD-36F8CCE863FB}" srcOrd="0" destOrd="0" presId="urn:microsoft.com/office/officeart/2008/layout/LinedList"/>
    <dgm:cxn modelId="{628E9AF5-7909-4019-B5B2-6E334ECACA76}" type="presParOf" srcId="{03EBC455-FB45-4931-AB55-07C9ADB4C35C}" destId="{30590EC2-8512-4DF6-AC12-418A3CDF0567}" srcOrd="1" destOrd="0" presId="urn:microsoft.com/office/officeart/2008/layout/LinedList"/>
    <dgm:cxn modelId="{BFAF476D-1066-4418-870E-A61E7DAADD95}" type="presParOf" srcId="{15922D77-D92F-4BD5-A392-39A921660CF2}" destId="{2F328EB6-85FD-45E1-9A21-71F2B7A756B0}" srcOrd="8" destOrd="0" presId="urn:microsoft.com/office/officeart/2008/layout/LinedList"/>
    <dgm:cxn modelId="{71192B18-0933-4083-BDB7-CBC3A2362FB1}" type="presParOf" srcId="{15922D77-D92F-4BD5-A392-39A921660CF2}" destId="{6E2F8900-698D-4DE5-8AD1-8202ADBC48DF}" srcOrd="9" destOrd="0" presId="urn:microsoft.com/office/officeart/2008/layout/LinedList"/>
    <dgm:cxn modelId="{7E5B8914-B7F2-4CD8-9F14-226A64012ABC}" type="presParOf" srcId="{6E2F8900-698D-4DE5-8AD1-8202ADBC48DF}" destId="{1C898C01-457B-4FD4-B4F3-9F1FF8465F19}" srcOrd="0" destOrd="0" presId="urn:microsoft.com/office/officeart/2008/layout/LinedList"/>
    <dgm:cxn modelId="{EC3D8269-2962-406A-BB64-1C898047CE7A}" type="presParOf" srcId="{6E2F8900-698D-4DE5-8AD1-8202ADBC48DF}" destId="{4F810EEF-607A-406C-8434-1C2F55356926}" srcOrd="1" destOrd="0" presId="urn:microsoft.com/office/officeart/2008/layout/LinedList"/>
    <dgm:cxn modelId="{2029F8B5-381C-43E4-A9B7-55078D76F712}" type="presParOf" srcId="{15922D77-D92F-4BD5-A392-39A921660CF2}" destId="{9E215CBF-A493-4313-B60C-61D2E92F0825}" srcOrd="10" destOrd="0" presId="urn:microsoft.com/office/officeart/2008/layout/LinedList"/>
    <dgm:cxn modelId="{AC18BBE4-B6FE-4071-99EE-E09250EDD46F}" type="presParOf" srcId="{15922D77-D92F-4BD5-A392-39A921660CF2}" destId="{7BD6BB19-CD29-4097-932D-71C80121665E}" srcOrd="11" destOrd="0" presId="urn:microsoft.com/office/officeart/2008/layout/LinedList"/>
    <dgm:cxn modelId="{7D0D47EB-DCFF-4387-BD83-23675D9AD500}" type="presParOf" srcId="{7BD6BB19-CD29-4097-932D-71C80121665E}" destId="{FEB4B53C-EA8C-4DB6-8F0F-9424BD2A2A1D}" srcOrd="0" destOrd="0" presId="urn:microsoft.com/office/officeart/2008/layout/LinedList"/>
    <dgm:cxn modelId="{19B97511-39E4-4D0F-9CB3-5502E2D6A065}" type="presParOf" srcId="{7BD6BB19-CD29-4097-932D-71C80121665E}" destId="{936CBB94-E851-44E0-8FE4-2BFEE8B2EE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C362E-C2FD-44E2-B67B-24D62CAC8E77}">
      <dsp:nvSpPr>
        <dsp:cNvPr id="0" name=""/>
        <dsp:cNvSpPr/>
      </dsp:nvSpPr>
      <dsp:spPr>
        <a:xfrm>
          <a:off x="0" y="463805"/>
          <a:ext cx="6797675" cy="1814670"/>
        </a:xfrm>
        <a:prstGeom prst="roundRect">
          <a:avLst/>
        </a:prstGeom>
        <a:gradFill rotWithShape="0">
          <a:gsLst>
            <a:gs pos="0">
              <a:schemeClr val="accent2">
                <a:shade val="50000"/>
                <a:hueOff val="0"/>
                <a:satOff val="0"/>
                <a:lumOff val="0"/>
                <a:alphaOff val="0"/>
                <a:shade val="85000"/>
                <a:satMod val="130000"/>
              </a:schemeClr>
            </a:gs>
            <a:gs pos="34000">
              <a:schemeClr val="accent2">
                <a:shade val="50000"/>
                <a:hueOff val="0"/>
                <a:satOff val="0"/>
                <a:lumOff val="0"/>
                <a:alphaOff val="0"/>
                <a:shade val="87000"/>
                <a:satMod val="125000"/>
              </a:schemeClr>
            </a:gs>
            <a:gs pos="70000">
              <a:schemeClr val="accent2">
                <a:shade val="50000"/>
                <a:hueOff val="0"/>
                <a:satOff val="0"/>
                <a:lumOff val="0"/>
                <a:alphaOff val="0"/>
                <a:tint val="100000"/>
                <a:shade val="90000"/>
                <a:satMod val="130000"/>
              </a:schemeClr>
            </a:gs>
            <a:gs pos="100000">
              <a:schemeClr val="accent2">
                <a:shade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Women were significantly </a:t>
          </a:r>
          <a:r>
            <a:rPr lang="en-US" sz="3300" i="1" kern="1200" dirty="0"/>
            <a:t>more</a:t>
          </a:r>
          <a:r>
            <a:rPr lang="en-US" sz="3300" kern="1200" dirty="0"/>
            <a:t> likely to expect gender discrimination to impact their careers</a:t>
          </a:r>
        </a:p>
      </dsp:txBody>
      <dsp:txXfrm>
        <a:off x="88585" y="552390"/>
        <a:ext cx="6620505" cy="1637500"/>
      </dsp:txXfrm>
    </dsp:sp>
    <dsp:sp modelId="{BBC3B0A2-B616-40F6-872B-EF710B3F1683}">
      <dsp:nvSpPr>
        <dsp:cNvPr id="0" name=""/>
        <dsp:cNvSpPr/>
      </dsp:nvSpPr>
      <dsp:spPr>
        <a:xfrm>
          <a:off x="0" y="2278476"/>
          <a:ext cx="679767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i="1" kern="1200" dirty="0"/>
            <a:t>t</a:t>
          </a:r>
          <a:r>
            <a:rPr lang="en-US" sz="2600" kern="1200" dirty="0"/>
            <a:t>(1,333) = -8.08, </a:t>
          </a:r>
          <a:r>
            <a:rPr lang="en-US" sz="2600" i="1" kern="1200" dirty="0"/>
            <a:t>p </a:t>
          </a:r>
          <a:r>
            <a:rPr lang="en-US" sz="2600" kern="1200" dirty="0"/>
            <a:t>&lt; .001</a:t>
          </a:r>
        </a:p>
      </dsp:txBody>
      <dsp:txXfrm>
        <a:off x="0" y="2278476"/>
        <a:ext cx="6797675" cy="546480"/>
      </dsp:txXfrm>
    </dsp:sp>
    <dsp:sp modelId="{593329A8-3895-49E6-BFFE-C7FC56A83710}">
      <dsp:nvSpPr>
        <dsp:cNvPr id="0" name=""/>
        <dsp:cNvSpPr/>
      </dsp:nvSpPr>
      <dsp:spPr>
        <a:xfrm>
          <a:off x="0" y="2824956"/>
          <a:ext cx="6797675" cy="1814670"/>
        </a:xfrm>
        <a:prstGeom prst="roundRect">
          <a:avLst/>
        </a:prstGeom>
        <a:gradFill rotWithShape="0">
          <a:gsLst>
            <a:gs pos="0">
              <a:schemeClr val="accent2">
                <a:shade val="50000"/>
                <a:hueOff val="-507131"/>
                <a:satOff val="-28067"/>
                <a:lumOff val="50662"/>
                <a:alphaOff val="0"/>
                <a:shade val="85000"/>
                <a:satMod val="130000"/>
              </a:schemeClr>
            </a:gs>
            <a:gs pos="34000">
              <a:schemeClr val="accent2">
                <a:shade val="50000"/>
                <a:hueOff val="-507131"/>
                <a:satOff val="-28067"/>
                <a:lumOff val="50662"/>
                <a:alphaOff val="0"/>
                <a:shade val="87000"/>
                <a:satMod val="125000"/>
              </a:schemeClr>
            </a:gs>
            <a:gs pos="70000">
              <a:schemeClr val="accent2">
                <a:shade val="50000"/>
                <a:hueOff val="-507131"/>
                <a:satOff val="-28067"/>
                <a:lumOff val="50662"/>
                <a:alphaOff val="0"/>
                <a:tint val="100000"/>
                <a:shade val="90000"/>
                <a:satMod val="130000"/>
              </a:schemeClr>
            </a:gs>
            <a:gs pos="100000">
              <a:schemeClr val="accent2">
                <a:shade val="50000"/>
                <a:hueOff val="-507131"/>
                <a:satOff val="-28067"/>
                <a:lumOff val="50662"/>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Women were also </a:t>
          </a:r>
          <a:r>
            <a:rPr lang="en-US" sz="3300" i="1" kern="1200" dirty="0"/>
            <a:t>more</a:t>
          </a:r>
          <a:r>
            <a:rPr lang="en-US" sz="3300" kern="1200" dirty="0"/>
            <a:t> likely to expect gender discrimination to impact the careers of other women</a:t>
          </a:r>
        </a:p>
      </dsp:txBody>
      <dsp:txXfrm>
        <a:off x="88585" y="2913541"/>
        <a:ext cx="6620505" cy="1637500"/>
      </dsp:txXfrm>
    </dsp:sp>
    <dsp:sp modelId="{34363182-F691-4B73-A08F-1172E478ED7D}">
      <dsp:nvSpPr>
        <dsp:cNvPr id="0" name=""/>
        <dsp:cNvSpPr/>
      </dsp:nvSpPr>
      <dsp:spPr>
        <a:xfrm>
          <a:off x="0" y="4639626"/>
          <a:ext cx="679767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i="1" kern="1200"/>
            <a:t>t</a:t>
          </a:r>
          <a:r>
            <a:rPr lang="en-US" sz="2600" kern="1200"/>
            <a:t>(1,332) = -5.60, </a:t>
          </a:r>
          <a:r>
            <a:rPr lang="en-US" sz="2600" i="1" kern="1200"/>
            <a:t>p </a:t>
          </a:r>
          <a:r>
            <a:rPr lang="en-US" sz="2600" kern="1200"/>
            <a:t>&lt; .001</a:t>
          </a:r>
        </a:p>
      </dsp:txBody>
      <dsp:txXfrm>
        <a:off x="0" y="4639626"/>
        <a:ext cx="6797675" cy="54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7FB17-6BB0-43B4-8E08-3627795D3159}">
      <dsp:nvSpPr>
        <dsp:cNvPr id="0" name=""/>
        <dsp:cNvSpPr/>
      </dsp:nvSpPr>
      <dsp:spPr>
        <a:xfrm>
          <a:off x="0" y="33819"/>
          <a:ext cx="10058399" cy="1312740"/>
        </a:xfrm>
        <a:prstGeom prst="roundRect">
          <a:avLst/>
        </a:prstGeom>
        <a:gradFill rotWithShape="0">
          <a:gsLst>
            <a:gs pos="0">
              <a:schemeClr val="accent2">
                <a:shade val="80000"/>
                <a:hueOff val="0"/>
                <a:satOff val="0"/>
                <a:lumOff val="0"/>
                <a:alphaOff val="0"/>
                <a:shade val="85000"/>
                <a:satMod val="130000"/>
              </a:schemeClr>
            </a:gs>
            <a:gs pos="34000">
              <a:schemeClr val="accent2">
                <a:shade val="80000"/>
                <a:hueOff val="0"/>
                <a:satOff val="0"/>
                <a:lumOff val="0"/>
                <a:alphaOff val="0"/>
                <a:shade val="87000"/>
                <a:satMod val="125000"/>
              </a:schemeClr>
            </a:gs>
            <a:gs pos="70000">
              <a:schemeClr val="accent2">
                <a:shade val="80000"/>
                <a:hueOff val="0"/>
                <a:satOff val="0"/>
                <a:lumOff val="0"/>
                <a:alphaOff val="0"/>
                <a:tint val="100000"/>
                <a:shade val="90000"/>
                <a:satMod val="130000"/>
              </a:schemeClr>
            </a:gs>
            <a:gs pos="100000">
              <a:schemeClr val="accent2">
                <a:shade val="8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Whites were significantly </a:t>
          </a:r>
          <a:r>
            <a:rPr lang="en-US" sz="3300" i="1" kern="1200" dirty="0"/>
            <a:t>less</a:t>
          </a:r>
          <a:r>
            <a:rPr lang="en-US" sz="3300" kern="1200" dirty="0"/>
            <a:t> likely to expect gender discrimination to impact their careers</a:t>
          </a:r>
        </a:p>
      </dsp:txBody>
      <dsp:txXfrm>
        <a:off x="64083" y="97902"/>
        <a:ext cx="9930233" cy="1184574"/>
      </dsp:txXfrm>
    </dsp:sp>
    <dsp:sp modelId="{E537F3BF-14DC-45D1-869E-6FDAAE2C0A82}">
      <dsp:nvSpPr>
        <dsp:cNvPr id="0" name=""/>
        <dsp:cNvSpPr/>
      </dsp:nvSpPr>
      <dsp:spPr>
        <a:xfrm>
          <a:off x="0" y="1346559"/>
          <a:ext cx="10058399"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i="1" kern="1200" dirty="0"/>
            <a:t>t</a:t>
          </a:r>
          <a:r>
            <a:rPr lang="en-US" sz="2600" kern="1200" dirty="0"/>
            <a:t>(1,338) = -2.64, </a:t>
          </a:r>
          <a:r>
            <a:rPr lang="en-US" sz="2600" i="1" kern="1200" dirty="0"/>
            <a:t>p </a:t>
          </a:r>
          <a:r>
            <a:rPr lang="en-US" sz="2600" kern="1200" dirty="0"/>
            <a:t>&lt; .01</a:t>
          </a:r>
        </a:p>
      </dsp:txBody>
      <dsp:txXfrm>
        <a:off x="0" y="1346559"/>
        <a:ext cx="10058399" cy="546480"/>
      </dsp:txXfrm>
    </dsp:sp>
    <dsp:sp modelId="{8DA2645A-1A1D-4F31-A3ED-05CF2669C329}">
      <dsp:nvSpPr>
        <dsp:cNvPr id="0" name=""/>
        <dsp:cNvSpPr/>
      </dsp:nvSpPr>
      <dsp:spPr>
        <a:xfrm>
          <a:off x="0" y="1893039"/>
          <a:ext cx="10058399" cy="1312740"/>
        </a:xfrm>
        <a:prstGeom prst="roundRect">
          <a:avLst/>
        </a:prstGeom>
        <a:gradFill rotWithShape="0">
          <a:gsLst>
            <a:gs pos="0">
              <a:schemeClr val="accent2">
                <a:shade val="80000"/>
                <a:hueOff val="-443583"/>
                <a:satOff val="-22497"/>
                <a:lumOff val="30327"/>
                <a:alphaOff val="0"/>
                <a:shade val="85000"/>
                <a:satMod val="130000"/>
              </a:schemeClr>
            </a:gs>
            <a:gs pos="34000">
              <a:schemeClr val="accent2">
                <a:shade val="80000"/>
                <a:hueOff val="-443583"/>
                <a:satOff val="-22497"/>
                <a:lumOff val="30327"/>
                <a:alphaOff val="0"/>
                <a:shade val="87000"/>
                <a:satMod val="125000"/>
              </a:schemeClr>
            </a:gs>
            <a:gs pos="70000">
              <a:schemeClr val="accent2">
                <a:shade val="80000"/>
                <a:hueOff val="-443583"/>
                <a:satOff val="-22497"/>
                <a:lumOff val="30327"/>
                <a:alphaOff val="0"/>
                <a:tint val="100000"/>
                <a:shade val="90000"/>
                <a:satMod val="130000"/>
              </a:schemeClr>
            </a:gs>
            <a:gs pos="100000">
              <a:schemeClr val="accent2">
                <a:shade val="80000"/>
                <a:hueOff val="-443583"/>
                <a:satOff val="-22497"/>
                <a:lumOff val="3032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Whites were </a:t>
          </a:r>
          <a:r>
            <a:rPr lang="en-US" sz="3300" i="1" kern="1200" dirty="0"/>
            <a:t>more</a:t>
          </a:r>
          <a:r>
            <a:rPr lang="en-US" sz="3300" kern="1200" dirty="0"/>
            <a:t> likely to expect gender discrimination to impact the careers of other women</a:t>
          </a:r>
        </a:p>
      </dsp:txBody>
      <dsp:txXfrm>
        <a:off x="64083" y="1957122"/>
        <a:ext cx="9930233" cy="1184574"/>
      </dsp:txXfrm>
    </dsp:sp>
    <dsp:sp modelId="{4B221194-8B96-4967-9786-00B77C41AE1C}">
      <dsp:nvSpPr>
        <dsp:cNvPr id="0" name=""/>
        <dsp:cNvSpPr/>
      </dsp:nvSpPr>
      <dsp:spPr>
        <a:xfrm>
          <a:off x="0" y="3205780"/>
          <a:ext cx="10058399"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i="1" kern="1200" dirty="0"/>
            <a:t>t</a:t>
          </a:r>
          <a:r>
            <a:rPr lang="en-US" sz="2600" kern="1200" dirty="0"/>
            <a:t>(1,337) = 4.42, </a:t>
          </a:r>
          <a:r>
            <a:rPr lang="en-US" sz="2600" i="1" kern="1200" dirty="0"/>
            <a:t>p </a:t>
          </a:r>
          <a:r>
            <a:rPr lang="en-US" sz="2600" kern="1200" dirty="0"/>
            <a:t>&lt; .001</a:t>
          </a:r>
        </a:p>
      </dsp:txBody>
      <dsp:txXfrm>
        <a:off x="0" y="3205780"/>
        <a:ext cx="10058399" cy="546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1B4C2-9A9C-41F6-8060-8BC8BF7ACDD9}">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15C16-6BCD-4C4F-B806-60C866A07713}">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31B8F2-2F49-4EA5-85B9-EEBA49176BAE}">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Why did the researchers use independent-samples </a:t>
          </a:r>
          <a:r>
            <a:rPr lang="en-US" sz="2500" i="1" kern="1200"/>
            <a:t>t </a:t>
          </a:r>
          <a:r>
            <a:rPr lang="en-US" sz="2500" kern="1200"/>
            <a:t>tests to answer their research questions?</a:t>
          </a:r>
        </a:p>
      </dsp:txBody>
      <dsp:txXfrm>
        <a:off x="1864015" y="689"/>
        <a:ext cx="4933659" cy="1613866"/>
      </dsp:txXfrm>
    </dsp:sp>
    <dsp:sp modelId="{73634C9A-CB32-4031-A1D2-D945B339823B}">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6E2D9-C684-47C6-9272-4DDD85F13F71}">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850E3B-EE3F-4AAF-B25B-06E2634DACEA}">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What do their results mean?</a:t>
          </a:r>
        </a:p>
      </dsp:txBody>
      <dsp:txXfrm>
        <a:off x="1864015" y="2018022"/>
        <a:ext cx="4933659" cy="1613866"/>
      </dsp:txXfrm>
    </dsp:sp>
    <dsp:sp modelId="{F26A8CC1-6C47-4D68-AB7A-9891B19ACFC5}">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E8CF8-E2EF-467B-82E1-9C18F80171E4}">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B42BCF-D381-4D74-9413-F1613B28BB2B}">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t>How would you improve this study?</a:t>
          </a:r>
        </a:p>
      </dsp:txBody>
      <dsp:txXfrm>
        <a:off x="1864015" y="4035355"/>
        <a:ext cx="4933659" cy="1613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5F183-7233-49EB-B97D-A36979A3D8FE}">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26A26-DCB2-482C-845D-7CA49A93F27A}">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Categorical Independent Variable (IV)</a:t>
          </a:r>
        </a:p>
      </dsp:txBody>
      <dsp:txXfrm>
        <a:off x="0" y="2758"/>
        <a:ext cx="6797675" cy="940732"/>
      </dsp:txXfrm>
    </dsp:sp>
    <dsp:sp modelId="{AC20F216-F101-42A3-B423-B6A58B238668}">
      <dsp:nvSpPr>
        <dsp:cNvPr id="0" name=""/>
        <dsp:cNvSpPr/>
      </dsp:nvSpPr>
      <dsp:spPr>
        <a:xfrm>
          <a:off x="0" y="943491"/>
          <a:ext cx="6797675" cy="0"/>
        </a:xfrm>
        <a:prstGeom prst="line">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64DA3-A89D-4203-B5FC-9C807F55469A}">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Continuous Dependent Variable (DV)</a:t>
          </a:r>
        </a:p>
      </dsp:txBody>
      <dsp:txXfrm>
        <a:off x="0" y="943491"/>
        <a:ext cx="6797675" cy="940732"/>
      </dsp:txXfrm>
    </dsp:sp>
    <dsp:sp modelId="{CF138B48-201E-422F-9D14-1DAD1CCFA423}">
      <dsp:nvSpPr>
        <dsp:cNvPr id="0" name=""/>
        <dsp:cNvSpPr/>
      </dsp:nvSpPr>
      <dsp:spPr>
        <a:xfrm>
          <a:off x="0" y="1884223"/>
          <a:ext cx="6797675" cy="0"/>
        </a:xfrm>
        <a:prstGeom prst="line">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693BE-58A0-4A03-9A56-A33B284BA540}">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Independent Observations</a:t>
          </a:r>
        </a:p>
      </dsp:txBody>
      <dsp:txXfrm>
        <a:off x="0" y="1884223"/>
        <a:ext cx="6797675" cy="940732"/>
      </dsp:txXfrm>
    </dsp:sp>
    <dsp:sp modelId="{0B2DA898-9617-4979-BEDE-A9CDA2E84159}">
      <dsp:nvSpPr>
        <dsp:cNvPr id="0" name=""/>
        <dsp:cNvSpPr/>
      </dsp:nvSpPr>
      <dsp:spPr>
        <a:xfrm>
          <a:off x="0" y="2824955"/>
          <a:ext cx="6797675" cy="0"/>
        </a:xfrm>
        <a:prstGeom prst="line">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1A16C-3795-4745-8DCD-36F8CCE863FB}">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Normal Distribution</a:t>
          </a:r>
        </a:p>
      </dsp:txBody>
      <dsp:txXfrm>
        <a:off x="0" y="2824956"/>
        <a:ext cx="6797675" cy="940732"/>
      </dsp:txXfrm>
    </dsp:sp>
    <dsp:sp modelId="{2F328EB6-85FD-45E1-9A21-71F2B7A756B0}">
      <dsp:nvSpPr>
        <dsp:cNvPr id="0" name=""/>
        <dsp:cNvSpPr/>
      </dsp:nvSpPr>
      <dsp:spPr>
        <a:xfrm>
          <a:off x="0" y="3765688"/>
          <a:ext cx="6797675" cy="0"/>
        </a:xfrm>
        <a:prstGeom prst="line">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98C01-457B-4FD4-B4F3-9F1FF8465F19}">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No Outliers</a:t>
          </a:r>
        </a:p>
      </dsp:txBody>
      <dsp:txXfrm>
        <a:off x="0" y="3765688"/>
        <a:ext cx="6797675" cy="940732"/>
      </dsp:txXfrm>
    </dsp:sp>
    <dsp:sp modelId="{9E215CBF-A493-4313-B60C-61D2E92F0825}">
      <dsp:nvSpPr>
        <dsp:cNvPr id="0" name=""/>
        <dsp:cNvSpPr/>
      </dsp:nvSpPr>
      <dsp:spPr>
        <a:xfrm>
          <a:off x="0" y="4706420"/>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4B53C-EA8C-4DB6-8F0F-9424BD2A2A1D}">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Homogeneity of variance</a:t>
          </a:r>
        </a:p>
      </dsp:txBody>
      <dsp:txXfrm>
        <a:off x="0" y="4706420"/>
        <a:ext cx="6797675" cy="940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BF63E-204A-4811-8BDB-A0FA6D80901C}"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9E35-D439-4476-81A9-B2B2040443FD}" type="slidenum">
              <a:rPr lang="en-US" smtClean="0"/>
              <a:t>‹#›</a:t>
            </a:fld>
            <a:endParaRPr lang="en-US"/>
          </a:p>
        </p:txBody>
      </p:sp>
    </p:spTree>
    <p:extLst>
      <p:ext uri="{BB962C8B-B14F-4D97-AF65-F5344CB8AC3E}">
        <p14:creationId xmlns:p14="http://schemas.microsoft.com/office/powerpoint/2010/main" val="108369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researchers were comparing the means of two separate groups on continuous dependent variables.</a:t>
            </a:r>
          </a:p>
          <a:p>
            <a:r>
              <a:rPr lang="en-US" dirty="0"/>
              <a:t>2. The authors suggested a couple overall conclusions. Overall, college students underestimate the potential for gender discrimination in the workplace. Although women were more likely to anticipate gender discrimination in the workplace, they were more likely to anticipate it for someone else rather than themselves. This may be concerning since research has shown high prevalence rates for gender-based discrimination in the workplace – meaning students may be underprepared for the future discrimination they may face. Additionally, although non-white participants were more likely to anticipate women would face gender discrimination in the workplace, they believed they would be less impacted personally. The authors were not sure why this may be and suggested it could be because non-white participants have already experienced discrimination in their lives and feel more equipped/desensitized to it than white students. However, more research is needed to better understand the race-related implications of this study.</a:t>
            </a:r>
          </a:p>
          <a:p>
            <a:r>
              <a:rPr lang="en-US" dirty="0"/>
              <a:t>3. It was conducted in 2006 (published in 2009), so there may be time of measurement concerns that mean data from 2006 is different from 2023. Replicating this study to see if students have the same perceptions following the #MeToo movement, Women’s Marches, and other awareness raising campaigns is needed. There are also sampling concerns. The authors used a convenience sample of undergraduate business majors that was not gender balanced (38.7% women, 58.6% men). Study was administered during class time. Race was dichotomized into white and non-white instead of allowing for an analysis by individual race/ethnic categories (likely due to sample size concerns). Would also be good to analyze the data by participant gender and race simultaneously to see if there is an interaction using a two-way ANOVA.</a:t>
            </a:r>
          </a:p>
        </p:txBody>
      </p:sp>
      <p:sp>
        <p:nvSpPr>
          <p:cNvPr id="4" name="Slide Number Placeholder 3"/>
          <p:cNvSpPr>
            <a:spLocks noGrp="1"/>
          </p:cNvSpPr>
          <p:nvPr>
            <p:ph type="sldNum" sz="quarter" idx="5"/>
          </p:nvPr>
        </p:nvSpPr>
        <p:spPr/>
        <p:txBody>
          <a:bodyPr/>
          <a:lstStyle/>
          <a:p>
            <a:fld id="{E42D9E35-D439-4476-81A9-B2B2040443FD}" type="slidenum">
              <a:rPr lang="en-US" smtClean="0"/>
              <a:t>10</a:t>
            </a:fld>
            <a:endParaRPr lang="en-US"/>
          </a:p>
        </p:txBody>
      </p:sp>
    </p:spTree>
    <p:extLst>
      <p:ext uri="{BB962C8B-B14F-4D97-AF65-F5344CB8AC3E}">
        <p14:creationId xmlns:p14="http://schemas.microsoft.com/office/powerpoint/2010/main" val="351492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https://static.jasp-stats.org/Statistical%20Analysis%20in%20JASP%20-%20A%20Students%20Guide%20v1.0.pdf</a:t>
            </a:r>
          </a:p>
        </p:txBody>
      </p:sp>
      <p:sp>
        <p:nvSpPr>
          <p:cNvPr id="4" name="Slide Number Placeholder 3"/>
          <p:cNvSpPr>
            <a:spLocks noGrp="1"/>
          </p:cNvSpPr>
          <p:nvPr>
            <p:ph type="sldNum" sz="quarter" idx="5"/>
          </p:nvPr>
        </p:nvSpPr>
        <p:spPr/>
        <p:txBody>
          <a:bodyPr/>
          <a:lstStyle/>
          <a:p>
            <a:fld id="{E42D9E35-D439-4476-81A9-B2B2040443FD}" type="slidenum">
              <a:rPr lang="en-US" smtClean="0"/>
              <a:t>16</a:t>
            </a:fld>
            <a:endParaRPr lang="en-US"/>
          </a:p>
        </p:txBody>
      </p:sp>
    </p:spTree>
    <p:extLst>
      <p:ext uri="{BB962C8B-B14F-4D97-AF65-F5344CB8AC3E}">
        <p14:creationId xmlns:p14="http://schemas.microsoft.com/office/powerpoint/2010/main" val="271902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s://s4be.cochrane.org/blog/2015/07/24/nominal-ordinal-numerical-variable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29</a:t>
            </a:fld>
            <a:endParaRPr lang="en-US"/>
          </a:p>
        </p:txBody>
      </p:sp>
    </p:spTree>
    <p:extLst>
      <p:ext uri="{BB962C8B-B14F-4D97-AF65-F5344CB8AC3E}">
        <p14:creationId xmlns:p14="http://schemas.microsoft.com/office/powerpoint/2010/main" val="241364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30</a:t>
            </a:fld>
            <a:endParaRPr lang="en-US"/>
          </a:p>
        </p:txBody>
      </p:sp>
    </p:spTree>
    <p:extLst>
      <p:ext uri="{BB962C8B-B14F-4D97-AF65-F5344CB8AC3E}">
        <p14:creationId xmlns:p14="http://schemas.microsoft.com/office/powerpoint/2010/main" val="230758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0960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6246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523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8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920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5490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650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636942-C211-4B28-8DBD-C953E00AF71B}" type="datetime1">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8715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8D12A6-918A-48BD-8CB9-CA713993B0EA}" type="datetime1">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558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5/31/2023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94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FA2B21-3FCD-4721-B95C-427943F61125}" type="datetime1">
              <a:rPr lang="en-US" smtClean="0"/>
              <a:t>5/31/2023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B7E4EF-A1BD-40F4-AB7B-04F084DD99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2941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4be.cochrane.org/blog/2015/07/24/nominal-ordinal-numerical-variabl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DE9B72-88F9-4864-A38A-A9D65DDAFB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3999" y="1005024"/>
            <a:ext cx="6275667" cy="4847952"/>
          </a:xfrm>
          <a:prstGeom prst="rect">
            <a:avLst/>
          </a:prstGeom>
        </p:spPr>
      </p:pic>
      <p:sp>
        <p:nvSpPr>
          <p:cNvPr id="16" name="Rectangle 1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8096885" y="640080"/>
            <a:ext cx="3659246" cy="2926080"/>
          </a:xfrm>
        </p:spPr>
        <p:txBody>
          <a:bodyPr>
            <a:normAutofit/>
          </a:bodyPr>
          <a:lstStyle/>
          <a:p>
            <a:r>
              <a:rPr lang="en-US" sz="6000" dirty="0">
                <a:solidFill>
                  <a:srgbClr val="FFFFFF"/>
                </a:solidFill>
              </a:rPr>
              <a:t>Chapter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8096885" y="3578084"/>
            <a:ext cx="3659246" cy="2639835"/>
          </a:xfrm>
        </p:spPr>
        <p:txBody>
          <a:bodyPr>
            <a:normAutofit/>
          </a:bodyPr>
          <a:lstStyle/>
          <a:p>
            <a:pPr>
              <a:spcAft>
                <a:spcPts val="600"/>
              </a:spcAft>
            </a:pPr>
            <a:r>
              <a:rPr lang="en-US" sz="1600" dirty="0">
                <a:solidFill>
                  <a:srgbClr val="FFFFFF"/>
                </a:solidFill>
              </a:rPr>
              <a:t>Independent Samples </a:t>
            </a:r>
            <a:r>
              <a:rPr lang="en-US" sz="1600" i="1" dirty="0">
                <a:solidFill>
                  <a:srgbClr val="FFFFFF"/>
                </a:solidFill>
              </a:rPr>
              <a:t>t </a:t>
            </a:r>
            <a:r>
              <a:rPr lang="en-US" sz="1600" dirty="0">
                <a:solidFill>
                  <a:srgbClr val="FFFFFF"/>
                </a:solidFill>
              </a:rPr>
              <a:t>Tests</a:t>
            </a:r>
          </a:p>
        </p:txBody>
      </p:sp>
      <p:sp>
        <p:nvSpPr>
          <p:cNvPr id="17" name="Rectangle 1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71F06B5-383D-438A-8BEA-56D4003E40BB}"/>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Let’s think about it…</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Why did the researchers use independent-samples t test to answer their research question?&#10;What do their results mean?&#10;How would you improve this study?">
            <a:extLst>
              <a:ext uri="{FF2B5EF4-FFF2-40B4-BE49-F238E27FC236}">
                <a16:creationId xmlns:a16="http://schemas.microsoft.com/office/drawing/2014/main" id="{D2401052-BC1E-2886-3CDA-BAEC78DBEA72}"/>
              </a:ext>
            </a:extLst>
          </p:cNvPr>
          <p:cNvGraphicFramePr>
            <a:graphicFrameLocks noGrp="1"/>
          </p:cNvGraphicFramePr>
          <p:nvPr>
            <p:ph idx="1"/>
            <p:extLst>
              <p:ext uri="{D42A27DB-BD31-4B8C-83A1-F6EECF244321}">
                <p14:modId xmlns:p14="http://schemas.microsoft.com/office/powerpoint/2010/main" val="319473416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62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E89643-E30F-41AA-B32E-30AE4EE263CB}"/>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Hypotheses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221BFE-EA0A-4F16-8943-A9CE07AA4C1A}"/>
              </a:ext>
            </a:extLst>
          </p:cNvPr>
          <p:cNvSpPr>
            <a:spLocks noGrp="1"/>
          </p:cNvSpPr>
          <p:nvPr>
            <p:ph idx="1"/>
          </p:nvPr>
        </p:nvSpPr>
        <p:spPr>
          <a:xfrm>
            <a:off x="4742016" y="605896"/>
            <a:ext cx="6413663" cy="5646208"/>
          </a:xfrm>
        </p:spPr>
        <p:txBody>
          <a:bodyPr anchor="ctr">
            <a:normAutofit/>
          </a:bodyPr>
          <a:lstStyle/>
          <a:p>
            <a:r>
              <a:rPr lang="en-US" dirty="0"/>
              <a:t>The null hypothesis is:</a:t>
            </a:r>
          </a:p>
          <a:p>
            <a:pPr lvl="1"/>
            <a:r>
              <a:rPr lang="en-US" dirty="0"/>
              <a:t>Conceptual H</a:t>
            </a:r>
            <a:r>
              <a:rPr lang="en-US" baseline="-25000" dirty="0"/>
              <a:t>0</a:t>
            </a:r>
            <a:r>
              <a:rPr lang="en-US" dirty="0"/>
              <a:t>: There are no significant mean differences in DEPENDENT VARIABLE between SAMPLE 1 and SAMPLE 2. </a:t>
            </a:r>
          </a:p>
          <a:p>
            <a:pPr lvl="1"/>
            <a:r>
              <a:rPr lang="en-US" dirty="0"/>
              <a:t>Mathematical H</a:t>
            </a:r>
            <a:r>
              <a:rPr lang="en-US" baseline="-25000" dirty="0"/>
              <a:t>0</a:t>
            </a:r>
            <a:r>
              <a:rPr lang="en-US" dirty="0"/>
              <a:t>: The mean for GROUP 1 is equal to the mean for GROUP 2; </a:t>
            </a:r>
            <a:r>
              <a:rPr lang="en-US" i="1" dirty="0"/>
              <a:t>M</a:t>
            </a:r>
            <a:r>
              <a:rPr lang="en-US" i="1" baseline="-25000" dirty="0"/>
              <a:t>1</a:t>
            </a:r>
            <a:r>
              <a:rPr lang="en-US" i="1" dirty="0"/>
              <a:t> </a:t>
            </a:r>
            <a:r>
              <a:rPr lang="en-US" dirty="0"/>
              <a:t>= </a:t>
            </a:r>
            <a:r>
              <a:rPr lang="en-US" i="1" dirty="0"/>
              <a:t>M</a:t>
            </a:r>
            <a:r>
              <a:rPr lang="en-US" i="1" baseline="-25000" dirty="0"/>
              <a:t>2</a:t>
            </a:r>
            <a:endParaRPr lang="en-US" dirty="0"/>
          </a:p>
          <a:p>
            <a:r>
              <a:rPr lang="en-US" dirty="0"/>
              <a:t>The alternative hypothesis is:</a:t>
            </a:r>
          </a:p>
          <a:p>
            <a:pPr lvl="1"/>
            <a:r>
              <a:rPr lang="en-US" dirty="0"/>
              <a:t>Conceptual H</a:t>
            </a:r>
            <a:r>
              <a:rPr lang="en-US" baseline="-25000" dirty="0"/>
              <a:t>1</a:t>
            </a:r>
            <a:r>
              <a:rPr lang="en-US" dirty="0"/>
              <a:t>: There are significant mean differences in DEPENDENT VARIABLE between GROUP 1 and GROUP 2.</a:t>
            </a:r>
          </a:p>
          <a:p>
            <a:pPr lvl="1"/>
            <a:r>
              <a:rPr lang="en-US" dirty="0"/>
              <a:t>Mathematical H</a:t>
            </a:r>
            <a:r>
              <a:rPr lang="en-US" baseline="-25000" dirty="0"/>
              <a:t>1</a:t>
            </a:r>
            <a:r>
              <a:rPr lang="en-US" dirty="0"/>
              <a:t>: The mean for GROUP 1 is not equal to the mean for GROUP 2; </a:t>
            </a:r>
            <a:r>
              <a:rPr lang="en-US" i="1" dirty="0"/>
              <a:t>M</a:t>
            </a:r>
            <a:r>
              <a:rPr lang="en-US" i="1" baseline="-25000" dirty="0"/>
              <a:t>1</a:t>
            </a:r>
            <a:r>
              <a:rPr lang="en-US" i="1" dirty="0"/>
              <a:t> </a:t>
            </a:r>
            <a:r>
              <a:rPr lang="en-US" dirty="0"/>
              <a:t>≠ </a:t>
            </a:r>
            <a:r>
              <a:rPr lang="en-US" i="1" dirty="0"/>
              <a:t>M</a:t>
            </a:r>
            <a:r>
              <a:rPr lang="en-US" i="1" baseline="-25000" dirty="0"/>
              <a:t>2</a:t>
            </a:r>
            <a:endParaRPr lang="en-US" dirty="0"/>
          </a:p>
          <a:p>
            <a:endParaRPr lang="en-US" dirty="0"/>
          </a:p>
        </p:txBody>
      </p:sp>
    </p:spTree>
    <p:extLst>
      <p:ext uri="{BB962C8B-B14F-4D97-AF65-F5344CB8AC3E}">
        <p14:creationId xmlns:p14="http://schemas.microsoft.com/office/powerpoint/2010/main" val="223459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E4ABDB-DCB4-4AB9-9C62-EC8D6195B9BD}"/>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Assumptions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descr="Categorical Independent Variable (IV)&#10;Continuous Dependent Variable (DV)&#10;Independent Observation&#10;Normal Distribution&#10;No Outliers&#10;Homogeneity of variance">
            <a:extLst>
              <a:ext uri="{FF2B5EF4-FFF2-40B4-BE49-F238E27FC236}">
                <a16:creationId xmlns:a16="http://schemas.microsoft.com/office/drawing/2014/main" id="{42FB8B14-DF40-44CA-BD86-7BA514321773}"/>
              </a:ext>
            </a:extLst>
          </p:cNvPr>
          <p:cNvGraphicFramePr>
            <a:graphicFrameLocks noGrp="1"/>
          </p:cNvGraphicFramePr>
          <p:nvPr>
            <p:ph idx="1"/>
            <p:extLst>
              <p:ext uri="{D42A27DB-BD31-4B8C-83A1-F6EECF244321}">
                <p14:modId xmlns:p14="http://schemas.microsoft.com/office/powerpoint/2010/main" val="34848661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8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E78D52-78AE-4ADB-A26E-A59B6320A11D}"/>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35000"/>
          </a:blip>
          <a:srcRect l="11556" r="-1" b="-1"/>
          <a:stretch/>
        </p:blipFill>
        <p:spPr>
          <a:xfrm>
            <a:off x="-84063" y="0"/>
            <a:ext cx="12191980" cy="6857990"/>
          </a:xfrm>
          <a:prstGeom prst="rect">
            <a:avLst/>
          </a:prstGeom>
        </p:spPr>
      </p:pic>
      <p:cxnSp>
        <p:nvCxnSpPr>
          <p:cNvPr id="9" name="Straight Connector 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3E5085-31C7-4494-B790-B3A927DDB689}"/>
              </a:ext>
            </a:extLst>
          </p:cNvPr>
          <p:cNvSpPr>
            <a:spLocks noGrp="1"/>
          </p:cNvSpPr>
          <p:nvPr>
            <p:ph type="title"/>
          </p:nvPr>
        </p:nvSpPr>
        <p:spPr>
          <a:xfrm>
            <a:off x="1097280" y="286603"/>
            <a:ext cx="10058400" cy="1450757"/>
          </a:xfrm>
        </p:spPr>
        <p:txBody>
          <a:bodyPr>
            <a:normAutofit/>
          </a:bodyPr>
          <a:lstStyle/>
          <a:p>
            <a:r>
              <a:rPr lang="en-US" dirty="0"/>
              <a:t>Categorical Independent Variable (IV)</a:t>
            </a:r>
          </a:p>
        </p:txBody>
      </p:sp>
      <p:sp>
        <p:nvSpPr>
          <p:cNvPr id="3" name="Content Placeholder 2">
            <a:extLst>
              <a:ext uri="{FF2B5EF4-FFF2-40B4-BE49-F238E27FC236}">
                <a16:creationId xmlns:a16="http://schemas.microsoft.com/office/drawing/2014/main" id="{191DE3CB-C332-42CE-89D2-7181BB0CABD2}"/>
              </a:ext>
            </a:extLst>
          </p:cNvPr>
          <p:cNvSpPr>
            <a:spLocks noGrp="1"/>
          </p:cNvSpPr>
          <p:nvPr>
            <p:ph idx="1"/>
          </p:nvPr>
        </p:nvSpPr>
        <p:spPr>
          <a:xfrm>
            <a:off x="1097280" y="1845734"/>
            <a:ext cx="10058400" cy="4023360"/>
          </a:xfrm>
        </p:spPr>
        <p:txBody>
          <a:bodyPr>
            <a:normAutofit/>
          </a:bodyPr>
          <a:lstStyle/>
          <a:p>
            <a:r>
              <a:rPr lang="en-US" dirty="0"/>
              <a:t>IV must be:</a:t>
            </a:r>
          </a:p>
          <a:p>
            <a:pPr lvl="1"/>
            <a:r>
              <a:rPr lang="en-US" dirty="0"/>
              <a:t>Dichotomous (have only two groups) </a:t>
            </a:r>
          </a:p>
          <a:p>
            <a:pPr lvl="1"/>
            <a:r>
              <a:rPr lang="en-US" dirty="0"/>
              <a:t>Measured at the nominal level</a:t>
            </a:r>
          </a:p>
          <a:p>
            <a:pPr lvl="2"/>
            <a:r>
              <a:rPr lang="en-US" dirty="0"/>
              <a:t>E.g., left dominant or right dominant</a:t>
            </a:r>
          </a:p>
        </p:txBody>
      </p:sp>
      <p:sp>
        <p:nvSpPr>
          <p:cNvPr id="11" name="Rectangle 1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613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7AC074-85A0-405F-AC7E-647484F74E99}"/>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35000"/>
          </a:blip>
          <a:srcRect t="15413"/>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9FF036-FE6D-4222-8231-44AFED3940CE}"/>
              </a:ext>
            </a:extLst>
          </p:cNvPr>
          <p:cNvSpPr>
            <a:spLocks noGrp="1"/>
          </p:cNvSpPr>
          <p:nvPr>
            <p:ph type="title"/>
          </p:nvPr>
        </p:nvSpPr>
        <p:spPr>
          <a:xfrm>
            <a:off x="1097280" y="286603"/>
            <a:ext cx="10058400" cy="1450757"/>
          </a:xfrm>
        </p:spPr>
        <p:txBody>
          <a:bodyPr>
            <a:normAutofit/>
          </a:bodyPr>
          <a:lstStyle/>
          <a:p>
            <a:r>
              <a:rPr lang="en-US" dirty="0"/>
              <a:t>Continuous Dependent Variable (DV)</a:t>
            </a:r>
          </a:p>
        </p:txBody>
      </p:sp>
      <p:sp>
        <p:nvSpPr>
          <p:cNvPr id="3" name="Content Placeholder 2">
            <a:extLst>
              <a:ext uri="{FF2B5EF4-FFF2-40B4-BE49-F238E27FC236}">
                <a16:creationId xmlns:a16="http://schemas.microsoft.com/office/drawing/2014/main" id="{43B1A517-D542-47F2-B6B2-1731D015255D}"/>
              </a:ext>
            </a:extLst>
          </p:cNvPr>
          <p:cNvSpPr>
            <a:spLocks noGrp="1"/>
          </p:cNvSpPr>
          <p:nvPr>
            <p:ph idx="1"/>
          </p:nvPr>
        </p:nvSpPr>
        <p:spPr>
          <a:xfrm>
            <a:off x="1097280" y="1845734"/>
            <a:ext cx="10058400" cy="4023360"/>
          </a:xfrm>
        </p:spPr>
        <p:txBody>
          <a:bodyPr>
            <a:normAutofit/>
          </a:bodyPr>
          <a:lstStyle/>
          <a:p>
            <a:r>
              <a:rPr lang="en-US" dirty="0"/>
              <a:t>DV must be:</a:t>
            </a:r>
          </a:p>
          <a:p>
            <a:pPr lvl="1"/>
            <a:r>
              <a:rPr lang="en-US" dirty="0"/>
              <a:t>Continuous</a:t>
            </a:r>
          </a:p>
          <a:p>
            <a:pPr lvl="1"/>
            <a:r>
              <a:rPr lang="en-US" dirty="0"/>
              <a:t>Measured at the interval or ratio level</a:t>
            </a:r>
          </a:p>
          <a:p>
            <a:pPr lvl="2"/>
            <a:r>
              <a:rPr lang="en-US" dirty="0"/>
              <a:t>E.g., height, weight, Beck Depression Inventory, Big Five personality inventory, etc.</a:t>
            </a:r>
          </a:p>
          <a:p>
            <a:endParaRPr lang="en-US" dirty="0"/>
          </a:p>
        </p:txBody>
      </p:sp>
      <p:sp>
        <p:nvSpPr>
          <p:cNvPr id="11" name="Rectangle 1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195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9C2E-E95C-499D-A056-4753BAC1A077}"/>
              </a:ext>
            </a:extLst>
          </p:cNvPr>
          <p:cNvSpPr>
            <a:spLocks noGrp="1"/>
          </p:cNvSpPr>
          <p:nvPr>
            <p:ph type="title"/>
          </p:nvPr>
        </p:nvSpPr>
        <p:spPr/>
        <p:txBody>
          <a:bodyPr/>
          <a:lstStyle/>
          <a:p>
            <a:r>
              <a:rPr lang="en-US" dirty="0"/>
              <a:t>Independent Observations</a:t>
            </a:r>
          </a:p>
        </p:txBody>
      </p:sp>
      <p:sp>
        <p:nvSpPr>
          <p:cNvPr id="3" name="Content Placeholder 2">
            <a:extLst>
              <a:ext uri="{FF2B5EF4-FFF2-40B4-BE49-F238E27FC236}">
                <a16:creationId xmlns:a16="http://schemas.microsoft.com/office/drawing/2014/main" id="{2AEF2B77-96FF-43BF-B7D4-E1BAC6D100A5}"/>
              </a:ext>
            </a:extLst>
          </p:cNvPr>
          <p:cNvSpPr>
            <a:spLocks noGrp="1"/>
          </p:cNvSpPr>
          <p:nvPr>
            <p:ph idx="1"/>
          </p:nvPr>
        </p:nvSpPr>
        <p:spPr/>
        <p:txBody>
          <a:bodyPr/>
          <a:lstStyle/>
          <a:p>
            <a:r>
              <a:rPr lang="en-US" dirty="0"/>
              <a:t>Participants in both groups are different </a:t>
            </a:r>
          </a:p>
        </p:txBody>
      </p:sp>
      <p:grpSp>
        <p:nvGrpSpPr>
          <p:cNvPr id="21" name="Group 20" descr="Individuals in Condition A (A, B, C, D) are not equal to individuals in Condition B (E, F, G, H)">
            <a:extLst>
              <a:ext uri="{FF2B5EF4-FFF2-40B4-BE49-F238E27FC236}">
                <a16:creationId xmlns:a16="http://schemas.microsoft.com/office/drawing/2014/main" id="{7A901D95-CBC8-4F4E-87A5-0E2492A4DF2C}"/>
              </a:ext>
            </a:extLst>
          </p:cNvPr>
          <p:cNvGrpSpPr/>
          <p:nvPr/>
        </p:nvGrpSpPr>
        <p:grpSpPr>
          <a:xfrm>
            <a:off x="3482235" y="2909381"/>
            <a:ext cx="5288490" cy="2170386"/>
            <a:chOff x="2312276" y="2772221"/>
            <a:chExt cx="5288490" cy="2170386"/>
          </a:xfrm>
        </p:grpSpPr>
        <p:sp>
          <p:nvSpPr>
            <p:cNvPr id="7" name="Not Equal 6">
              <a:extLst>
                <a:ext uri="{FF2B5EF4-FFF2-40B4-BE49-F238E27FC236}">
                  <a16:creationId xmlns:a16="http://schemas.microsoft.com/office/drawing/2014/main" id="{01187609-596A-481E-B717-6DDD78CCDA25}"/>
                </a:ext>
              </a:extLst>
            </p:cNvPr>
            <p:cNvSpPr/>
            <p:nvPr/>
          </p:nvSpPr>
          <p:spPr>
            <a:xfrm>
              <a:off x="4425749" y="3620931"/>
              <a:ext cx="1061544" cy="47296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34E72E73-5FC3-4D47-8B8C-D4DA1932DD6D}"/>
                </a:ext>
              </a:extLst>
            </p:cNvPr>
            <p:cNvGrpSpPr/>
            <p:nvPr/>
          </p:nvGrpSpPr>
          <p:grpSpPr>
            <a:xfrm>
              <a:off x="2312276" y="2772221"/>
              <a:ext cx="2170386" cy="2170386"/>
              <a:chOff x="2312276" y="2772221"/>
              <a:chExt cx="2170386" cy="2170386"/>
            </a:xfrm>
          </p:grpSpPr>
          <p:pic>
            <p:nvPicPr>
              <p:cNvPr id="5" name="Graphic 4" descr="Group">
                <a:extLst>
                  <a:ext uri="{FF2B5EF4-FFF2-40B4-BE49-F238E27FC236}">
                    <a16:creationId xmlns:a16="http://schemas.microsoft.com/office/drawing/2014/main" id="{6684ECBB-7109-479B-9803-A7D8EC69F9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8" name="TextBox 7">
                <a:extLst>
                  <a:ext uri="{FF2B5EF4-FFF2-40B4-BE49-F238E27FC236}">
                    <a16:creationId xmlns:a16="http://schemas.microsoft.com/office/drawing/2014/main" id="{7141DBF6-8BB2-47DE-AF54-09657CF448AA}"/>
                  </a:ext>
                </a:extLst>
              </p:cNvPr>
              <p:cNvSpPr txBox="1"/>
              <p:nvPr/>
            </p:nvSpPr>
            <p:spPr>
              <a:xfrm>
                <a:off x="2593375" y="2871216"/>
                <a:ext cx="283464" cy="369332"/>
              </a:xfrm>
              <a:prstGeom prst="rect">
                <a:avLst/>
              </a:prstGeom>
              <a:noFill/>
            </p:spPr>
            <p:txBody>
              <a:bodyPr wrap="square" rtlCol="0">
                <a:spAutoFit/>
              </a:bodyPr>
              <a:lstStyle/>
              <a:p>
                <a:pPr algn="ctr"/>
                <a:r>
                  <a:rPr lang="en-US" b="1" dirty="0"/>
                  <a:t>A</a:t>
                </a:r>
              </a:p>
            </p:txBody>
          </p:sp>
          <p:sp>
            <p:nvSpPr>
              <p:cNvPr id="9" name="TextBox 8">
                <a:extLst>
                  <a:ext uri="{FF2B5EF4-FFF2-40B4-BE49-F238E27FC236}">
                    <a16:creationId xmlns:a16="http://schemas.microsoft.com/office/drawing/2014/main" id="{4C6C32AF-5AB6-4211-A0ED-4C990AB690AB}"/>
                  </a:ext>
                </a:extLst>
              </p:cNvPr>
              <p:cNvSpPr txBox="1"/>
              <p:nvPr/>
            </p:nvSpPr>
            <p:spPr>
              <a:xfrm>
                <a:off x="3052940" y="2871216"/>
                <a:ext cx="283464" cy="369332"/>
              </a:xfrm>
              <a:prstGeom prst="rect">
                <a:avLst/>
              </a:prstGeom>
              <a:noFill/>
            </p:spPr>
            <p:txBody>
              <a:bodyPr wrap="square" rtlCol="0">
                <a:spAutoFit/>
              </a:bodyPr>
              <a:lstStyle/>
              <a:p>
                <a:pPr algn="ctr"/>
                <a:r>
                  <a:rPr lang="en-US" b="1" dirty="0"/>
                  <a:t>B</a:t>
                </a:r>
              </a:p>
            </p:txBody>
          </p:sp>
          <p:sp>
            <p:nvSpPr>
              <p:cNvPr id="10" name="TextBox 9">
                <a:extLst>
                  <a:ext uri="{FF2B5EF4-FFF2-40B4-BE49-F238E27FC236}">
                    <a16:creationId xmlns:a16="http://schemas.microsoft.com/office/drawing/2014/main" id="{C6773A3B-06A9-4D80-9B09-5A99CED4C31D}"/>
                  </a:ext>
                </a:extLst>
              </p:cNvPr>
              <p:cNvSpPr txBox="1"/>
              <p:nvPr/>
            </p:nvSpPr>
            <p:spPr>
              <a:xfrm>
                <a:off x="3484337" y="2871216"/>
                <a:ext cx="283464" cy="369332"/>
              </a:xfrm>
              <a:prstGeom prst="rect">
                <a:avLst/>
              </a:prstGeom>
              <a:noFill/>
            </p:spPr>
            <p:txBody>
              <a:bodyPr wrap="square" rtlCol="0">
                <a:spAutoFit/>
              </a:bodyPr>
              <a:lstStyle/>
              <a:p>
                <a:pPr algn="ctr"/>
                <a:r>
                  <a:rPr lang="en-US" b="1" dirty="0"/>
                  <a:t>C</a:t>
                </a:r>
              </a:p>
            </p:txBody>
          </p:sp>
          <p:sp>
            <p:nvSpPr>
              <p:cNvPr id="11" name="TextBox 10">
                <a:extLst>
                  <a:ext uri="{FF2B5EF4-FFF2-40B4-BE49-F238E27FC236}">
                    <a16:creationId xmlns:a16="http://schemas.microsoft.com/office/drawing/2014/main" id="{7678C56E-1850-4ADA-B485-65D3BC03782D}"/>
                  </a:ext>
                </a:extLst>
              </p:cNvPr>
              <p:cNvSpPr txBox="1"/>
              <p:nvPr/>
            </p:nvSpPr>
            <p:spPr>
              <a:xfrm>
                <a:off x="3917363" y="2871216"/>
                <a:ext cx="283464" cy="369332"/>
              </a:xfrm>
              <a:prstGeom prst="rect">
                <a:avLst/>
              </a:prstGeom>
              <a:noFill/>
            </p:spPr>
            <p:txBody>
              <a:bodyPr wrap="square" rtlCol="0">
                <a:spAutoFit/>
              </a:bodyPr>
              <a:lstStyle/>
              <a:p>
                <a:pPr algn="ctr"/>
                <a:r>
                  <a:rPr lang="en-US" b="1" dirty="0"/>
                  <a:t>D</a:t>
                </a:r>
              </a:p>
            </p:txBody>
          </p:sp>
          <p:sp>
            <p:nvSpPr>
              <p:cNvPr id="12" name="TextBox 11">
                <a:extLst>
                  <a:ext uri="{FF2B5EF4-FFF2-40B4-BE49-F238E27FC236}">
                    <a16:creationId xmlns:a16="http://schemas.microsoft.com/office/drawing/2014/main" id="{75AA29A9-941C-418F-94DE-C7FDEB2481CA}"/>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A</a:t>
                </a:r>
              </a:p>
            </p:txBody>
          </p:sp>
        </p:grpSp>
        <p:grpSp>
          <p:nvGrpSpPr>
            <p:cNvPr id="14" name="Group 13">
              <a:extLst>
                <a:ext uri="{FF2B5EF4-FFF2-40B4-BE49-F238E27FC236}">
                  <a16:creationId xmlns:a16="http://schemas.microsoft.com/office/drawing/2014/main" id="{BA5E54AC-4A5D-484E-AF70-D52B136EAF9E}"/>
                </a:ext>
              </a:extLst>
            </p:cNvPr>
            <p:cNvGrpSpPr/>
            <p:nvPr/>
          </p:nvGrpSpPr>
          <p:grpSpPr>
            <a:xfrm>
              <a:off x="5430380" y="2772221"/>
              <a:ext cx="2170386" cy="2170386"/>
              <a:chOff x="2312276" y="2772221"/>
              <a:chExt cx="2170386" cy="2170386"/>
            </a:xfrm>
          </p:grpSpPr>
          <p:pic>
            <p:nvPicPr>
              <p:cNvPr id="15" name="Graphic 14" descr="Group">
                <a:extLst>
                  <a:ext uri="{FF2B5EF4-FFF2-40B4-BE49-F238E27FC236}">
                    <a16:creationId xmlns:a16="http://schemas.microsoft.com/office/drawing/2014/main" id="{14F50E87-9459-48EA-BD11-B64065FBB0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16" name="TextBox 15">
                <a:extLst>
                  <a:ext uri="{FF2B5EF4-FFF2-40B4-BE49-F238E27FC236}">
                    <a16:creationId xmlns:a16="http://schemas.microsoft.com/office/drawing/2014/main" id="{DB824A50-D88D-453B-8243-28DB422ADF26}"/>
                  </a:ext>
                </a:extLst>
              </p:cNvPr>
              <p:cNvSpPr txBox="1"/>
              <p:nvPr/>
            </p:nvSpPr>
            <p:spPr>
              <a:xfrm>
                <a:off x="2593375" y="2871216"/>
                <a:ext cx="283464" cy="369332"/>
              </a:xfrm>
              <a:prstGeom prst="rect">
                <a:avLst/>
              </a:prstGeom>
              <a:noFill/>
            </p:spPr>
            <p:txBody>
              <a:bodyPr wrap="square" rtlCol="0">
                <a:spAutoFit/>
              </a:bodyPr>
              <a:lstStyle/>
              <a:p>
                <a:pPr algn="ctr"/>
                <a:r>
                  <a:rPr lang="en-US" b="1" dirty="0"/>
                  <a:t>E</a:t>
                </a:r>
              </a:p>
            </p:txBody>
          </p:sp>
          <p:sp>
            <p:nvSpPr>
              <p:cNvPr id="17" name="TextBox 16">
                <a:extLst>
                  <a:ext uri="{FF2B5EF4-FFF2-40B4-BE49-F238E27FC236}">
                    <a16:creationId xmlns:a16="http://schemas.microsoft.com/office/drawing/2014/main" id="{5E04F3DA-3547-4C0C-9AFD-C87F41533785}"/>
                  </a:ext>
                </a:extLst>
              </p:cNvPr>
              <p:cNvSpPr txBox="1"/>
              <p:nvPr/>
            </p:nvSpPr>
            <p:spPr>
              <a:xfrm>
                <a:off x="3052940" y="2871216"/>
                <a:ext cx="283464" cy="369332"/>
              </a:xfrm>
              <a:prstGeom prst="rect">
                <a:avLst/>
              </a:prstGeom>
              <a:noFill/>
            </p:spPr>
            <p:txBody>
              <a:bodyPr wrap="square" rtlCol="0">
                <a:spAutoFit/>
              </a:bodyPr>
              <a:lstStyle/>
              <a:p>
                <a:pPr algn="ctr"/>
                <a:r>
                  <a:rPr lang="en-US" b="1" dirty="0"/>
                  <a:t>F</a:t>
                </a:r>
              </a:p>
            </p:txBody>
          </p:sp>
          <p:sp>
            <p:nvSpPr>
              <p:cNvPr id="18" name="TextBox 17">
                <a:extLst>
                  <a:ext uri="{FF2B5EF4-FFF2-40B4-BE49-F238E27FC236}">
                    <a16:creationId xmlns:a16="http://schemas.microsoft.com/office/drawing/2014/main" id="{5BF59102-EE3A-4631-A582-BFEDDE3F6F90}"/>
                  </a:ext>
                </a:extLst>
              </p:cNvPr>
              <p:cNvSpPr txBox="1"/>
              <p:nvPr/>
            </p:nvSpPr>
            <p:spPr>
              <a:xfrm>
                <a:off x="3484337" y="2871216"/>
                <a:ext cx="283464" cy="369332"/>
              </a:xfrm>
              <a:prstGeom prst="rect">
                <a:avLst/>
              </a:prstGeom>
              <a:noFill/>
            </p:spPr>
            <p:txBody>
              <a:bodyPr wrap="square" rtlCol="0">
                <a:spAutoFit/>
              </a:bodyPr>
              <a:lstStyle/>
              <a:p>
                <a:pPr algn="ctr"/>
                <a:r>
                  <a:rPr lang="en-US" b="1" dirty="0"/>
                  <a:t>G</a:t>
                </a:r>
              </a:p>
            </p:txBody>
          </p:sp>
          <p:sp>
            <p:nvSpPr>
              <p:cNvPr id="19" name="TextBox 18">
                <a:extLst>
                  <a:ext uri="{FF2B5EF4-FFF2-40B4-BE49-F238E27FC236}">
                    <a16:creationId xmlns:a16="http://schemas.microsoft.com/office/drawing/2014/main" id="{02DBFCC2-2F83-4C6D-A897-30F0BA9E5D40}"/>
                  </a:ext>
                </a:extLst>
              </p:cNvPr>
              <p:cNvSpPr txBox="1"/>
              <p:nvPr/>
            </p:nvSpPr>
            <p:spPr>
              <a:xfrm>
                <a:off x="3917363" y="2871216"/>
                <a:ext cx="283464" cy="369332"/>
              </a:xfrm>
              <a:prstGeom prst="rect">
                <a:avLst/>
              </a:prstGeom>
              <a:noFill/>
            </p:spPr>
            <p:txBody>
              <a:bodyPr wrap="square" rtlCol="0">
                <a:spAutoFit/>
              </a:bodyPr>
              <a:lstStyle/>
              <a:p>
                <a:pPr algn="ctr"/>
                <a:r>
                  <a:rPr lang="en-US" b="1" dirty="0"/>
                  <a:t>H</a:t>
                </a:r>
              </a:p>
            </p:txBody>
          </p:sp>
          <p:sp>
            <p:nvSpPr>
              <p:cNvPr id="20" name="TextBox 19">
                <a:extLst>
                  <a:ext uri="{FF2B5EF4-FFF2-40B4-BE49-F238E27FC236}">
                    <a16:creationId xmlns:a16="http://schemas.microsoft.com/office/drawing/2014/main" id="{9FDD45DF-5377-4BC2-ABC0-E3799F62438F}"/>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B</a:t>
                </a:r>
              </a:p>
            </p:txBody>
          </p:sp>
        </p:grpSp>
      </p:grpSp>
    </p:spTree>
    <p:extLst>
      <p:ext uri="{BB962C8B-B14F-4D97-AF65-F5344CB8AC3E}">
        <p14:creationId xmlns:p14="http://schemas.microsoft.com/office/powerpoint/2010/main" val="208586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AEECC1-6732-4021-9799-FB009CBBFED1}"/>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Normal Distribution</a:t>
            </a:r>
          </a:p>
        </p:txBody>
      </p:sp>
      <p:sp>
        <p:nvSpPr>
          <p:cNvPr id="3" name="Content Placeholder 2">
            <a:extLst>
              <a:ext uri="{FF2B5EF4-FFF2-40B4-BE49-F238E27FC236}">
                <a16:creationId xmlns:a16="http://schemas.microsoft.com/office/drawing/2014/main" id="{59A7EA0B-E0C4-4536-9171-6697CEBB596F}"/>
              </a:ext>
            </a:extLst>
          </p:cNvPr>
          <p:cNvSpPr>
            <a:spLocks noGrp="1"/>
          </p:cNvSpPr>
          <p:nvPr>
            <p:ph idx="1"/>
          </p:nvPr>
        </p:nvSpPr>
        <p:spPr>
          <a:xfrm>
            <a:off x="492371" y="2653800"/>
            <a:ext cx="3084844" cy="3335519"/>
          </a:xfrm>
        </p:spPr>
        <p:txBody>
          <a:bodyPr>
            <a:normAutofit/>
          </a:bodyPr>
          <a:lstStyle/>
          <a:p>
            <a:r>
              <a:rPr lang="en-US" sz="1500">
                <a:solidFill>
                  <a:srgbClr val="FFFFFF"/>
                </a:solidFill>
              </a:rPr>
              <a:t>Dependent variable is normally distributed within each group</a:t>
            </a:r>
          </a:p>
          <a:p>
            <a:pPr lvl="1"/>
            <a:r>
              <a:rPr lang="en-US" sz="1500">
                <a:solidFill>
                  <a:srgbClr val="FFFFFF"/>
                </a:solidFill>
              </a:rPr>
              <a:t>Want Skewness and Kurtosis Statistics between -2 and +2</a:t>
            </a:r>
          </a:p>
        </p:txBody>
      </p:sp>
      <p:sp>
        <p:nvSpPr>
          <p:cNvPr id="24" name="Rectangle 2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descr="Descriptive statistics display with Skewness and Kurtosis circled in red.">
            <a:extLst>
              <a:ext uri="{FF2B5EF4-FFF2-40B4-BE49-F238E27FC236}">
                <a16:creationId xmlns:a16="http://schemas.microsoft.com/office/drawing/2014/main" id="{29BE0DB7-A435-422C-B54E-44A0A3AE9D4E}"/>
              </a:ext>
            </a:extLst>
          </p:cNvPr>
          <p:cNvGrpSpPr/>
          <p:nvPr/>
        </p:nvGrpSpPr>
        <p:grpSpPr>
          <a:xfrm>
            <a:off x="5505657" y="640080"/>
            <a:ext cx="5270802" cy="5577840"/>
            <a:chOff x="5505657" y="640080"/>
            <a:chExt cx="5270802" cy="5577840"/>
          </a:xfrm>
        </p:grpSpPr>
        <p:pic>
          <p:nvPicPr>
            <p:cNvPr id="7" name="Picture 6">
              <a:extLst>
                <a:ext uri="{FF2B5EF4-FFF2-40B4-BE49-F238E27FC236}">
                  <a16:creationId xmlns:a16="http://schemas.microsoft.com/office/drawing/2014/main" id="{D1FB609F-1F7F-40ED-A76F-79942CE208B9}"/>
                </a:ext>
              </a:extLst>
            </p:cNvPr>
            <p:cNvPicPr>
              <a:picLocks noChangeAspect="1"/>
            </p:cNvPicPr>
            <p:nvPr/>
          </p:nvPicPr>
          <p:blipFill>
            <a:blip r:embed="rId3"/>
            <a:stretch>
              <a:fillRect/>
            </a:stretch>
          </p:blipFill>
          <p:spPr>
            <a:xfrm>
              <a:off x="5505657" y="640080"/>
              <a:ext cx="5270802" cy="5577840"/>
            </a:xfrm>
            <a:prstGeom prst="rect">
              <a:avLst/>
            </a:prstGeom>
          </p:spPr>
        </p:pic>
        <p:grpSp>
          <p:nvGrpSpPr>
            <p:cNvPr id="9" name="Group 8">
              <a:extLst>
                <a:ext uri="{FF2B5EF4-FFF2-40B4-BE49-F238E27FC236}">
                  <a16:creationId xmlns:a16="http://schemas.microsoft.com/office/drawing/2014/main" id="{371E3952-8C87-4470-9D13-E2782501ADEB}"/>
                </a:ext>
              </a:extLst>
            </p:cNvPr>
            <p:cNvGrpSpPr/>
            <p:nvPr/>
          </p:nvGrpSpPr>
          <p:grpSpPr>
            <a:xfrm>
              <a:off x="8215126" y="4095265"/>
              <a:ext cx="2362651" cy="1089942"/>
              <a:chOff x="8215126" y="4095265"/>
              <a:chExt cx="2362651" cy="1089942"/>
            </a:xfrm>
          </p:grpSpPr>
          <p:sp>
            <p:nvSpPr>
              <p:cNvPr id="16" name="Oval 15">
                <a:extLst>
                  <a:ext uri="{FF2B5EF4-FFF2-40B4-BE49-F238E27FC236}">
                    <a16:creationId xmlns:a16="http://schemas.microsoft.com/office/drawing/2014/main" id="{52C1936A-FA3B-46AF-A9C9-ADC649627CDF}"/>
                  </a:ext>
                </a:extLst>
              </p:cNvPr>
              <p:cNvSpPr/>
              <p:nvPr/>
            </p:nvSpPr>
            <p:spPr>
              <a:xfrm>
                <a:off x="8215126" y="4095265"/>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0F79136-7106-485C-AF03-A5D5489ADDA6}"/>
                  </a:ext>
                </a:extLst>
              </p:cNvPr>
              <p:cNvSpPr/>
              <p:nvPr/>
            </p:nvSpPr>
            <p:spPr>
              <a:xfrm>
                <a:off x="9472628" y="4095265"/>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F5FA23-D2C6-45EC-B488-65EE8B6B3BA8}"/>
                  </a:ext>
                </a:extLst>
              </p:cNvPr>
              <p:cNvSpPr/>
              <p:nvPr/>
            </p:nvSpPr>
            <p:spPr>
              <a:xfrm>
                <a:off x="8215126" y="4706730"/>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65EC328-19FA-4C36-92F7-8EFB73275DA4}"/>
                  </a:ext>
                </a:extLst>
              </p:cNvPr>
              <p:cNvSpPr/>
              <p:nvPr/>
            </p:nvSpPr>
            <p:spPr>
              <a:xfrm>
                <a:off x="9472628" y="4735345"/>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9961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23E1FC-CB19-402E-8EBE-8200A435A6CB}"/>
              </a:ext>
            </a:extLst>
          </p:cNvPr>
          <p:cNvSpPr>
            <a:spLocks noGrp="1"/>
          </p:cNvSpPr>
          <p:nvPr>
            <p:ph type="title"/>
          </p:nvPr>
        </p:nvSpPr>
        <p:spPr>
          <a:xfrm>
            <a:off x="492370" y="516835"/>
            <a:ext cx="3084844" cy="2103875"/>
          </a:xfrm>
        </p:spPr>
        <p:txBody>
          <a:bodyPr>
            <a:normAutofit/>
          </a:bodyPr>
          <a:lstStyle/>
          <a:p>
            <a:r>
              <a:rPr lang="en-US" sz="4400" dirty="0">
                <a:solidFill>
                  <a:srgbClr val="FFFFFF"/>
                </a:solidFill>
              </a:rPr>
              <a:t>No Outliers</a:t>
            </a:r>
          </a:p>
        </p:txBody>
      </p:sp>
      <p:sp>
        <p:nvSpPr>
          <p:cNvPr id="3" name="Content Placeholder 2">
            <a:extLst>
              <a:ext uri="{FF2B5EF4-FFF2-40B4-BE49-F238E27FC236}">
                <a16:creationId xmlns:a16="http://schemas.microsoft.com/office/drawing/2014/main" id="{E75EAF41-7490-430D-8722-8F6DBA5162F4}"/>
              </a:ext>
            </a:extLst>
          </p:cNvPr>
          <p:cNvSpPr>
            <a:spLocks noGrp="1"/>
          </p:cNvSpPr>
          <p:nvPr>
            <p:ph idx="1"/>
          </p:nvPr>
        </p:nvSpPr>
        <p:spPr>
          <a:xfrm>
            <a:off x="492371" y="2653800"/>
            <a:ext cx="3084844" cy="3335519"/>
          </a:xfrm>
        </p:spPr>
        <p:txBody>
          <a:bodyPr>
            <a:normAutofit/>
          </a:bodyPr>
          <a:lstStyle/>
          <a:p>
            <a:r>
              <a:rPr lang="en-US" sz="2800" dirty="0">
                <a:solidFill>
                  <a:srgbClr val="FFFFFF"/>
                </a:solidFill>
              </a:rPr>
              <a:t>Outliers are visible on boxplots when data points are located more than 1.5 box-lengths from the “whiskers” of the box</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Image of boxplot from JASP depicting data values for males and females. There are no data points outside of the box plot whiskers.">
            <a:extLst>
              <a:ext uri="{FF2B5EF4-FFF2-40B4-BE49-F238E27FC236}">
                <a16:creationId xmlns:a16="http://schemas.microsoft.com/office/drawing/2014/main" id="{5DF81572-54F5-498E-AF8E-D7656ECDB06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42017" y="1160140"/>
            <a:ext cx="6798082" cy="4537719"/>
          </a:xfrm>
          <a:prstGeom prst="rect">
            <a:avLst/>
          </a:prstGeom>
          <a:noFill/>
        </p:spPr>
      </p:pic>
    </p:spTree>
    <p:extLst>
      <p:ext uri="{BB962C8B-B14F-4D97-AF65-F5344CB8AC3E}">
        <p14:creationId xmlns:p14="http://schemas.microsoft.com/office/powerpoint/2010/main" val="25221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ACBE3F-A8B2-4360-8A64-2260091E47D1}"/>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Homogeneity of variance</a:t>
            </a:r>
          </a:p>
        </p:txBody>
      </p:sp>
      <p:sp>
        <p:nvSpPr>
          <p:cNvPr id="3" name="Content Placeholder 2">
            <a:extLst>
              <a:ext uri="{FF2B5EF4-FFF2-40B4-BE49-F238E27FC236}">
                <a16:creationId xmlns:a16="http://schemas.microsoft.com/office/drawing/2014/main" id="{25E996D0-D0F8-4E09-9AED-6AD7D7D5EBC6}"/>
              </a:ext>
            </a:extLst>
          </p:cNvPr>
          <p:cNvSpPr>
            <a:spLocks noGrp="1"/>
          </p:cNvSpPr>
          <p:nvPr>
            <p:ph idx="1"/>
          </p:nvPr>
        </p:nvSpPr>
        <p:spPr>
          <a:xfrm>
            <a:off x="492371" y="2653800"/>
            <a:ext cx="3084844" cy="3335519"/>
          </a:xfrm>
        </p:spPr>
        <p:txBody>
          <a:bodyPr>
            <a:normAutofit/>
          </a:bodyPr>
          <a:lstStyle/>
          <a:p>
            <a:r>
              <a:rPr lang="en-US" dirty="0">
                <a:solidFill>
                  <a:srgbClr val="FFFFFF"/>
                </a:solidFill>
              </a:rPr>
              <a:t>Need to check that the variance of your two groups are equal</a:t>
            </a:r>
          </a:p>
          <a:p>
            <a:pPr lvl="1"/>
            <a:r>
              <a:rPr lang="en-US" sz="2000" dirty="0" err="1">
                <a:solidFill>
                  <a:srgbClr val="FFFFFF"/>
                </a:solidFill>
              </a:rPr>
              <a:t>Levene’s</a:t>
            </a:r>
            <a:r>
              <a:rPr lang="en-US" sz="2000" dirty="0">
                <a:solidFill>
                  <a:srgbClr val="FFFFFF"/>
                </a:solidFill>
              </a:rPr>
              <a:t> Test</a:t>
            </a: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If p is less than .05, you do not meet the homogeneity of variances assumption. if p is greater than .05 you do meet the homogeneity of variances assumption.">
            <a:extLst>
              <a:ext uri="{FF2B5EF4-FFF2-40B4-BE49-F238E27FC236}">
                <a16:creationId xmlns:a16="http://schemas.microsoft.com/office/drawing/2014/main" id="{F8A738A5-22F6-4BED-940F-0317B4B00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1678493"/>
            <a:ext cx="6798082" cy="3501013"/>
          </a:xfrm>
          <a:prstGeom prst="rect">
            <a:avLst/>
          </a:prstGeom>
        </p:spPr>
      </p:pic>
    </p:spTree>
    <p:extLst>
      <p:ext uri="{BB962C8B-B14F-4D97-AF65-F5344CB8AC3E}">
        <p14:creationId xmlns:p14="http://schemas.microsoft.com/office/powerpoint/2010/main" val="50421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D93D2E-2F44-4ED2-BD16-8053648BC64E}"/>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Effect Size: Cohen’s </a:t>
            </a:r>
            <a:r>
              <a:rPr lang="en-US" sz="3600" i="1">
                <a:solidFill>
                  <a:srgbClr val="FFFFFF"/>
                </a:solidFill>
              </a:rPr>
              <a:t>d</a:t>
            </a:r>
            <a:endParaRPr lang="en-US" sz="360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FBCA47E2-1BFE-45CB-8F80-591257DC3FD4}"/>
              </a:ext>
            </a:extLst>
          </p:cNvPr>
          <p:cNvGraphicFramePr>
            <a:graphicFrameLocks noGrp="1"/>
          </p:cNvGraphicFramePr>
          <p:nvPr>
            <p:ph idx="1"/>
            <p:extLst>
              <p:ext uri="{D42A27DB-BD31-4B8C-83A1-F6EECF244321}">
                <p14:modId xmlns:p14="http://schemas.microsoft.com/office/powerpoint/2010/main" val="2917743967"/>
              </p:ext>
            </p:extLst>
          </p:nvPr>
        </p:nvGraphicFramePr>
        <p:xfrm>
          <a:off x="5611091" y="1972196"/>
          <a:ext cx="5268191" cy="2985046"/>
        </p:xfrm>
        <a:graphic>
          <a:graphicData uri="http://schemas.openxmlformats.org/drawingml/2006/table">
            <a:tbl>
              <a:tblPr firstRow="1" firstCol="1" bandRow="1">
                <a:tableStyleId>{21E4AEA4-8DFA-4A89-87EB-49C32662AFE0}</a:tableStyleId>
              </a:tblPr>
              <a:tblGrid>
                <a:gridCol w="2314969">
                  <a:extLst>
                    <a:ext uri="{9D8B030D-6E8A-4147-A177-3AD203B41FA5}">
                      <a16:colId xmlns:a16="http://schemas.microsoft.com/office/drawing/2014/main" val="618191921"/>
                    </a:ext>
                  </a:extLst>
                </a:gridCol>
                <a:gridCol w="2953222">
                  <a:extLst>
                    <a:ext uri="{9D8B030D-6E8A-4147-A177-3AD203B41FA5}">
                      <a16:colId xmlns:a16="http://schemas.microsoft.com/office/drawing/2014/main" val="1141878006"/>
                    </a:ext>
                  </a:extLst>
                </a:gridCol>
              </a:tblGrid>
              <a:tr h="1149907">
                <a:tc>
                  <a:txBody>
                    <a:bodyPr/>
                    <a:lstStyle/>
                    <a:p>
                      <a:pPr marL="0" marR="0" algn="r">
                        <a:lnSpc>
                          <a:spcPct val="107000"/>
                        </a:lnSpc>
                        <a:spcBef>
                          <a:spcPts val="0"/>
                        </a:spcBef>
                        <a:spcAft>
                          <a:spcPts val="0"/>
                        </a:spcAft>
                      </a:pPr>
                      <a:r>
                        <a:rPr lang="en-US" sz="3300">
                          <a:effectLst/>
                        </a:rPr>
                        <a:t>Effect Size</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a:effectLst/>
                        </a:rPr>
                        <a:t>Strength</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3095110366"/>
                  </a:ext>
                </a:extLst>
              </a:tr>
              <a:tr h="611713">
                <a:tc>
                  <a:txBody>
                    <a:bodyPr/>
                    <a:lstStyle/>
                    <a:p>
                      <a:pPr marL="0" marR="0" algn="r">
                        <a:lnSpc>
                          <a:spcPct val="107000"/>
                        </a:lnSpc>
                        <a:spcBef>
                          <a:spcPts val="0"/>
                        </a:spcBef>
                        <a:spcAft>
                          <a:spcPts val="0"/>
                        </a:spcAft>
                      </a:pPr>
                      <a:r>
                        <a:rPr lang="en-US" sz="3300">
                          <a:effectLst/>
                        </a:rPr>
                        <a:t>.2</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a:effectLst/>
                        </a:rPr>
                        <a:t>Small</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3689543229"/>
                  </a:ext>
                </a:extLst>
              </a:tr>
              <a:tr h="611713">
                <a:tc>
                  <a:txBody>
                    <a:bodyPr/>
                    <a:lstStyle/>
                    <a:p>
                      <a:pPr marL="0" marR="0" algn="r">
                        <a:lnSpc>
                          <a:spcPct val="107000"/>
                        </a:lnSpc>
                        <a:spcBef>
                          <a:spcPts val="0"/>
                        </a:spcBef>
                        <a:spcAft>
                          <a:spcPts val="0"/>
                        </a:spcAft>
                      </a:pPr>
                      <a:r>
                        <a:rPr lang="en-US" sz="3300">
                          <a:effectLst/>
                        </a:rPr>
                        <a:t>.5</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a:effectLst/>
                        </a:rPr>
                        <a:t>Medium</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2873313861"/>
                  </a:ext>
                </a:extLst>
              </a:tr>
              <a:tr h="611713">
                <a:tc>
                  <a:txBody>
                    <a:bodyPr/>
                    <a:lstStyle/>
                    <a:p>
                      <a:pPr marL="0" marR="0" algn="r">
                        <a:lnSpc>
                          <a:spcPct val="107000"/>
                        </a:lnSpc>
                        <a:spcBef>
                          <a:spcPts val="0"/>
                        </a:spcBef>
                        <a:spcAft>
                          <a:spcPts val="0"/>
                        </a:spcAft>
                      </a:pPr>
                      <a:r>
                        <a:rPr lang="en-US" sz="3300" dirty="0">
                          <a:effectLst/>
                        </a:rPr>
                        <a:t>.8</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dirty="0">
                          <a:effectLst/>
                        </a:rPr>
                        <a:t>Large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1685008025"/>
                  </a:ext>
                </a:extLst>
              </a:tr>
            </a:tbl>
          </a:graphicData>
        </a:graphic>
      </p:graphicFrame>
    </p:spTree>
    <p:extLst>
      <p:ext uri="{BB962C8B-B14F-4D97-AF65-F5344CB8AC3E}">
        <p14:creationId xmlns:p14="http://schemas.microsoft.com/office/powerpoint/2010/main" val="233701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55AAC-5A69-4720-B7E2-D20BC2A871D8}"/>
              </a:ext>
            </a:extLst>
          </p:cNvPr>
          <p:cNvSpPr>
            <a:spLocks noGrp="1"/>
          </p:cNvSpPr>
          <p:nvPr>
            <p:ph type="title"/>
          </p:nvPr>
        </p:nvSpPr>
        <p:spPr>
          <a:xfrm>
            <a:off x="5181601" y="634946"/>
            <a:ext cx="6368142" cy="1450757"/>
          </a:xfrm>
        </p:spPr>
        <p:txBody>
          <a:bodyPr>
            <a:normAutofit/>
          </a:bodyPr>
          <a:lstStyle/>
          <a:p>
            <a:r>
              <a:rPr lang="en-US" dirty="0"/>
              <a:t>Learning Objectives</a:t>
            </a:r>
          </a:p>
        </p:txBody>
      </p:sp>
      <p:pic>
        <p:nvPicPr>
          <p:cNvPr id="5" name="Picture 4" descr="Light bulb on yellow background with sketched light beams and cord">
            <a:extLst>
              <a:ext uri="{FF2B5EF4-FFF2-40B4-BE49-F238E27FC236}">
                <a16:creationId xmlns:a16="http://schemas.microsoft.com/office/drawing/2014/main" id="{9F295C16-F476-42F8-A61B-706895BB99F5}"/>
              </a:ext>
            </a:extLst>
          </p:cNvPr>
          <p:cNvPicPr>
            <a:picLocks noChangeAspect="1"/>
          </p:cNvPicPr>
          <p:nvPr/>
        </p:nvPicPr>
        <p:blipFill rotWithShape="1">
          <a:blip r:embed="rId2"/>
          <a:srcRect l="51298" r="703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D41826-B9CA-47B2-97B1-49568C1CB87A}"/>
              </a:ext>
            </a:extLst>
          </p:cNvPr>
          <p:cNvSpPr>
            <a:spLocks noGrp="1"/>
          </p:cNvSpPr>
          <p:nvPr>
            <p:ph idx="1"/>
          </p:nvPr>
        </p:nvSpPr>
        <p:spPr>
          <a:xfrm>
            <a:off x="5181601" y="2198913"/>
            <a:ext cx="6368142" cy="4380561"/>
          </a:xfrm>
        </p:spPr>
        <p:txBody>
          <a:bodyPr>
            <a:normAutofit/>
          </a:bodyPr>
          <a:lstStyle/>
          <a:p>
            <a:pPr lvl="0"/>
            <a:r>
              <a:rPr lang="en-US" sz="1400" dirty="0"/>
              <a:t>Teach statistical thinking</a:t>
            </a:r>
          </a:p>
          <a:p>
            <a:pPr marL="617220" lvl="1" indent="-342900">
              <a:buFont typeface="+mj-lt"/>
              <a:buAutoNum type="arabicPeriod"/>
            </a:pPr>
            <a:r>
              <a:rPr lang="en-US" sz="1400" dirty="0"/>
              <a:t>Students will be able to state the null and alternative hypotheses for independent samples t-tests.</a:t>
            </a:r>
          </a:p>
          <a:p>
            <a:pPr marL="617220" lvl="1" indent="-342900">
              <a:buFont typeface="+mj-lt"/>
              <a:buAutoNum type="arabicPeriod"/>
            </a:pPr>
            <a:r>
              <a:rPr lang="en-US" sz="1400" dirty="0"/>
              <a:t>Students will understand the appropriate use of independent samples t-tests.</a:t>
            </a:r>
          </a:p>
          <a:p>
            <a:pPr marL="617220" lvl="1" indent="-342900">
              <a:buFont typeface="+mj-lt"/>
              <a:buAutoNum type="arabicPeriod"/>
            </a:pPr>
            <a:r>
              <a:rPr lang="en-US" sz="1400" dirty="0"/>
              <a:t>Students will know how to accurately write the results of independent samples t-tests in APA format.</a:t>
            </a:r>
          </a:p>
          <a:p>
            <a:pPr lvl="0"/>
            <a:r>
              <a:rPr lang="en-US" sz="1400" dirty="0"/>
              <a:t>Focus on conceptual understanding</a:t>
            </a:r>
          </a:p>
          <a:p>
            <a:pPr marL="617220" lvl="1" indent="-342900">
              <a:buFont typeface="+mj-lt"/>
              <a:buAutoNum type="arabicPeriod" startAt="4"/>
            </a:pPr>
            <a:r>
              <a:rPr lang="en-US" sz="1400" dirty="0"/>
              <a:t>Students will know how to interpret the results of independent samples t-tests.</a:t>
            </a:r>
          </a:p>
          <a:p>
            <a:pPr marL="342900" lvl="0" indent="-342900">
              <a:buFont typeface="+mj-lt"/>
              <a:buAutoNum type="arabicPeriod" startAt="5"/>
            </a:pPr>
            <a:r>
              <a:rPr lang="en-US" sz="1400" dirty="0"/>
              <a:t>Students will be able to translate the results of independent samples t-tests into real world meaning (i.e., how would you explain the results to someone not taking this course?).</a:t>
            </a:r>
          </a:p>
          <a:p>
            <a:pPr lvl="0"/>
            <a:r>
              <a:rPr lang="en-US" sz="1400" dirty="0"/>
              <a:t>Use technology to explore concepts and analyze data</a:t>
            </a:r>
          </a:p>
          <a:p>
            <a:pPr marL="617220" lvl="1" indent="-342900">
              <a:buFont typeface="+mj-lt"/>
              <a:buAutoNum type="arabicPeriod" startAt="6"/>
            </a:pPr>
            <a:r>
              <a:rPr lang="en-US" sz="1400" dirty="0"/>
              <a:t>Students will know how to test that the dataset meets the assumptions needed to run independent samples t-tests.</a:t>
            </a:r>
          </a:p>
          <a:p>
            <a:pPr marL="617220" lvl="1" indent="-342900">
              <a:buFont typeface="+mj-lt"/>
              <a:buAutoNum type="arabicPeriod" startAt="6"/>
            </a:pPr>
            <a:r>
              <a:rPr lang="en-US" sz="1400" dirty="0"/>
              <a:t>Students will know how to run independent samples t-tests in JASP.</a:t>
            </a:r>
          </a:p>
          <a:p>
            <a:endParaRPr lang="en-US" sz="1100" dirty="0"/>
          </a:p>
        </p:txBody>
      </p:sp>
    </p:spTree>
    <p:extLst>
      <p:ext uri="{BB962C8B-B14F-4D97-AF65-F5344CB8AC3E}">
        <p14:creationId xmlns:p14="http://schemas.microsoft.com/office/powerpoint/2010/main" val="46932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42228-09D3-4EEF-A3F4-0B5B40AC7202}"/>
              </a:ext>
            </a:extLst>
          </p:cNvPr>
          <p:cNvSpPr>
            <a:spLocks noGrp="1"/>
          </p:cNvSpPr>
          <p:nvPr>
            <p:ph type="title"/>
          </p:nvPr>
        </p:nvSpPr>
        <p:spPr>
          <a:xfrm>
            <a:off x="6411685" y="634946"/>
            <a:ext cx="5127171" cy="1450757"/>
          </a:xfrm>
        </p:spPr>
        <p:txBody>
          <a:bodyPr>
            <a:normAutofit/>
          </a:bodyPr>
          <a:lstStyle/>
          <a:p>
            <a:r>
              <a:rPr lang="en-US"/>
              <a:t>Walk-Through Example</a:t>
            </a:r>
          </a:p>
        </p:txBody>
      </p:sp>
      <p:pic>
        <p:nvPicPr>
          <p:cNvPr id="7" name="Picture 6" descr="Bar chart from Howard Ecklund et al. (2016) showing that, in the United States, 67% of the general population are religious compared to only 30% of scientists.">
            <a:extLst>
              <a:ext uri="{FF2B5EF4-FFF2-40B4-BE49-F238E27FC236}">
                <a16:creationId xmlns:a16="http://schemas.microsoft.com/office/drawing/2014/main" id="{2251FC63-41B0-4FFD-A49F-BA9EE187C1F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1376" y="1340465"/>
            <a:ext cx="5753443" cy="3950845"/>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9"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12B431-828F-4E9F-9138-56B25A8F169C}"/>
              </a:ext>
            </a:extLst>
          </p:cNvPr>
          <p:cNvSpPr>
            <a:spLocks noGrp="1"/>
          </p:cNvSpPr>
          <p:nvPr>
            <p:ph idx="1"/>
          </p:nvPr>
        </p:nvSpPr>
        <p:spPr>
          <a:xfrm>
            <a:off x="6411684" y="2198914"/>
            <a:ext cx="5127172" cy="3670180"/>
          </a:xfrm>
        </p:spPr>
        <p:txBody>
          <a:bodyPr>
            <a:normAutofit/>
          </a:bodyPr>
          <a:lstStyle/>
          <a:p>
            <a:r>
              <a:rPr lang="en-US" sz="1700"/>
              <a:t>Researchers Elizabeth Barnes, Jasmine Truong, and colleagues (2020) conducted a series of studies at Arizona State University to understand if there is bias against Christian students in the natural sciences. Pew Research Center (2019) surveys have found that approximately 65% of the population in the United States describe themselves as Christian; however, a worldwide sample of over 9,000 scientists in biology and physics found lower levels of religiosity in scientists compared to the general population in the United States (see graph below; Howard </a:t>
            </a:r>
            <a:r>
              <a:rPr lang="en-US" sz="1700" err="1"/>
              <a:t>Ecklund</a:t>
            </a:r>
            <a:r>
              <a:rPr lang="en-US" sz="1700"/>
              <a:t> et al., 2016). Further, 22% of scientists in the United States said that science has made them “much less religious” (p. 5). </a:t>
            </a:r>
          </a:p>
          <a:p>
            <a:endParaRPr lang="en-US" sz="1700" dirty="0"/>
          </a:p>
        </p:txBody>
      </p:sp>
      <p:sp>
        <p:nvSpPr>
          <p:cNvPr id="21"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16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EDF3-BAB7-4F8B-872B-3A1B211F305D}"/>
              </a:ext>
            </a:extLst>
          </p:cNvPr>
          <p:cNvSpPr>
            <a:spLocks noGrp="1"/>
          </p:cNvSpPr>
          <p:nvPr>
            <p:ph type="title"/>
          </p:nvPr>
        </p:nvSpPr>
        <p:spPr/>
        <p:txBody>
          <a:bodyPr/>
          <a:lstStyle/>
          <a:p>
            <a:r>
              <a:rPr lang="en-US" dirty="0"/>
              <a:t>Barnes et al. (2020)</a:t>
            </a:r>
          </a:p>
        </p:txBody>
      </p:sp>
      <p:sp>
        <p:nvSpPr>
          <p:cNvPr id="3" name="Content Placeholder 2">
            <a:extLst>
              <a:ext uri="{FF2B5EF4-FFF2-40B4-BE49-F238E27FC236}">
                <a16:creationId xmlns:a16="http://schemas.microsoft.com/office/drawing/2014/main" id="{5D91AEEF-FC45-4AE6-9A9D-9D4B0D557679}"/>
              </a:ext>
            </a:extLst>
          </p:cNvPr>
          <p:cNvSpPr>
            <a:spLocks noGrp="1"/>
          </p:cNvSpPr>
          <p:nvPr>
            <p:ph idx="1"/>
          </p:nvPr>
        </p:nvSpPr>
        <p:spPr/>
        <p:txBody>
          <a:bodyPr/>
          <a:lstStyle/>
          <a:p>
            <a:r>
              <a:rPr lang="en-US" dirty="0"/>
              <a:t>This led Barnes and colleagues (2020) to their research questions: Why are Christians underrepresented in the natural sciences? Do negative stereotypes about the scientific abilities of Christian students put them at a disadvantage in the natural sciences? Their first study found that it was common for biology students to report perceptions of bias against Christians in science (see table below). </a:t>
            </a:r>
          </a:p>
          <a:p>
            <a:endParaRPr lang="en-US" dirty="0"/>
          </a:p>
        </p:txBody>
      </p:sp>
      <p:pic>
        <p:nvPicPr>
          <p:cNvPr id="4" name="Picture 3" descr="Table displaying results from Barnes et al. (2020) study. 52.0% of students agreed discrimination against Christian is a problem in science. 35.1% said it is not rare to see Christians discriminated against in the sciences. 32.5% said that on average, people in science do not treat Christians and non-religious people equally. 19.1% do not believe society has reached a point where Christians and non-religious people have equal opportunities for achievement in science.&#10;https://journals.plos.org/plosone/article/figure/image?size=large&amp;id=10.1371/journal.pone.0226826.t001">
            <a:extLst>
              <a:ext uri="{FF2B5EF4-FFF2-40B4-BE49-F238E27FC236}">
                <a16:creationId xmlns:a16="http://schemas.microsoft.com/office/drawing/2014/main" id="{6CC842A2-E3D9-4FF4-81D3-B262AB58B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672" y="3429000"/>
            <a:ext cx="9970008" cy="2440094"/>
          </a:xfrm>
          <a:prstGeom prst="rect">
            <a:avLst/>
          </a:prstGeom>
          <a:noFill/>
          <a:ln>
            <a:noFill/>
          </a:ln>
        </p:spPr>
      </p:pic>
    </p:spTree>
    <p:extLst>
      <p:ext uri="{BB962C8B-B14F-4D97-AF65-F5344CB8AC3E}">
        <p14:creationId xmlns:p14="http://schemas.microsoft.com/office/powerpoint/2010/main" val="395155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7BE4FD-AE64-4992-9DF4-FE4EF16ADF8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Barnes et al. (2020)</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7D7DCCA-1465-49B8-9D85-22244BB70DF2}"/>
              </a:ext>
            </a:extLst>
          </p:cNvPr>
          <p:cNvSpPr>
            <a:spLocks noGrp="1"/>
          </p:cNvSpPr>
          <p:nvPr>
            <p:ph idx="1"/>
          </p:nvPr>
        </p:nvSpPr>
        <p:spPr>
          <a:xfrm>
            <a:off x="4742016" y="605896"/>
            <a:ext cx="6413663" cy="5646208"/>
          </a:xfrm>
        </p:spPr>
        <p:txBody>
          <a:bodyPr anchor="ctr">
            <a:normAutofit/>
          </a:bodyPr>
          <a:lstStyle/>
          <a:p>
            <a:r>
              <a:rPr lang="en-US" sz="1700" dirty="0"/>
              <a:t>Once they gathered data to show that students </a:t>
            </a:r>
            <a:r>
              <a:rPr lang="en-US" sz="1700" i="1" dirty="0"/>
              <a:t>perceive </a:t>
            </a:r>
            <a:r>
              <a:rPr lang="en-US" sz="1700" dirty="0"/>
              <a:t>there is a bias against Christians in science, they wanted to conduct studies to help determine if academic scientists in the natural sciences exhibited biased behavior towards Christian students. To do this, they conducted two experimental studies. We will analyze Study 2 data when we discuss One-Way ANOVAs, for now we will look closer at Study 3. For Study 3, the researchers recruited 261 faculty in biology and randomly assigned them to one of two conditions: </a:t>
            </a:r>
          </a:p>
          <a:p>
            <a:pPr marL="457200" lvl="0" indent="-457200">
              <a:buFont typeface="+mj-lt"/>
              <a:buAutoNum type="arabicPeriod"/>
            </a:pPr>
            <a:r>
              <a:rPr lang="en-US" sz="1700" dirty="0"/>
              <a:t>Faculty in condition one read a graduate student application that signaled evangelism. Their application listed the student taking a mission trip for Campus Crusade for Christ, with a recommendation letter from a mentor in that ministry. </a:t>
            </a:r>
          </a:p>
          <a:p>
            <a:pPr marL="457200" lvl="0" indent="-457200">
              <a:buFont typeface="+mj-lt"/>
              <a:buAutoNum type="arabicPeriod"/>
            </a:pPr>
            <a:r>
              <a:rPr lang="en-US" sz="1700" dirty="0"/>
              <a:t>Faculty in condition two read a graduate student application that listed the student taking a service trip for the United Nations Children’s Fund, with a recommendation letter for a mentor in that organization. </a:t>
            </a:r>
          </a:p>
          <a:p>
            <a:r>
              <a:rPr lang="en-US" sz="1700" dirty="0"/>
              <a:t>All other aspects of their application were kept consistent (e.g., same GPA and GRE scores). Faculty were asked to rate the student on competence, hireability, and likeability using a 7-point </a:t>
            </a:r>
            <a:r>
              <a:rPr lang="en-US" sz="1700" dirty="0" err="1"/>
              <a:t>likert</a:t>
            </a:r>
            <a:r>
              <a:rPr lang="en-US" sz="1700" dirty="0"/>
              <a:t> scale from 1 (</a:t>
            </a:r>
            <a:r>
              <a:rPr lang="en-US" sz="1700" i="1" dirty="0"/>
              <a:t>not at all</a:t>
            </a:r>
            <a:r>
              <a:rPr lang="en-US" sz="1700" dirty="0"/>
              <a:t>) to 7 (</a:t>
            </a:r>
            <a:r>
              <a:rPr lang="en-US" sz="1700" i="1" dirty="0"/>
              <a:t>very much</a:t>
            </a:r>
            <a:r>
              <a:rPr lang="en-US" sz="1700" dirty="0"/>
              <a:t>). Higher scores on each of these scales indicate higher levels of competence, hireability, and likeability.</a:t>
            </a:r>
          </a:p>
        </p:txBody>
      </p:sp>
    </p:spTree>
    <p:extLst>
      <p:ext uri="{BB962C8B-B14F-4D97-AF65-F5344CB8AC3E}">
        <p14:creationId xmlns:p14="http://schemas.microsoft.com/office/powerpoint/2010/main" val="209571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DB0C-D523-4F5E-93B6-0624C840B236}"/>
              </a:ext>
            </a:extLst>
          </p:cNvPr>
          <p:cNvSpPr>
            <a:spLocks noGrp="1"/>
          </p:cNvSpPr>
          <p:nvPr>
            <p:ph type="title"/>
          </p:nvPr>
        </p:nvSpPr>
        <p:spPr/>
        <p:txBody>
          <a:bodyPr>
            <a:normAutofit/>
          </a:bodyPr>
          <a:lstStyle/>
          <a:p>
            <a:r>
              <a:rPr lang="en-US" dirty="0">
                <a:solidFill>
                  <a:schemeClr val="tx1"/>
                </a:solidFill>
              </a:rPr>
              <a:t>Barnes et al. (2020) Research Question 1</a:t>
            </a:r>
          </a:p>
        </p:txBody>
      </p:sp>
      <p:grpSp>
        <p:nvGrpSpPr>
          <p:cNvPr id="24" name="Group 23" descr="Are there significant differences in biology faculty mean ratings of graduate student competence between the Christian student condition and the Control student condition?">
            <a:extLst>
              <a:ext uri="{FF2B5EF4-FFF2-40B4-BE49-F238E27FC236}">
                <a16:creationId xmlns:a16="http://schemas.microsoft.com/office/drawing/2014/main" id="{86ACD93E-4709-4B8A-BC41-BF780A22FC57}"/>
              </a:ext>
            </a:extLst>
          </p:cNvPr>
          <p:cNvGrpSpPr/>
          <p:nvPr/>
        </p:nvGrpSpPr>
        <p:grpSpPr>
          <a:xfrm>
            <a:off x="1780032" y="2042974"/>
            <a:ext cx="8692896" cy="4223714"/>
            <a:chOff x="2711450" y="2164894"/>
            <a:chExt cx="6769100" cy="3394531"/>
          </a:xfrm>
        </p:grpSpPr>
        <p:grpSp>
          <p:nvGrpSpPr>
            <p:cNvPr id="6" name="Group 5">
              <a:extLst>
                <a:ext uri="{FF2B5EF4-FFF2-40B4-BE49-F238E27FC236}">
                  <a16:creationId xmlns:a16="http://schemas.microsoft.com/office/drawing/2014/main" id="{929D314F-881E-455C-A619-B7D3AFFA88AC}"/>
                </a:ext>
              </a:extLst>
            </p:cNvPr>
            <p:cNvGrpSpPr/>
            <p:nvPr/>
          </p:nvGrpSpPr>
          <p:grpSpPr>
            <a:xfrm>
              <a:off x="2711450" y="2164894"/>
              <a:ext cx="6769100" cy="3394531"/>
              <a:chOff x="2711450" y="2164894"/>
              <a:chExt cx="6769100" cy="3394531"/>
            </a:xfrm>
          </p:grpSpPr>
          <p:grpSp>
            <p:nvGrpSpPr>
              <p:cNvPr id="7" name="Group 6">
                <a:extLst>
                  <a:ext uri="{FF2B5EF4-FFF2-40B4-BE49-F238E27FC236}">
                    <a16:creationId xmlns:a16="http://schemas.microsoft.com/office/drawing/2014/main" id="{C63CE4D5-C969-4B04-842E-75393637C358}"/>
                  </a:ext>
                </a:extLst>
              </p:cNvPr>
              <p:cNvGrpSpPr/>
              <p:nvPr/>
            </p:nvGrpSpPr>
            <p:grpSpPr>
              <a:xfrm>
                <a:off x="2711450" y="2164894"/>
                <a:ext cx="6769100" cy="3394531"/>
                <a:chOff x="1651001" y="3827005"/>
                <a:chExt cx="6769100" cy="3394531"/>
              </a:xfrm>
            </p:grpSpPr>
            <p:grpSp>
              <p:nvGrpSpPr>
                <p:cNvPr id="18" name="Group 17">
                  <a:extLst>
                    <a:ext uri="{FF2B5EF4-FFF2-40B4-BE49-F238E27FC236}">
                      <a16:creationId xmlns:a16="http://schemas.microsoft.com/office/drawing/2014/main" id="{ED241460-0E98-489F-9EC1-7AE1B0E5E9B4}"/>
                    </a:ext>
                  </a:extLst>
                </p:cNvPr>
                <p:cNvGrpSpPr/>
                <p:nvPr/>
              </p:nvGrpSpPr>
              <p:grpSpPr>
                <a:xfrm>
                  <a:off x="1651001" y="3868736"/>
                  <a:ext cx="3352800" cy="3352800"/>
                  <a:chOff x="6743701" y="3778250"/>
                  <a:chExt cx="3352800" cy="3352800"/>
                </a:xfrm>
              </p:grpSpPr>
              <p:pic>
                <p:nvPicPr>
                  <p:cNvPr id="20" name="Picture 2" descr="Bell Curve Icons - Download Free Vector Icons | Noun Project">
                    <a:extLst>
                      <a:ext uri="{FF2B5EF4-FFF2-40B4-BE49-F238E27FC236}">
                        <a16:creationId xmlns:a16="http://schemas.microsoft.com/office/drawing/2014/main" id="{2491A7A2-2723-4134-9452-921044D51A46}"/>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3701" y="3778250"/>
                    <a:ext cx="3352800"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335936ED-8DA7-4A06-A9CB-07DA7A5AF069}"/>
                      </a:ext>
                    </a:extLst>
                  </p:cNvPr>
                  <p:cNvCxnSpPr>
                    <a:cxnSpLocks/>
                  </p:cNvCxnSpPr>
                  <p:nvPr/>
                </p:nvCxnSpPr>
                <p:spPr>
                  <a:xfrm flipH="1" flipV="1">
                    <a:off x="8420101" y="4699000"/>
                    <a:ext cx="9527" cy="15113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15EB8DE-A023-49E7-9864-5FAB355B9D08}"/>
                    </a:ext>
                  </a:extLst>
                </p:cNvPr>
                <p:cNvGrpSpPr/>
                <p:nvPr/>
              </p:nvGrpSpPr>
              <p:grpSpPr>
                <a:xfrm>
                  <a:off x="5067301" y="3868736"/>
                  <a:ext cx="3352800" cy="3352800"/>
                  <a:chOff x="6743701" y="3778250"/>
                  <a:chExt cx="3352800" cy="3352800"/>
                </a:xfrm>
              </p:grpSpPr>
              <p:pic>
                <p:nvPicPr>
                  <p:cNvPr id="16" name="Picture 2" descr="Bell Curve Icons - Download Free Vector Icons | Noun Project">
                    <a:extLst>
                      <a:ext uri="{FF2B5EF4-FFF2-40B4-BE49-F238E27FC236}">
                        <a16:creationId xmlns:a16="http://schemas.microsoft.com/office/drawing/2014/main" id="{4E42A337-26BD-44EC-A5FE-4B592310A2B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3701" y="3778250"/>
                    <a:ext cx="3352800"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B9B7BB0F-2E47-4C3C-8C1F-45654BC22B34}"/>
                      </a:ext>
                    </a:extLst>
                  </p:cNvPr>
                  <p:cNvCxnSpPr>
                    <a:cxnSpLocks/>
                  </p:cNvCxnSpPr>
                  <p:nvPr/>
                </p:nvCxnSpPr>
                <p:spPr>
                  <a:xfrm flipH="1" flipV="1">
                    <a:off x="8420101" y="4699000"/>
                    <a:ext cx="9527" cy="15113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a:extLst>
                    <a:ext uri="{FF2B5EF4-FFF2-40B4-BE49-F238E27FC236}">
                      <a16:creationId xmlns:a16="http://schemas.microsoft.com/office/drawing/2014/main" id="{DD3DFB87-B604-49EF-B73C-9B465EBCE412}"/>
                    </a:ext>
                  </a:extLst>
                </p:cNvPr>
                <p:cNvCxnSpPr>
                  <a:cxnSpLocks/>
                </p:cNvCxnSpPr>
                <p:nvPr/>
              </p:nvCxnSpPr>
              <p:spPr>
                <a:xfrm>
                  <a:off x="3980659" y="5545136"/>
                  <a:ext cx="2046284"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25CCD2-5D16-4DEC-9662-7D0CD8DC4A96}"/>
                    </a:ext>
                  </a:extLst>
                </p:cNvPr>
                <p:cNvSpPr txBox="1"/>
                <p:nvPr/>
              </p:nvSpPr>
              <p:spPr>
                <a:xfrm>
                  <a:off x="3814762" y="3827005"/>
                  <a:ext cx="2441577" cy="1409924"/>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Are there significant differences in biology faculty mean ratings of graduate student </a:t>
                  </a:r>
                  <a:r>
                    <a:rPr lang="en-US" dirty="0">
                      <a:solidFill>
                        <a:srgbClr val="C00000"/>
                      </a:solidFill>
                      <a:latin typeface="Times New Roman" panose="02020603050405020304" pitchFamily="18" charset="0"/>
                      <a:cs typeface="Times New Roman" panose="02020603050405020304" pitchFamily="18" charset="0"/>
                    </a:rPr>
                    <a:t>competence</a:t>
                  </a:r>
                  <a:r>
                    <a:rPr lang="en-US" dirty="0">
                      <a:latin typeface="Times New Roman" panose="02020603050405020304" pitchFamily="18" charset="0"/>
                      <a:cs typeface="Times New Roman" panose="02020603050405020304" pitchFamily="18" charset="0"/>
                    </a:rPr>
                    <a:t> between the Christian student condition and the Control student condition?</a:t>
                  </a:r>
                </a:p>
              </p:txBody>
            </p:sp>
          </p:grpSp>
          <p:sp>
            <p:nvSpPr>
              <p:cNvPr id="8" name="TextBox 7">
                <a:extLst>
                  <a:ext uri="{FF2B5EF4-FFF2-40B4-BE49-F238E27FC236}">
                    <a16:creationId xmlns:a16="http://schemas.microsoft.com/office/drawing/2014/main" id="{C1DB5729-FB08-41CF-BB68-753F0392ADFC}"/>
                  </a:ext>
                </a:extLst>
              </p:cNvPr>
              <p:cNvSpPr txBox="1"/>
              <p:nvPr/>
            </p:nvSpPr>
            <p:spPr>
              <a:xfrm>
                <a:off x="3023616" y="4746646"/>
                <a:ext cx="2747339"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Christian Graduate </a:t>
                </a:r>
              </a:p>
              <a:p>
                <a:pPr algn="ctr"/>
                <a:r>
                  <a:rPr lang="en-US" dirty="0">
                    <a:latin typeface="Times New Roman" panose="02020603050405020304" pitchFamily="18" charset="0"/>
                    <a:cs typeface="Times New Roman" panose="02020603050405020304" pitchFamily="18" charset="0"/>
                  </a:rPr>
                  <a:t>Student Condition</a:t>
                </a:r>
              </a:p>
            </p:txBody>
          </p:sp>
          <p:sp>
            <p:nvSpPr>
              <p:cNvPr id="9" name="TextBox 8">
                <a:extLst>
                  <a:ext uri="{FF2B5EF4-FFF2-40B4-BE49-F238E27FC236}">
                    <a16:creationId xmlns:a16="http://schemas.microsoft.com/office/drawing/2014/main" id="{6289C734-86F8-45CF-BF06-5248FA8546C4}"/>
                  </a:ext>
                </a:extLst>
              </p:cNvPr>
              <p:cNvSpPr txBox="1"/>
              <p:nvPr/>
            </p:nvSpPr>
            <p:spPr>
              <a:xfrm>
                <a:off x="6376416" y="4746646"/>
                <a:ext cx="2791967"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Control Graduate </a:t>
                </a:r>
              </a:p>
              <a:p>
                <a:pPr algn="ctr"/>
                <a:r>
                  <a:rPr lang="en-US" dirty="0">
                    <a:latin typeface="Times New Roman" panose="02020603050405020304" pitchFamily="18" charset="0"/>
                    <a:cs typeface="Times New Roman" panose="02020603050405020304" pitchFamily="18" charset="0"/>
                  </a:rPr>
                  <a:t>Student Condition</a:t>
                </a:r>
              </a:p>
            </p:txBody>
          </p:sp>
        </p:grpSp>
        <p:pic>
          <p:nvPicPr>
            <p:cNvPr id="22" name="Graphic 21" descr="Group">
              <a:extLst>
                <a:ext uri="{FF2B5EF4-FFF2-40B4-BE49-F238E27FC236}">
                  <a16:creationId xmlns:a16="http://schemas.microsoft.com/office/drawing/2014/main" id="{764A025E-EA87-4603-A7AB-B5E8E5A96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4210" y="3637320"/>
              <a:ext cx="1147278" cy="1182689"/>
            </a:xfrm>
            <a:prstGeom prst="rect">
              <a:avLst/>
            </a:prstGeom>
          </p:spPr>
        </p:pic>
        <p:pic>
          <p:nvPicPr>
            <p:cNvPr id="23" name="Graphic 22" descr="Group">
              <a:extLst>
                <a:ext uri="{FF2B5EF4-FFF2-40B4-BE49-F238E27FC236}">
                  <a16:creationId xmlns:a16="http://schemas.microsoft.com/office/drawing/2014/main" id="{E256391B-ABD4-450A-8405-9587E0AAC5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0511" y="3637319"/>
              <a:ext cx="1147278" cy="1182689"/>
            </a:xfrm>
            <a:prstGeom prst="rect">
              <a:avLst/>
            </a:prstGeom>
          </p:spPr>
        </p:pic>
      </p:grpSp>
    </p:spTree>
    <p:extLst>
      <p:ext uri="{BB962C8B-B14F-4D97-AF65-F5344CB8AC3E}">
        <p14:creationId xmlns:p14="http://schemas.microsoft.com/office/powerpoint/2010/main" val="386210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3836504" y="4455620"/>
            <a:ext cx="7321946" cy="1143000"/>
          </a:xfrm>
        </p:spPr>
        <p:txBody>
          <a:bodyPr vert="horz" lIns="91440" tIns="45720" rIns="91440" bIns="45720" rtlCol="0">
            <a:normAutofit/>
          </a:bodyPr>
          <a:lstStyle/>
          <a:p>
            <a:r>
              <a:rPr lang="en-US" dirty="0"/>
              <a:t>What are </a:t>
            </a:r>
            <a:r>
              <a:rPr lang="en-US" b="1" dirty="0"/>
              <a:t>your</a:t>
            </a:r>
            <a:r>
              <a:rPr lang="en-US" dirty="0"/>
              <a:t> hypotheses?</a:t>
            </a:r>
          </a:p>
        </p:txBody>
      </p:sp>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6200" dirty="0"/>
              <a:t>What do you think we will find when we analyze the data?</a:t>
            </a:r>
          </a:p>
        </p:txBody>
      </p:sp>
      <p:sp>
        <p:nvSpPr>
          <p:cNvPr id="46" name="Rectangle 45">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4181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E89643-E30F-41AA-B32E-30AE4EE263CB}"/>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Hypotheses: </a:t>
            </a:r>
            <a:br>
              <a:rPr lang="en-US" sz="3600" dirty="0">
                <a:solidFill>
                  <a:srgbClr val="FFFFFF"/>
                </a:solidFill>
              </a:rPr>
            </a:br>
            <a:r>
              <a:rPr lang="en-US" sz="3600" dirty="0">
                <a:solidFill>
                  <a:srgbClr val="FFFFFF"/>
                </a:solidFill>
              </a:rPr>
              <a:t>DV Competence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221BFE-EA0A-4F16-8943-A9CE07AA4C1A}"/>
              </a:ext>
            </a:extLst>
          </p:cNvPr>
          <p:cNvSpPr>
            <a:spLocks noGrp="1"/>
          </p:cNvSpPr>
          <p:nvPr>
            <p:ph idx="1"/>
          </p:nvPr>
        </p:nvSpPr>
        <p:spPr>
          <a:xfrm>
            <a:off x="4742016" y="605896"/>
            <a:ext cx="6413663" cy="5646208"/>
          </a:xfrm>
        </p:spPr>
        <p:txBody>
          <a:bodyPr anchor="ctr">
            <a:normAutofit/>
          </a:bodyPr>
          <a:lstStyle/>
          <a:p>
            <a:r>
              <a:rPr lang="en-US" dirty="0"/>
              <a:t>The null hypothesis is:</a:t>
            </a:r>
          </a:p>
          <a:p>
            <a:pPr lvl="1"/>
            <a:r>
              <a:rPr lang="en-US" dirty="0"/>
              <a:t>Conceptual H</a:t>
            </a:r>
            <a:r>
              <a:rPr lang="en-US" baseline="-25000" dirty="0"/>
              <a:t>0</a:t>
            </a:r>
            <a:r>
              <a:rPr lang="en-US" dirty="0"/>
              <a:t>: There are no differences in faculty ratings of graduate student competence between the Christian student condition and the Control student condition. </a:t>
            </a:r>
          </a:p>
          <a:p>
            <a:pPr lvl="1"/>
            <a:r>
              <a:rPr lang="en-US" dirty="0"/>
              <a:t>Mathematical H</a:t>
            </a:r>
            <a:r>
              <a:rPr lang="en-US" baseline="-25000" dirty="0"/>
              <a:t>0</a:t>
            </a:r>
            <a:r>
              <a:rPr lang="en-US" dirty="0"/>
              <a:t>: The mean score for graduate student competence in the Christian student condition is equal to the mean score for student competence in the Control student condition; </a:t>
            </a:r>
            <a:r>
              <a:rPr lang="en-US" i="1" dirty="0"/>
              <a:t>M</a:t>
            </a:r>
            <a:r>
              <a:rPr lang="en-US" i="1" baseline="-25000" dirty="0"/>
              <a:t>1</a:t>
            </a:r>
            <a:r>
              <a:rPr lang="en-US" i="1" dirty="0"/>
              <a:t> </a:t>
            </a:r>
            <a:r>
              <a:rPr lang="en-US" dirty="0"/>
              <a:t>= </a:t>
            </a:r>
            <a:r>
              <a:rPr lang="en-US" i="1" dirty="0"/>
              <a:t>M</a:t>
            </a:r>
            <a:r>
              <a:rPr lang="en-US" i="1" baseline="-25000" dirty="0"/>
              <a:t>2</a:t>
            </a:r>
            <a:endParaRPr lang="en-US" dirty="0"/>
          </a:p>
          <a:p>
            <a:r>
              <a:rPr lang="en-US" dirty="0"/>
              <a:t>The alternative hypothesis is:</a:t>
            </a:r>
          </a:p>
          <a:p>
            <a:pPr lvl="1"/>
            <a:r>
              <a:rPr lang="en-US" dirty="0"/>
              <a:t>Conceptual H</a:t>
            </a:r>
            <a:r>
              <a:rPr lang="en-US" baseline="-25000" dirty="0"/>
              <a:t>1</a:t>
            </a:r>
            <a:r>
              <a:rPr lang="en-US" dirty="0"/>
              <a:t>: There are significant differences in faculty ratings of graduate student competence between the Christian student condition and the Control student condition. </a:t>
            </a:r>
          </a:p>
          <a:p>
            <a:pPr lvl="1"/>
            <a:r>
              <a:rPr lang="en-US" dirty="0"/>
              <a:t>Mathematical H</a:t>
            </a:r>
            <a:r>
              <a:rPr lang="en-US" baseline="-25000" dirty="0"/>
              <a:t>1</a:t>
            </a:r>
            <a:r>
              <a:rPr lang="en-US" dirty="0"/>
              <a:t>: The mean score for graduate student competence in the Christian student condition is not equal to the mean score for student competence in the Control student condition; </a:t>
            </a:r>
            <a:r>
              <a:rPr lang="en-US" i="1" dirty="0"/>
              <a:t>M</a:t>
            </a:r>
            <a:r>
              <a:rPr lang="en-US" i="1" baseline="-25000" dirty="0"/>
              <a:t>1</a:t>
            </a:r>
            <a:r>
              <a:rPr lang="en-US" i="1" dirty="0"/>
              <a:t> </a:t>
            </a:r>
            <a:r>
              <a:rPr lang="en-US" dirty="0"/>
              <a:t>≠ </a:t>
            </a:r>
            <a:r>
              <a:rPr lang="en-US" i="1" dirty="0"/>
              <a:t>M</a:t>
            </a:r>
            <a:r>
              <a:rPr lang="en-US" i="1" baseline="-25000" dirty="0"/>
              <a:t>2</a:t>
            </a:r>
            <a:endParaRPr lang="en-US" dirty="0"/>
          </a:p>
          <a:p>
            <a:endParaRPr lang="en-US" dirty="0"/>
          </a:p>
        </p:txBody>
      </p:sp>
    </p:spTree>
    <p:extLst>
      <p:ext uri="{BB962C8B-B14F-4D97-AF65-F5344CB8AC3E}">
        <p14:creationId xmlns:p14="http://schemas.microsoft.com/office/powerpoint/2010/main" val="2087131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DB0C-D523-4F5E-93B6-0624C840B236}"/>
              </a:ext>
            </a:extLst>
          </p:cNvPr>
          <p:cNvSpPr>
            <a:spLocks noGrp="1"/>
          </p:cNvSpPr>
          <p:nvPr>
            <p:ph type="title"/>
          </p:nvPr>
        </p:nvSpPr>
        <p:spPr/>
        <p:txBody>
          <a:bodyPr>
            <a:normAutofit/>
          </a:bodyPr>
          <a:lstStyle/>
          <a:p>
            <a:r>
              <a:rPr lang="en-US" dirty="0">
                <a:solidFill>
                  <a:schemeClr val="tx1"/>
                </a:solidFill>
              </a:rPr>
              <a:t>Barnes et al. (2020) Research Question 2</a:t>
            </a:r>
          </a:p>
        </p:txBody>
      </p:sp>
      <p:grpSp>
        <p:nvGrpSpPr>
          <p:cNvPr id="24" name="Group 23" descr="Are there significant differences in biology faculty mean ratings of graduate student likeability between the Christian condition and the Control student condition?">
            <a:extLst>
              <a:ext uri="{FF2B5EF4-FFF2-40B4-BE49-F238E27FC236}">
                <a16:creationId xmlns:a16="http://schemas.microsoft.com/office/drawing/2014/main" id="{86ACD93E-4709-4B8A-BC41-BF780A22FC57}"/>
              </a:ext>
            </a:extLst>
          </p:cNvPr>
          <p:cNvGrpSpPr/>
          <p:nvPr/>
        </p:nvGrpSpPr>
        <p:grpSpPr>
          <a:xfrm>
            <a:off x="1780032" y="2042974"/>
            <a:ext cx="8692896" cy="4223714"/>
            <a:chOff x="2711450" y="2164894"/>
            <a:chExt cx="6769100" cy="3394531"/>
          </a:xfrm>
        </p:grpSpPr>
        <p:grpSp>
          <p:nvGrpSpPr>
            <p:cNvPr id="6" name="Group 5">
              <a:extLst>
                <a:ext uri="{FF2B5EF4-FFF2-40B4-BE49-F238E27FC236}">
                  <a16:creationId xmlns:a16="http://schemas.microsoft.com/office/drawing/2014/main" id="{929D314F-881E-455C-A619-B7D3AFFA88AC}"/>
                </a:ext>
              </a:extLst>
            </p:cNvPr>
            <p:cNvGrpSpPr/>
            <p:nvPr/>
          </p:nvGrpSpPr>
          <p:grpSpPr>
            <a:xfrm>
              <a:off x="2711450" y="2164894"/>
              <a:ext cx="6769100" cy="3394531"/>
              <a:chOff x="2711450" y="2164894"/>
              <a:chExt cx="6769100" cy="3394531"/>
            </a:xfrm>
          </p:grpSpPr>
          <p:grpSp>
            <p:nvGrpSpPr>
              <p:cNvPr id="7" name="Group 6">
                <a:extLst>
                  <a:ext uri="{FF2B5EF4-FFF2-40B4-BE49-F238E27FC236}">
                    <a16:creationId xmlns:a16="http://schemas.microsoft.com/office/drawing/2014/main" id="{C63CE4D5-C969-4B04-842E-75393637C358}"/>
                  </a:ext>
                </a:extLst>
              </p:cNvPr>
              <p:cNvGrpSpPr/>
              <p:nvPr/>
            </p:nvGrpSpPr>
            <p:grpSpPr>
              <a:xfrm>
                <a:off x="2711450" y="2164894"/>
                <a:ext cx="6769100" cy="3394531"/>
                <a:chOff x="1651001" y="3827005"/>
                <a:chExt cx="6769100" cy="3394531"/>
              </a:xfrm>
            </p:grpSpPr>
            <p:grpSp>
              <p:nvGrpSpPr>
                <p:cNvPr id="18" name="Group 17">
                  <a:extLst>
                    <a:ext uri="{FF2B5EF4-FFF2-40B4-BE49-F238E27FC236}">
                      <a16:creationId xmlns:a16="http://schemas.microsoft.com/office/drawing/2014/main" id="{ED241460-0E98-489F-9EC1-7AE1B0E5E9B4}"/>
                    </a:ext>
                  </a:extLst>
                </p:cNvPr>
                <p:cNvGrpSpPr/>
                <p:nvPr/>
              </p:nvGrpSpPr>
              <p:grpSpPr>
                <a:xfrm>
                  <a:off x="1651001" y="3868736"/>
                  <a:ext cx="3352800" cy="3352800"/>
                  <a:chOff x="6743701" y="3778250"/>
                  <a:chExt cx="3352800" cy="3352800"/>
                </a:xfrm>
              </p:grpSpPr>
              <p:pic>
                <p:nvPicPr>
                  <p:cNvPr id="20" name="Picture 2" descr="Bell Curve Icons - Download Free Vector Icons | Noun Project">
                    <a:extLst>
                      <a:ext uri="{FF2B5EF4-FFF2-40B4-BE49-F238E27FC236}">
                        <a16:creationId xmlns:a16="http://schemas.microsoft.com/office/drawing/2014/main" id="{2491A7A2-2723-4134-9452-921044D51A46}"/>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3701" y="3778250"/>
                    <a:ext cx="3352800"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335936ED-8DA7-4A06-A9CB-07DA7A5AF069}"/>
                      </a:ext>
                    </a:extLst>
                  </p:cNvPr>
                  <p:cNvCxnSpPr>
                    <a:cxnSpLocks/>
                  </p:cNvCxnSpPr>
                  <p:nvPr/>
                </p:nvCxnSpPr>
                <p:spPr>
                  <a:xfrm flipH="1" flipV="1">
                    <a:off x="8420101" y="4699000"/>
                    <a:ext cx="9527" cy="15113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15EB8DE-A023-49E7-9864-5FAB355B9D08}"/>
                    </a:ext>
                  </a:extLst>
                </p:cNvPr>
                <p:cNvGrpSpPr/>
                <p:nvPr/>
              </p:nvGrpSpPr>
              <p:grpSpPr>
                <a:xfrm>
                  <a:off x="5067301" y="3868736"/>
                  <a:ext cx="3352800" cy="3352800"/>
                  <a:chOff x="6743701" y="3778250"/>
                  <a:chExt cx="3352800" cy="3352800"/>
                </a:xfrm>
              </p:grpSpPr>
              <p:pic>
                <p:nvPicPr>
                  <p:cNvPr id="16" name="Picture 2" descr="Bell Curve Icons - Download Free Vector Icons | Noun Project">
                    <a:extLst>
                      <a:ext uri="{FF2B5EF4-FFF2-40B4-BE49-F238E27FC236}">
                        <a16:creationId xmlns:a16="http://schemas.microsoft.com/office/drawing/2014/main" id="{4E42A337-26BD-44EC-A5FE-4B592310A2B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3701" y="3778250"/>
                    <a:ext cx="3352800"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B9B7BB0F-2E47-4C3C-8C1F-45654BC22B34}"/>
                      </a:ext>
                    </a:extLst>
                  </p:cNvPr>
                  <p:cNvCxnSpPr>
                    <a:cxnSpLocks/>
                  </p:cNvCxnSpPr>
                  <p:nvPr/>
                </p:nvCxnSpPr>
                <p:spPr>
                  <a:xfrm flipH="1" flipV="1">
                    <a:off x="8420101" y="4699000"/>
                    <a:ext cx="9527" cy="15113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a:extLst>
                    <a:ext uri="{FF2B5EF4-FFF2-40B4-BE49-F238E27FC236}">
                      <a16:creationId xmlns:a16="http://schemas.microsoft.com/office/drawing/2014/main" id="{DD3DFB87-B604-49EF-B73C-9B465EBCE412}"/>
                    </a:ext>
                  </a:extLst>
                </p:cNvPr>
                <p:cNvCxnSpPr>
                  <a:cxnSpLocks/>
                </p:cNvCxnSpPr>
                <p:nvPr/>
              </p:nvCxnSpPr>
              <p:spPr>
                <a:xfrm>
                  <a:off x="3980659" y="5545136"/>
                  <a:ext cx="2046284"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25CCD2-5D16-4DEC-9662-7D0CD8DC4A96}"/>
                    </a:ext>
                  </a:extLst>
                </p:cNvPr>
                <p:cNvSpPr txBox="1"/>
                <p:nvPr/>
              </p:nvSpPr>
              <p:spPr>
                <a:xfrm>
                  <a:off x="3814762" y="3827005"/>
                  <a:ext cx="2441577" cy="1409924"/>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Are there significant differences in biology faculty mean ratings of graduate student </a:t>
                  </a:r>
                  <a:r>
                    <a:rPr lang="en-US" dirty="0">
                      <a:solidFill>
                        <a:srgbClr val="C00000"/>
                      </a:solidFill>
                      <a:latin typeface="Times New Roman" panose="02020603050405020304" pitchFamily="18" charset="0"/>
                      <a:cs typeface="Times New Roman" panose="02020603050405020304" pitchFamily="18" charset="0"/>
                    </a:rPr>
                    <a:t>likeability</a:t>
                  </a:r>
                  <a:r>
                    <a:rPr lang="en-US" dirty="0">
                      <a:latin typeface="Times New Roman" panose="02020603050405020304" pitchFamily="18" charset="0"/>
                      <a:cs typeface="Times New Roman" panose="02020603050405020304" pitchFamily="18" charset="0"/>
                    </a:rPr>
                    <a:t> between the Christian student condition and the Control student condition?</a:t>
                  </a:r>
                </a:p>
              </p:txBody>
            </p:sp>
          </p:grpSp>
          <p:sp>
            <p:nvSpPr>
              <p:cNvPr id="8" name="TextBox 7">
                <a:extLst>
                  <a:ext uri="{FF2B5EF4-FFF2-40B4-BE49-F238E27FC236}">
                    <a16:creationId xmlns:a16="http://schemas.microsoft.com/office/drawing/2014/main" id="{C1DB5729-FB08-41CF-BB68-753F0392ADFC}"/>
                  </a:ext>
                </a:extLst>
              </p:cNvPr>
              <p:cNvSpPr txBox="1"/>
              <p:nvPr/>
            </p:nvSpPr>
            <p:spPr>
              <a:xfrm>
                <a:off x="3023616" y="4746646"/>
                <a:ext cx="2747339"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Christian Graduate </a:t>
                </a:r>
              </a:p>
              <a:p>
                <a:pPr algn="ctr"/>
                <a:r>
                  <a:rPr lang="en-US" dirty="0">
                    <a:latin typeface="Times New Roman" panose="02020603050405020304" pitchFamily="18" charset="0"/>
                    <a:cs typeface="Times New Roman" panose="02020603050405020304" pitchFamily="18" charset="0"/>
                  </a:rPr>
                  <a:t>Student Condition</a:t>
                </a:r>
              </a:p>
            </p:txBody>
          </p:sp>
          <p:sp>
            <p:nvSpPr>
              <p:cNvPr id="9" name="TextBox 8">
                <a:extLst>
                  <a:ext uri="{FF2B5EF4-FFF2-40B4-BE49-F238E27FC236}">
                    <a16:creationId xmlns:a16="http://schemas.microsoft.com/office/drawing/2014/main" id="{6289C734-86F8-45CF-BF06-5248FA8546C4}"/>
                  </a:ext>
                </a:extLst>
              </p:cNvPr>
              <p:cNvSpPr txBox="1"/>
              <p:nvPr/>
            </p:nvSpPr>
            <p:spPr>
              <a:xfrm>
                <a:off x="6376416" y="4746646"/>
                <a:ext cx="2791967"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Control Graduate </a:t>
                </a:r>
              </a:p>
              <a:p>
                <a:pPr algn="ctr"/>
                <a:r>
                  <a:rPr lang="en-US" dirty="0">
                    <a:latin typeface="Times New Roman" panose="02020603050405020304" pitchFamily="18" charset="0"/>
                    <a:cs typeface="Times New Roman" panose="02020603050405020304" pitchFamily="18" charset="0"/>
                  </a:rPr>
                  <a:t>Student Condition</a:t>
                </a:r>
              </a:p>
            </p:txBody>
          </p:sp>
        </p:grpSp>
        <p:pic>
          <p:nvPicPr>
            <p:cNvPr id="22" name="Graphic 21" descr="Group">
              <a:extLst>
                <a:ext uri="{FF2B5EF4-FFF2-40B4-BE49-F238E27FC236}">
                  <a16:creationId xmlns:a16="http://schemas.microsoft.com/office/drawing/2014/main" id="{764A025E-EA87-4603-A7AB-B5E8E5A96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4210" y="3637320"/>
              <a:ext cx="1147278" cy="1182689"/>
            </a:xfrm>
            <a:prstGeom prst="rect">
              <a:avLst/>
            </a:prstGeom>
          </p:spPr>
        </p:pic>
        <p:pic>
          <p:nvPicPr>
            <p:cNvPr id="23" name="Graphic 22" descr="Group">
              <a:extLst>
                <a:ext uri="{FF2B5EF4-FFF2-40B4-BE49-F238E27FC236}">
                  <a16:creationId xmlns:a16="http://schemas.microsoft.com/office/drawing/2014/main" id="{E256391B-ABD4-450A-8405-9587E0AAC5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0511" y="3637319"/>
              <a:ext cx="1147278" cy="1182689"/>
            </a:xfrm>
            <a:prstGeom prst="rect">
              <a:avLst/>
            </a:prstGeom>
          </p:spPr>
        </p:pic>
      </p:grpSp>
    </p:spTree>
    <p:extLst>
      <p:ext uri="{BB962C8B-B14F-4D97-AF65-F5344CB8AC3E}">
        <p14:creationId xmlns:p14="http://schemas.microsoft.com/office/powerpoint/2010/main" val="3601139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3836504" y="4455620"/>
            <a:ext cx="7321946" cy="1143000"/>
          </a:xfrm>
        </p:spPr>
        <p:txBody>
          <a:bodyPr vert="horz" lIns="91440" tIns="45720" rIns="91440" bIns="45720" rtlCol="0">
            <a:normAutofit/>
          </a:bodyPr>
          <a:lstStyle/>
          <a:p>
            <a:r>
              <a:rPr lang="en-US" dirty="0"/>
              <a:t>What are </a:t>
            </a:r>
            <a:r>
              <a:rPr lang="en-US" b="1" dirty="0"/>
              <a:t>your</a:t>
            </a:r>
            <a:r>
              <a:rPr lang="en-US" dirty="0"/>
              <a:t> hypotheses?</a:t>
            </a:r>
          </a:p>
        </p:txBody>
      </p:sp>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6200" dirty="0"/>
              <a:t>What do you think we will find when we analyze the data?</a:t>
            </a:r>
          </a:p>
        </p:txBody>
      </p:sp>
      <p:sp>
        <p:nvSpPr>
          <p:cNvPr id="46" name="Rectangle 45">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738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E89643-E30F-41AA-B32E-30AE4EE263CB}"/>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Hypotheses: </a:t>
            </a:r>
            <a:br>
              <a:rPr lang="en-US" sz="3600" dirty="0">
                <a:solidFill>
                  <a:srgbClr val="FFFFFF"/>
                </a:solidFill>
              </a:rPr>
            </a:br>
            <a:r>
              <a:rPr lang="en-US" sz="3600" dirty="0">
                <a:solidFill>
                  <a:srgbClr val="FFFFFF"/>
                </a:solidFill>
              </a:rPr>
              <a:t>DV Likeability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221BFE-EA0A-4F16-8943-A9CE07AA4C1A}"/>
              </a:ext>
            </a:extLst>
          </p:cNvPr>
          <p:cNvSpPr>
            <a:spLocks noGrp="1"/>
          </p:cNvSpPr>
          <p:nvPr>
            <p:ph idx="1"/>
          </p:nvPr>
        </p:nvSpPr>
        <p:spPr>
          <a:xfrm>
            <a:off x="4742016" y="605896"/>
            <a:ext cx="6413663" cy="5646208"/>
          </a:xfrm>
        </p:spPr>
        <p:txBody>
          <a:bodyPr anchor="ctr">
            <a:normAutofit/>
          </a:bodyPr>
          <a:lstStyle/>
          <a:p>
            <a:r>
              <a:rPr lang="en-US" dirty="0"/>
              <a:t>The null hypothesis is:</a:t>
            </a:r>
          </a:p>
          <a:p>
            <a:pPr lvl="1"/>
            <a:r>
              <a:rPr lang="en-US" dirty="0"/>
              <a:t>Conceptual H</a:t>
            </a:r>
            <a:r>
              <a:rPr lang="en-US" baseline="-25000" dirty="0"/>
              <a:t>0</a:t>
            </a:r>
            <a:r>
              <a:rPr lang="en-US" dirty="0"/>
              <a:t>: There are no differences in faculty ratings of graduate student likeability between the Christian student condition and the Control student condition. </a:t>
            </a:r>
          </a:p>
          <a:p>
            <a:pPr lvl="1"/>
            <a:r>
              <a:rPr lang="en-US" dirty="0"/>
              <a:t>Mathematical H</a:t>
            </a:r>
            <a:r>
              <a:rPr lang="en-US" baseline="-25000" dirty="0"/>
              <a:t>0</a:t>
            </a:r>
            <a:r>
              <a:rPr lang="en-US" dirty="0"/>
              <a:t>: The mean score for graduate student likeability in the Christian student condition is equal to the mean score for student likeability in the Control student condition; </a:t>
            </a:r>
            <a:r>
              <a:rPr lang="en-US" i="1" dirty="0"/>
              <a:t>M</a:t>
            </a:r>
            <a:r>
              <a:rPr lang="en-US" i="1" baseline="-25000" dirty="0"/>
              <a:t>1</a:t>
            </a:r>
            <a:r>
              <a:rPr lang="en-US" i="1" dirty="0"/>
              <a:t> </a:t>
            </a:r>
            <a:r>
              <a:rPr lang="en-US" dirty="0"/>
              <a:t>= </a:t>
            </a:r>
            <a:r>
              <a:rPr lang="en-US" i="1" dirty="0"/>
              <a:t>M</a:t>
            </a:r>
            <a:r>
              <a:rPr lang="en-US" i="1" baseline="-25000" dirty="0"/>
              <a:t>2</a:t>
            </a:r>
            <a:endParaRPr lang="en-US" dirty="0"/>
          </a:p>
          <a:p>
            <a:r>
              <a:rPr lang="en-US" dirty="0"/>
              <a:t>The alternative hypothesis is:</a:t>
            </a:r>
          </a:p>
          <a:p>
            <a:pPr lvl="1"/>
            <a:r>
              <a:rPr lang="en-US" dirty="0"/>
              <a:t>Conceptual H</a:t>
            </a:r>
            <a:r>
              <a:rPr lang="en-US" baseline="-25000" dirty="0"/>
              <a:t>1</a:t>
            </a:r>
            <a:r>
              <a:rPr lang="en-US" dirty="0"/>
              <a:t>: There are significant differences in faculty ratings of graduate student likeability between the Christian student condition and the Control student condition. </a:t>
            </a:r>
          </a:p>
          <a:p>
            <a:pPr lvl="1"/>
            <a:r>
              <a:rPr lang="en-US" dirty="0"/>
              <a:t>Mathematical H</a:t>
            </a:r>
            <a:r>
              <a:rPr lang="en-US" baseline="-25000" dirty="0"/>
              <a:t>1</a:t>
            </a:r>
            <a:r>
              <a:rPr lang="en-US" dirty="0"/>
              <a:t>: The mean score for graduate student likeability in the Christian student condition is not equal to the mean score for student likeability in the Control student condition; </a:t>
            </a:r>
            <a:r>
              <a:rPr lang="en-US" i="1" dirty="0"/>
              <a:t>M</a:t>
            </a:r>
            <a:r>
              <a:rPr lang="en-US" i="1" baseline="-25000" dirty="0"/>
              <a:t>1</a:t>
            </a:r>
            <a:r>
              <a:rPr lang="en-US" i="1" dirty="0"/>
              <a:t> </a:t>
            </a:r>
            <a:r>
              <a:rPr lang="en-US" dirty="0"/>
              <a:t>≠ </a:t>
            </a:r>
            <a:r>
              <a:rPr lang="en-US" i="1" dirty="0"/>
              <a:t>M</a:t>
            </a:r>
            <a:r>
              <a:rPr lang="en-US" i="1" baseline="-25000" dirty="0"/>
              <a:t>2</a:t>
            </a:r>
            <a:endParaRPr lang="en-US" dirty="0"/>
          </a:p>
          <a:p>
            <a:endParaRPr lang="en-US" dirty="0"/>
          </a:p>
        </p:txBody>
      </p:sp>
    </p:spTree>
    <p:extLst>
      <p:ext uri="{BB962C8B-B14F-4D97-AF65-F5344CB8AC3E}">
        <p14:creationId xmlns:p14="http://schemas.microsoft.com/office/powerpoint/2010/main" val="4182760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957B394-CFC5-4802-9487-5770DD3D049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758" b="16608"/>
          <a:stretch/>
        </p:blipFill>
        <p:spPr>
          <a:xfrm>
            <a:off x="-32" y="10"/>
            <a:ext cx="12192031" cy="4915066"/>
          </a:xfrm>
          <a:prstGeom prst="rect">
            <a:avLst/>
          </a:prstGeom>
        </p:spPr>
      </p:pic>
      <p:sp>
        <p:nvSpPr>
          <p:cNvPr id="17" name="Rectangle 16">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92FA85-C08B-4E90-85D5-645755E3CDC6}"/>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Let’s Analyze the Data!</a:t>
            </a:r>
          </a:p>
        </p:txBody>
      </p:sp>
      <p:sp>
        <p:nvSpPr>
          <p:cNvPr id="19" name="Rectangle 18">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774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232AE3-879E-4AD6-9104-1B38F231C6F0}"/>
              </a:ext>
            </a:extLst>
          </p:cNvPr>
          <p:cNvSpPr>
            <a:spLocks noGrp="1"/>
          </p:cNvSpPr>
          <p:nvPr>
            <p:ph type="title"/>
          </p:nvPr>
        </p:nvSpPr>
        <p:spPr>
          <a:xfrm>
            <a:off x="492370" y="516835"/>
            <a:ext cx="3084844" cy="2103875"/>
          </a:xfrm>
        </p:spPr>
        <p:txBody>
          <a:bodyPr>
            <a:normAutofit/>
          </a:bodyPr>
          <a:lstStyle/>
          <a:p>
            <a:r>
              <a:rPr lang="en-US" sz="3600" b="1">
                <a:solidFill>
                  <a:srgbClr val="FFFFFF"/>
                </a:solidFill>
              </a:rPr>
              <a:t>What is an independent samples </a:t>
            </a:r>
            <a:r>
              <a:rPr lang="en-US" sz="3600" b="1" i="1">
                <a:solidFill>
                  <a:srgbClr val="FFFFFF"/>
                </a:solidFill>
              </a:rPr>
              <a:t>t </a:t>
            </a:r>
            <a:r>
              <a:rPr lang="en-US" sz="3600" b="1">
                <a:solidFill>
                  <a:srgbClr val="FFFFFF"/>
                </a:solidFill>
              </a:rPr>
              <a:t>test?</a:t>
            </a:r>
            <a:endParaRPr lang="en-US" sz="3600">
              <a:solidFill>
                <a:srgbClr val="FFFFFF"/>
              </a:solidFill>
            </a:endParaRPr>
          </a:p>
        </p:txBody>
      </p:sp>
      <p:sp>
        <p:nvSpPr>
          <p:cNvPr id="3" name="Content Placeholder 2">
            <a:extLst>
              <a:ext uri="{FF2B5EF4-FFF2-40B4-BE49-F238E27FC236}">
                <a16:creationId xmlns:a16="http://schemas.microsoft.com/office/drawing/2014/main" id="{F09AD4AB-3F83-4B4F-A69F-37E96900CB61}"/>
              </a:ext>
            </a:extLst>
          </p:cNvPr>
          <p:cNvSpPr>
            <a:spLocks noGrp="1"/>
          </p:cNvSpPr>
          <p:nvPr>
            <p:ph idx="1"/>
          </p:nvPr>
        </p:nvSpPr>
        <p:spPr>
          <a:xfrm>
            <a:off x="492371" y="2653800"/>
            <a:ext cx="3084844" cy="3335519"/>
          </a:xfrm>
        </p:spPr>
        <p:txBody>
          <a:bodyPr>
            <a:normAutofit/>
          </a:bodyPr>
          <a:lstStyle/>
          <a:p>
            <a:r>
              <a:rPr lang="en-US" sz="2800" dirty="0">
                <a:solidFill>
                  <a:srgbClr val="FFFFFF"/>
                </a:solidFill>
              </a:rPr>
              <a:t>A statistical test that compares the means of two separate, independent groups to see if they are different from one another</a:t>
            </a:r>
          </a:p>
        </p:txBody>
      </p:sp>
      <p:sp>
        <p:nvSpPr>
          <p:cNvPr id="75" name="Rectangle 7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ndependent Samples T-Test - StatsTest.com">
            <a:extLst>
              <a:ext uri="{FF2B5EF4-FFF2-40B4-BE49-F238E27FC236}">
                <a16:creationId xmlns:a16="http://schemas.microsoft.com/office/drawing/2014/main" id="{756824F1-74E1-463C-8BD5-9E0D16CED9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2017" y="1780465"/>
            <a:ext cx="6798082" cy="329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reative Commons BY-NC-ND license logo">
            <a:extLst>
              <a:ext uri="{FF2B5EF4-FFF2-40B4-BE49-F238E27FC236}">
                <a16:creationId xmlns:a16="http://schemas.microsoft.com/office/drawing/2014/main" id="{92198091-4AD8-D844-58E9-FC72E6204B69}"/>
              </a:ext>
            </a:extLst>
          </p:cNvPr>
          <p:cNvPicPr>
            <a:picLocks noChangeAspect="1"/>
          </p:cNvPicPr>
          <p:nvPr/>
        </p:nvPicPr>
        <p:blipFill>
          <a:blip r:embed="rId3"/>
          <a:stretch>
            <a:fillRect/>
          </a:stretch>
        </p:blipFill>
        <p:spPr>
          <a:xfrm>
            <a:off x="798745" y="1584282"/>
            <a:ext cx="10594510" cy="3708077"/>
          </a:xfrm>
          <a:prstGeom prst="rect">
            <a:avLst/>
          </a:prstGeom>
        </p:spPr>
      </p:pic>
      <p:sp>
        <p:nvSpPr>
          <p:cNvPr id="2" name="Title 1">
            <a:extLst>
              <a:ext uri="{FF2B5EF4-FFF2-40B4-BE49-F238E27FC236}">
                <a16:creationId xmlns:a16="http://schemas.microsoft.com/office/drawing/2014/main" id="{BB317700-1A20-99BB-3389-A3208856155D}"/>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Creative Commons License</a:t>
            </a:r>
          </a:p>
        </p:txBody>
      </p:sp>
    </p:spTree>
    <p:extLst>
      <p:ext uri="{BB962C8B-B14F-4D97-AF65-F5344CB8AC3E}">
        <p14:creationId xmlns:p14="http://schemas.microsoft.com/office/powerpoint/2010/main" val="45381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Quasi-Experimental Research Designs compare pre-determined groups (e.g. young/old). Experimental research Designs compare randomly assigned groups (e.g. control/treatment).">
            <a:extLst>
              <a:ext uri="{FF2B5EF4-FFF2-40B4-BE49-F238E27FC236}">
                <a16:creationId xmlns:a16="http://schemas.microsoft.com/office/drawing/2014/main" id="{E6CBAFC6-2155-4C84-AF86-7267A7DEE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96" y="640080"/>
            <a:ext cx="5691672" cy="5577840"/>
          </a:xfrm>
          <a:prstGeom prst="rect">
            <a:avLst/>
          </a:prstGeom>
        </p:spPr>
      </p:pic>
      <p:sp>
        <p:nvSpPr>
          <p:cNvPr id="33" name="Rectangle 3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65065DC-3C5E-47D8-8214-D37E6E8DB58E}"/>
              </a:ext>
            </a:extLst>
          </p:cNvPr>
          <p:cNvSpPr>
            <a:spLocks noGrp="1"/>
          </p:cNvSpPr>
          <p:nvPr>
            <p:ph idx="1"/>
          </p:nvPr>
        </p:nvSpPr>
        <p:spPr>
          <a:xfrm>
            <a:off x="8096885" y="3578084"/>
            <a:ext cx="3659246" cy="2639835"/>
          </a:xfrm>
        </p:spPr>
        <p:txBody>
          <a:bodyPr vert="horz" lIns="91440" tIns="45720" rIns="91440" bIns="45720" rtlCol="0">
            <a:normAutofit/>
          </a:bodyPr>
          <a:lstStyle/>
          <a:p>
            <a:pPr marL="0" indent="0">
              <a:buNone/>
            </a:pPr>
            <a:r>
              <a:rPr lang="en-US" sz="2400" cap="all" spc="200" dirty="0">
                <a:solidFill>
                  <a:srgbClr val="FFFFFF"/>
                </a:solidFill>
                <a:latin typeface="+mj-lt"/>
              </a:rPr>
              <a:t>To determine if there are statistical differences in the means of two independent groups of data</a:t>
            </a:r>
          </a:p>
        </p:txBody>
      </p:sp>
      <p:sp>
        <p:nvSpPr>
          <p:cNvPr id="35" name="Rectangle 34">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6F5C2E-9435-4BB4-86D9-0E18A32D72B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b="1" dirty="0">
                <a:solidFill>
                  <a:srgbClr val="FFFFFF"/>
                </a:solidFill>
              </a:rPr>
              <a:t>When do researchers use independent samples </a:t>
            </a:r>
            <a:r>
              <a:rPr lang="en-US" sz="4400" b="1" i="1" dirty="0">
                <a:solidFill>
                  <a:srgbClr val="FFFFFF"/>
                </a:solidFill>
              </a:rPr>
              <a:t>t </a:t>
            </a:r>
            <a:r>
              <a:rPr lang="en-US" sz="4400" b="1" dirty="0">
                <a:solidFill>
                  <a:srgbClr val="FFFFFF"/>
                </a:solidFill>
              </a:rPr>
              <a:t>tests?</a:t>
            </a:r>
            <a:endParaRPr lang="en-US" sz="4400" dirty="0">
              <a:solidFill>
                <a:srgbClr val="FFFFFF"/>
              </a:solidFill>
            </a:endParaRPr>
          </a:p>
        </p:txBody>
      </p:sp>
    </p:spTree>
    <p:extLst>
      <p:ext uri="{BB962C8B-B14F-4D97-AF65-F5344CB8AC3E}">
        <p14:creationId xmlns:p14="http://schemas.microsoft.com/office/powerpoint/2010/main" val="294748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7EEB60-FB45-4F06-AB21-7F05D91D262A}"/>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Example: </a:t>
            </a:r>
            <a:br>
              <a:rPr lang="en-US" sz="3600" dirty="0">
                <a:solidFill>
                  <a:srgbClr val="FFFFFF"/>
                </a:solidFill>
              </a:rPr>
            </a:br>
            <a:r>
              <a:rPr lang="en-US" sz="3600" dirty="0" err="1">
                <a:solidFill>
                  <a:srgbClr val="FFFFFF"/>
                </a:solidFill>
              </a:rPr>
              <a:t>Sipe</a:t>
            </a:r>
            <a:r>
              <a:rPr lang="en-US" sz="3600" dirty="0">
                <a:solidFill>
                  <a:srgbClr val="FFFFFF"/>
                </a:solidFill>
              </a:rPr>
              <a:t> et al. (2009)</a:t>
            </a:r>
          </a:p>
        </p:txBody>
      </p:sp>
      <p:sp>
        <p:nvSpPr>
          <p:cNvPr id="3" name="Content Placeholder 2">
            <a:extLst>
              <a:ext uri="{FF2B5EF4-FFF2-40B4-BE49-F238E27FC236}">
                <a16:creationId xmlns:a16="http://schemas.microsoft.com/office/drawing/2014/main" id="{9C936357-D98B-44E9-9B60-70F6DE447E1D}"/>
              </a:ext>
            </a:extLst>
          </p:cNvPr>
          <p:cNvSpPr>
            <a:spLocks noGrp="1"/>
          </p:cNvSpPr>
          <p:nvPr>
            <p:ph idx="1"/>
          </p:nvPr>
        </p:nvSpPr>
        <p:spPr>
          <a:xfrm>
            <a:off x="492371" y="2653800"/>
            <a:ext cx="3084844" cy="3335519"/>
          </a:xfrm>
        </p:spPr>
        <p:txBody>
          <a:bodyPr>
            <a:normAutofit lnSpcReduction="10000"/>
          </a:bodyPr>
          <a:lstStyle/>
          <a:p>
            <a:r>
              <a:rPr lang="en-US" sz="2400" dirty="0">
                <a:solidFill>
                  <a:srgbClr val="FFFFFF"/>
                </a:solidFill>
              </a:rPr>
              <a:t>Research Questions: Are there differences in how much undergraduate business majors anticipate gender discrimination impacting: (1) their career and (2) the careers of other women?</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2EDD679A-AB04-4544-BB1A-0981BCD383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42017" y="1372580"/>
            <a:ext cx="6798082" cy="4112839"/>
          </a:xfrm>
          <a:prstGeom prst="rect">
            <a:avLst/>
          </a:prstGeom>
        </p:spPr>
      </p:pic>
    </p:spTree>
    <p:extLst>
      <p:ext uri="{BB962C8B-B14F-4D97-AF65-F5344CB8AC3E}">
        <p14:creationId xmlns:p14="http://schemas.microsoft.com/office/powerpoint/2010/main" val="306712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DB0C-D523-4F5E-93B6-0624C840B236}"/>
              </a:ext>
            </a:extLst>
          </p:cNvPr>
          <p:cNvSpPr>
            <a:spLocks noGrp="1"/>
          </p:cNvSpPr>
          <p:nvPr>
            <p:ph type="title"/>
          </p:nvPr>
        </p:nvSpPr>
        <p:spPr/>
        <p:txBody>
          <a:bodyPr>
            <a:normAutofit/>
          </a:bodyPr>
          <a:lstStyle/>
          <a:p>
            <a:r>
              <a:rPr lang="en-US" dirty="0" err="1">
                <a:solidFill>
                  <a:schemeClr val="tx1"/>
                </a:solidFill>
              </a:rPr>
              <a:t>Sipe</a:t>
            </a:r>
            <a:r>
              <a:rPr lang="en-US" dirty="0">
                <a:solidFill>
                  <a:schemeClr val="tx1"/>
                </a:solidFill>
              </a:rPr>
              <a:t> et al. (2009) Research Question 1</a:t>
            </a:r>
          </a:p>
        </p:txBody>
      </p:sp>
      <p:pic>
        <p:nvPicPr>
          <p:cNvPr id="5" name="Content Placeholder 4" descr="Are there differences between women and men on their average (mean) expectations for gender discrimination negatively impacting their careers?">
            <a:extLst>
              <a:ext uri="{FF2B5EF4-FFF2-40B4-BE49-F238E27FC236}">
                <a16:creationId xmlns:a16="http://schemas.microsoft.com/office/drawing/2014/main" id="{4AF72485-C1F4-4E66-96E5-E6FF31E876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589" y="2181080"/>
            <a:ext cx="6767147" cy="3353091"/>
          </a:xfrm>
        </p:spPr>
      </p:pic>
    </p:spTree>
    <p:extLst>
      <p:ext uri="{BB962C8B-B14F-4D97-AF65-F5344CB8AC3E}">
        <p14:creationId xmlns:p14="http://schemas.microsoft.com/office/powerpoint/2010/main" val="407907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7620B1-3619-46DC-BFF9-181CC0EC1343}"/>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Sipe et al. (2009) Findings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Women were significantly more likely to expect gender discrimination to impact their careers. Women were also more likely to expect gender discrimination to impact the careers of other women.">
            <a:extLst>
              <a:ext uri="{FF2B5EF4-FFF2-40B4-BE49-F238E27FC236}">
                <a16:creationId xmlns:a16="http://schemas.microsoft.com/office/drawing/2014/main" id="{18A6C667-33C1-4422-8F90-EB0181DFF89E}"/>
              </a:ext>
            </a:extLst>
          </p:cNvPr>
          <p:cNvGraphicFramePr>
            <a:graphicFrameLocks noGrp="1"/>
          </p:cNvGraphicFramePr>
          <p:nvPr>
            <p:ph idx="1"/>
            <p:extLst>
              <p:ext uri="{D42A27DB-BD31-4B8C-83A1-F6EECF244321}">
                <p14:modId xmlns:p14="http://schemas.microsoft.com/office/powerpoint/2010/main" val="326209310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63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DB0C-D523-4F5E-93B6-0624C840B236}"/>
              </a:ext>
            </a:extLst>
          </p:cNvPr>
          <p:cNvSpPr>
            <a:spLocks noGrp="1"/>
          </p:cNvSpPr>
          <p:nvPr>
            <p:ph type="title"/>
          </p:nvPr>
        </p:nvSpPr>
        <p:spPr/>
        <p:txBody>
          <a:bodyPr>
            <a:normAutofit/>
          </a:bodyPr>
          <a:lstStyle/>
          <a:p>
            <a:r>
              <a:rPr lang="en-US" sz="4400" dirty="0" err="1">
                <a:solidFill>
                  <a:schemeClr val="tx1"/>
                </a:solidFill>
              </a:rPr>
              <a:t>Sipe</a:t>
            </a:r>
            <a:r>
              <a:rPr lang="en-US" sz="4400" dirty="0">
                <a:solidFill>
                  <a:schemeClr val="tx1"/>
                </a:solidFill>
              </a:rPr>
              <a:t> et al. (2009) Research Question 2</a:t>
            </a:r>
          </a:p>
        </p:txBody>
      </p:sp>
      <p:pic>
        <p:nvPicPr>
          <p:cNvPr id="5" name="Content Placeholder 4" descr="Are there differences between non-Whites and Whites on their average (mean) expectations for gender discrimination negatively impacting their careers?">
            <a:extLst>
              <a:ext uri="{FF2B5EF4-FFF2-40B4-BE49-F238E27FC236}">
                <a16:creationId xmlns:a16="http://schemas.microsoft.com/office/drawing/2014/main" id="{28A4C78D-A9A0-47D8-9C28-8946E9A38A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589" y="2181080"/>
            <a:ext cx="6767147" cy="3353091"/>
          </a:xfrm>
        </p:spPr>
      </p:pic>
    </p:spTree>
    <p:extLst>
      <p:ext uri="{BB962C8B-B14F-4D97-AF65-F5344CB8AC3E}">
        <p14:creationId xmlns:p14="http://schemas.microsoft.com/office/powerpoint/2010/main" val="328038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20B1-3619-46DC-BFF9-181CC0EC1343}"/>
              </a:ext>
            </a:extLst>
          </p:cNvPr>
          <p:cNvSpPr>
            <a:spLocks noGrp="1"/>
          </p:cNvSpPr>
          <p:nvPr>
            <p:ph type="title"/>
          </p:nvPr>
        </p:nvSpPr>
        <p:spPr>
          <a:xfrm>
            <a:off x="1097280" y="286603"/>
            <a:ext cx="10058400" cy="1450757"/>
          </a:xfrm>
        </p:spPr>
        <p:txBody>
          <a:bodyPr>
            <a:normAutofit/>
          </a:bodyPr>
          <a:lstStyle/>
          <a:p>
            <a:r>
              <a:rPr lang="en-US" dirty="0"/>
              <a:t>Sipe et al. (2009) Findings</a:t>
            </a:r>
          </a:p>
        </p:txBody>
      </p:sp>
      <p:graphicFrame>
        <p:nvGraphicFramePr>
          <p:cNvPr id="5" name="Content Placeholder 2" descr="Whites were significantly less likely to expect gender discrimination to impact their careers.&#10;Whites were more likely to expect gender discrimination to impact the careers of other women.">
            <a:extLst>
              <a:ext uri="{FF2B5EF4-FFF2-40B4-BE49-F238E27FC236}">
                <a16:creationId xmlns:a16="http://schemas.microsoft.com/office/drawing/2014/main" id="{18A6C667-33C1-4422-8F90-EB0181DFF89E}"/>
              </a:ext>
            </a:extLst>
          </p:cNvPr>
          <p:cNvGraphicFramePr>
            <a:graphicFrameLocks noGrp="1"/>
          </p:cNvGraphicFramePr>
          <p:nvPr>
            <p:ph idx="1"/>
            <p:extLst>
              <p:ext uri="{D42A27DB-BD31-4B8C-83A1-F6EECF244321}">
                <p14:modId xmlns:p14="http://schemas.microsoft.com/office/powerpoint/2010/main" val="171815122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0703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Widescreen</PresentationFormat>
  <Paragraphs>140</Paragraphs>
  <Slides>30</Slides>
  <Notes>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Calibri Light</vt:lpstr>
      <vt:lpstr>Times New Roman</vt:lpstr>
      <vt:lpstr>Retrospect</vt:lpstr>
      <vt:lpstr>Chapter ?</vt:lpstr>
      <vt:lpstr>Learning Objectives</vt:lpstr>
      <vt:lpstr>What is an independent samples t test?</vt:lpstr>
      <vt:lpstr>When do researchers use independent samples t tests?</vt:lpstr>
      <vt:lpstr>Example:  Sipe et al. (2009)</vt:lpstr>
      <vt:lpstr>Sipe et al. (2009) Research Question 1</vt:lpstr>
      <vt:lpstr>Sipe et al. (2009) Findings</vt:lpstr>
      <vt:lpstr>Sipe et al. (2009) Research Question 2</vt:lpstr>
      <vt:lpstr>Sipe et al. (2009) Findings</vt:lpstr>
      <vt:lpstr>Let’s think about it…</vt:lpstr>
      <vt:lpstr>Hypotheses</vt:lpstr>
      <vt:lpstr>Assumptions</vt:lpstr>
      <vt:lpstr>Categorical Independent Variable (IV)</vt:lpstr>
      <vt:lpstr>Continuous Dependent Variable (DV)</vt:lpstr>
      <vt:lpstr>Independent Observations</vt:lpstr>
      <vt:lpstr>Normal Distribution</vt:lpstr>
      <vt:lpstr>No Outliers</vt:lpstr>
      <vt:lpstr>Homogeneity of variance</vt:lpstr>
      <vt:lpstr>Effect Size: Cohen’s d</vt:lpstr>
      <vt:lpstr>Walk-Through Example</vt:lpstr>
      <vt:lpstr>Barnes et al. (2020)</vt:lpstr>
      <vt:lpstr>Barnes et al. (2020)</vt:lpstr>
      <vt:lpstr>Barnes et al. (2020) Research Question 1</vt:lpstr>
      <vt:lpstr>What do you think we will find when we analyze the data?</vt:lpstr>
      <vt:lpstr>Hypotheses:  DV Competence</vt:lpstr>
      <vt:lpstr>Barnes et al. (2020) Research Question 2</vt:lpstr>
      <vt:lpstr>What do you think we will find when we analyze the data?</vt:lpstr>
      <vt:lpstr>Hypotheses:  DV Likeability</vt:lpstr>
      <vt:lpstr>Let’s Analyze the Data!</vt:lpstr>
      <vt:lpstr>Creative Commons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2023-03-17T16:18:29Z</dcterms:created>
  <dcterms:modified xsi:type="dcterms:W3CDTF">2023-05-31T13:53:59Z</dcterms:modified>
</cp:coreProperties>
</file>