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Lst>
  <p:notesMasterIdLst>
    <p:notesMasterId r:id="rId31"/>
  </p:notesMasterIdLst>
  <p:sldIdLst>
    <p:sldId id="257" r:id="rId2"/>
    <p:sldId id="258" r:id="rId3"/>
    <p:sldId id="264" r:id="rId4"/>
    <p:sldId id="265" r:id="rId5"/>
    <p:sldId id="259" r:id="rId6"/>
    <p:sldId id="260" r:id="rId7"/>
    <p:sldId id="262" r:id="rId8"/>
    <p:sldId id="291" r:id="rId9"/>
    <p:sldId id="266" r:id="rId10"/>
    <p:sldId id="276" r:id="rId11"/>
    <p:sldId id="277" r:id="rId12"/>
    <p:sldId id="267" r:id="rId13"/>
    <p:sldId id="268" r:id="rId14"/>
    <p:sldId id="269" r:id="rId15"/>
    <p:sldId id="270" r:id="rId16"/>
    <p:sldId id="271" r:id="rId17"/>
    <p:sldId id="272" r:id="rId18"/>
    <p:sldId id="273" r:id="rId19"/>
    <p:sldId id="275" r:id="rId20"/>
    <p:sldId id="279" r:id="rId21"/>
    <p:sldId id="274" r:id="rId22"/>
    <p:sldId id="278" r:id="rId23"/>
    <p:sldId id="292" r:id="rId24"/>
    <p:sldId id="295" r:id="rId25"/>
    <p:sldId id="293" r:id="rId26"/>
    <p:sldId id="296" r:id="rId27"/>
    <p:sldId id="297" r:id="rId28"/>
    <p:sldId id="294" r:id="rId29"/>
    <p:sldId id="29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70975" autoAdjust="0"/>
  </p:normalViewPr>
  <p:slideViewPr>
    <p:cSldViewPr snapToGrid="0">
      <p:cViewPr varScale="1">
        <p:scale>
          <a:sx n="77" d="100"/>
          <a:sy n="77" d="100"/>
        </p:scale>
        <p:origin x="210" y="120"/>
      </p:cViewPr>
      <p:guideLst/>
    </p:cSldViewPr>
  </p:slideViewPr>
  <p:outlineViewPr>
    <p:cViewPr>
      <p:scale>
        <a:sx n="33" d="100"/>
        <a:sy n="33" d="100"/>
      </p:scale>
      <p:origin x="0" y="-104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6A72D-32BC-4A32-856B-12674F5633DD}" type="doc">
      <dgm:prSet loTypeId="urn:microsoft.com/office/officeart/2018/5/layout/IconCircleLabelList" loCatId="icon" qsTypeId="urn:microsoft.com/office/officeart/2005/8/quickstyle/simple1" qsCatId="simple" csTypeId="urn:microsoft.com/office/officeart/2018/5/colors/Iconchunking_neutralicon_colorful2" csCatId="colorful" phldr="1"/>
      <dgm:spPr/>
      <dgm:t>
        <a:bodyPr/>
        <a:lstStyle/>
        <a:p>
          <a:endParaRPr lang="en-US"/>
        </a:p>
      </dgm:t>
    </dgm:pt>
    <dgm:pt modelId="{A8CCC5B7-CAA4-4FBD-A4C5-949F2F64E502}">
      <dgm:prSet/>
      <dgm:spPr/>
      <dgm:t>
        <a:bodyPr/>
        <a:lstStyle/>
        <a:p>
          <a:pPr>
            <a:defRPr cap="all"/>
          </a:pPr>
          <a:r>
            <a:rPr lang="en-US" dirty="0"/>
            <a:t>Why did the researchers use a two-way anova to answer their research question?</a:t>
          </a:r>
        </a:p>
      </dgm:t>
    </dgm:pt>
    <dgm:pt modelId="{389EBC69-7658-405C-A558-3951890B0AAA}" type="parTrans" cxnId="{C7910678-40B2-4999-81CA-F20DC18EB7A8}">
      <dgm:prSet/>
      <dgm:spPr/>
      <dgm:t>
        <a:bodyPr/>
        <a:lstStyle/>
        <a:p>
          <a:endParaRPr lang="en-US"/>
        </a:p>
      </dgm:t>
    </dgm:pt>
    <dgm:pt modelId="{8D8BF26C-F62B-4B0D-B88B-6094225E206C}" type="sibTrans" cxnId="{C7910678-40B2-4999-81CA-F20DC18EB7A8}">
      <dgm:prSet/>
      <dgm:spPr/>
      <dgm:t>
        <a:bodyPr/>
        <a:lstStyle/>
        <a:p>
          <a:endParaRPr lang="en-US"/>
        </a:p>
      </dgm:t>
    </dgm:pt>
    <dgm:pt modelId="{5CA47E80-F353-4203-BCFC-210FEFA3F15E}">
      <dgm:prSet/>
      <dgm:spPr/>
      <dgm:t>
        <a:bodyPr/>
        <a:lstStyle/>
        <a:p>
          <a:pPr>
            <a:defRPr cap="all"/>
          </a:pPr>
          <a:r>
            <a:rPr lang="en-US"/>
            <a:t>What do their results mean?</a:t>
          </a:r>
        </a:p>
      </dgm:t>
    </dgm:pt>
    <dgm:pt modelId="{16ACAB72-B02A-4BF8-AA88-E46DBCE5BEB8}" type="parTrans" cxnId="{C5EEC39D-C1B7-4E28-92E0-18206A79A992}">
      <dgm:prSet/>
      <dgm:spPr/>
      <dgm:t>
        <a:bodyPr/>
        <a:lstStyle/>
        <a:p>
          <a:endParaRPr lang="en-US"/>
        </a:p>
      </dgm:t>
    </dgm:pt>
    <dgm:pt modelId="{181F855C-9829-409C-985E-80F9D6B5CDDE}" type="sibTrans" cxnId="{C5EEC39D-C1B7-4E28-92E0-18206A79A992}">
      <dgm:prSet/>
      <dgm:spPr/>
      <dgm:t>
        <a:bodyPr/>
        <a:lstStyle/>
        <a:p>
          <a:endParaRPr lang="en-US"/>
        </a:p>
      </dgm:t>
    </dgm:pt>
    <dgm:pt modelId="{AC1ADE04-1B72-4E36-9AD9-BA27765A962B}">
      <dgm:prSet/>
      <dgm:spPr/>
      <dgm:t>
        <a:bodyPr/>
        <a:lstStyle/>
        <a:p>
          <a:pPr>
            <a:defRPr cap="all"/>
          </a:pPr>
          <a:r>
            <a:rPr lang="en-US"/>
            <a:t>How would you improve this study?</a:t>
          </a:r>
        </a:p>
      </dgm:t>
    </dgm:pt>
    <dgm:pt modelId="{8851B3F8-04D8-4061-AD27-9C6E09029D91}" type="parTrans" cxnId="{A022D92B-7A77-4807-BB2C-A3AB7441F8C9}">
      <dgm:prSet/>
      <dgm:spPr/>
      <dgm:t>
        <a:bodyPr/>
        <a:lstStyle/>
        <a:p>
          <a:endParaRPr lang="en-US"/>
        </a:p>
      </dgm:t>
    </dgm:pt>
    <dgm:pt modelId="{8B0933A7-984D-4A6D-B39D-91E78A3A9F76}" type="sibTrans" cxnId="{A022D92B-7A77-4807-BB2C-A3AB7441F8C9}">
      <dgm:prSet/>
      <dgm:spPr/>
      <dgm:t>
        <a:bodyPr/>
        <a:lstStyle/>
        <a:p>
          <a:endParaRPr lang="en-US"/>
        </a:p>
      </dgm:t>
    </dgm:pt>
    <dgm:pt modelId="{A02C28D8-D1EE-4FAA-B2C2-14410D975D45}" type="pres">
      <dgm:prSet presAssocID="{DFC6A72D-32BC-4A32-856B-12674F5633DD}" presName="root" presStyleCnt="0">
        <dgm:presLayoutVars>
          <dgm:dir/>
          <dgm:resizeHandles val="exact"/>
        </dgm:presLayoutVars>
      </dgm:prSet>
      <dgm:spPr/>
    </dgm:pt>
    <dgm:pt modelId="{CAEED50D-0D70-41EE-9696-FBE9EC5BF508}" type="pres">
      <dgm:prSet presAssocID="{A8CCC5B7-CAA4-4FBD-A4C5-949F2F64E502}" presName="compNode" presStyleCnt="0"/>
      <dgm:spPr/>
    </dgm:pt>
    <dgm:pt modelId="{13A101C6-27C0-4C5B-83BB-76E0323812EB}" type="pres">
      <dgm:prSet presAssocID="{A8CCC5B7-CAA4-4FBD-A4C5-949F2F64E502}" presName="iconBgRect" presStyleLbl="bgShp" presStyleIdx="0" presStyleCnt="3"/>
      <dgm:spPr/>
    </dgm:pt>
    <dgm:pt modelId="{933E4428-DCF7-4110-AD2E-9CE222B3E7B3}" type="pres">
      <dgm:prSet presAssocID="{A8CCC5B7-CAA4-4FBD-A4C5-949F2F64E5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B4C0813F-8837-4E9F-A529-092F2D7DE1A9}" type="pres">
      <dgm:prSet presAssocID="{A8CCC5B7-CAA4-4FBD-A4C5-949F2F64E502}" presName="spaceRect" presStyleCnt="0"/>
      <dgm:spPr/>
    </dgm:pt>
    <dgm:pt modelId="{DE5B3B6D-4C9D-4ABF-B3AD-94258EC1AE2C}" type="pres">
      <dgm:prSet presAssocID="{A8CCC5B7-CAA4-4FBD-A4C5-949F2F64E502}" presName="textRect" presStyleLbl="revTx" presStyleIdx="0" presStyleCnt="3">
        <dgm:presLayoutVars>
          <dgm:chMax val="1"/>
          <dgm:chPref val="1"/>
        </dgm:presLayoutVars>
      </dgm:prSet>
      <dgm:spPr/>
    </dgm:pt>
    <dgm:pt modelId="{2433C398-22C9-48D0-9ADC-5D43C98676BA}" type="pres">
      <dgm:prSet presAssocID="{8D8BF26C-F62B-4B0D-B88B-6094225E206C}" presName="sibTrans" presStyleCnt="0"/>
      <dgm:spPr/>
    </dgm:pt>
    <dgm:pt modelId="{D1015AF9-16EC-4097-924A-929A42D9D331}" type="pres">
      <dgm:prSet presAssocID="{5CA47E80-F353-4203-BCFC-210FEFA3F15E}" presName="compNode" presStyleCnt="0"/>
      <dgm:spPr/>
    </dgm:pt>
    <dgm:pt modelId="{6655EA0A-DFF4-4295-99E8-0E756D28076F}" type="pres">
      <dgm:prSet presAssocID="{5CA47E80-F353-4203-BCFC-210FEFA3F15E}" presName="iconBgRect" presStyleLbl="bgShp" presStyleIdx="1" presStyleCnt="3"/>
      <dgm:spPr/>
    </dgm:pt>
    <dgm:pt modelId="{3EB3CBED-F37D-443A-AE1B-F04E84F8F985}" type="pres">
      <dgm:prSet presAssocID="{5CA47E80-F353-4203-BCFC-210FEFA3F1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A834C869-AD48-47B8-A3B0-9BBD68BBB2B0}" type="pres">
      <dgm:prSet presAssocID="{5CA47E80-F353-4203-BCFC-210FEFA3F15E}" presName="spaceRect" presStyleCnt="0"/>
      <dgm:spPr/>
    </dgm:pt>
    <dgm:pt modelId="{4A801307-47D1-413F-A28B-C224A714F821}" type="pres">
      <dgm:prSet presAssocID="{5CA47E80-F353-4203-BCFC-210FEFA3F15E}" presName="textRect" presStyleLbl="revTx" presStyleIdx="1" presStyleCnt="3">
        <dgm:presLayoutVars>
          <dgm:chMax val="1"/>
          <dgm:chPref val="1"/>
        </dgm:presLayoutVars>
      </dgm:prSet>
      <dgm:spPr/>
    </dgm:pt>
    <dgm:pt modelId="{645FDCC0-C8A1-473D-872B-F6CE24362DE5}" type="pres">
      <dgm:prSet presAssocID="{181F855C-9829-409C-985E-80F9D6B5CDDE}" presName="sibTrans" presStyleCnt="0"/>
      <dgm:spPr/>
    </dgm:pt>
    <dgm:pt modelId="{1B7716F4-04E3-4FCD-89E5-1510EAD31F51}" type="pres">
      <dgm:prSet presAssocID="{AC1ADE04-1B72-4E36-9AD9-BA27765A962B}" presName="compNode" presStyleCnt="0"/>
      <dgm:spPr/>
    </dgm:pt>
    <dgm:pt modelId="{9B895A55-955C-49E3-BB9F-C09649467A9D}" type="pres">
      <dgm:prSet presAssocID="{AC1ADE04-1B72-4E36-9AD9-BA27765A962B}" presName="iconBgRect" presStyleLbl="bgShp" presStyleIdx="2" presStyleCnt="3"/>
      <dgm:spPr/>
    </dgm:pt>
    <dgm:pt modelId="{3F5CE94E-085B-4848-B7C8-4EDB389E356E}" type="pres">
      <dgm:prSet presAssocID="{AC1ADE04-1B72-4E36-9AD9-BA27765A96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E5F8F3C-94C8-4262-B934-D1C7422B67C8}" type="pres">
      <dgm:prSet presAssocID="{AC1ADE04-1B72-4E36-9AD9-BA27765A962B}" presName="spaceRect" presStyleCnt="0"/>
      <dgm:spPr/>
    </dgm:pt>
    <dgm:pt modelId="{F629B6AD-FF0C-4C13-956C-F3F4076F0DE4}" type="pres">
      <dgm:prSet presAssocID="{AC1ADE04-1B72-4E36-9AD9-BA27765A962B}" presName="textRect" presStyleLbl="revTx" presStyleIdx="2" presStyleCnt="3">
        <dgm:presLayoutVars>
          <dgm:chMax val="1"/>
          <dgm:chPref val="1"/>
        </dgm:presLayoutVars>
      </dgm:prSet>
      <dgm:spPr/>
    </dgm:pt>
  </dgm:ptLst>
  <dgm:cxnLst>
    <dgm:cxn modelId="{3B481F2B-25CF-46B9-B9F6-985F2FE5A7B1}" type="presOf" srcId="{AC1ADE04-1B72-4E36-9AD9-BA27765A962B}" destId="{F629B6AD-FF0C-4C13-956C-F3F4076F0DE4}" srcOrd="0" destOrd="0" presId="urn:microsoft.com/office/officeart/2018/5/layout/IconCircleLabelList"/>
    <dgm:cxn modelId="{A022D92B-7A77-4807-BB2C-A3AB7441F8C9}" srcId="{DFC6A72D-32BC-4A32-856B-12674F5633DD}" destId="{AC1ADE04-1B72-4E36-9AD9-BA27765A962B}" srcOrd="2" destOrd="0" parTransId="{8851B3F8-04D8-4061-AD27-9C6E09029D91}" sibTransId="{8B0933A7-984D-4A6D-B39D-91E78A3A9F76}"/>
    <dgm:cxn modelId="{391BA86A-3D0A-4C15-9A5A-AE665CB140E7}" type="presOf" srcId="{5CA47E80-F353-4203-BCFC-210FEFA3F15E}" destId="{4A801307-47D1-413F-A28B-C224A714F821}" srcOrd="0" destOrd="0" presId="urn:microsoft.com/office/officeart/2018/5/layout/IconCircleLabelList"/>
    <dgm:cxn modelId="{C7910678-40B2-4999-81CA-F20DC18EB7A8}" srcId="{DFC6A72D-32BC-4A32-856B-12674F5633DD}" destId="{A8CCC5B7-CAA4-4FBD-A4C5-949F2F64E502}" srcOrd="0" destOrd="0" parTransId="{389EBC69-7658-405C-A558-3951890B0AAA}" sibTransId="{8D8BF26C-F62B-4B0D-B88B-6094225E206C}"/>
    <dgm:cxn modelId="{C5EEC39D-C1B7-4E28-92E0-18206A79A992}" srcId="{DFC6A72D-32BC-4A32-856B-12674F5633DD}" destId="{5CA47E80-F353-4203-BCFC-210FEFA3F15E}" srcOrd="1" destOrd="0" parTransId="{16ACAB72-B02A-4BF8-AA88-E46DBCE5BEB8}" sibTransId="{181F855C-9829-409C-985E-80F9D6B5CDDE}"/>
    <dgm:cxn modelId="{91DEEFA8-64FE-440A-B127-E1B8218B59D4}" type="presOf" srcId="{DFC6A72D-32BC-4A32-856B-12674F5633DD}" destId="{A02C28D8-D1EE-4FAA-B2C2-14410D975D45}" srcOrd="0" destOrd="0" presId="urn:microsoft.com/office/officeart/2018/5/layout/IconCircleLabelList"/>
    <dgm:cxn modelId="{CFF8F1E1-562C-4196-835B-FE200865EF56}" type="presOf" srcId="{A8CCC5B7-CAA4-4FBD-A4C5-949F2F64E502}" destId="{DE5B3B6D-4C9D-4ABF-B3AD-94258EC1AE2C}" srcOrd="0" destOrd="0" presId="urn:microsoft.com/office/officeart/2018/5/layout/IconCircleLabelList"/>
    <dgm:cxn modelId="{BFBB16F6-BEE2-4127-B935-3CCEC1BA35B2}" type="presParOf" srcId="{A02C28D8-D1EE-4FAA-B2C2-14410D975D45}" destId="{CAEED50D-0D70-41EE-9696-FBE9EC5BF508}" srcOrd="0" destOrd="0" presId="urn:microsoft.com/office/officeart/2018/5/layout/IconCircleLabelList"/>
    <dgm:cxn modelId="{BFD1A8B2-7A8D-4258-AE96-568034740477}" type="presParOf" srcId="{CAEED50D-0D70-41EE-9696-FBE9EC5BF508}" destId="{13A101C6-27C0-4C5B-83BB-76E0323812EB}" srcOrd="0" destOrd="0" presId="urn:microsoft.com/office/officeart/2018/5/layout/IconCircleLabelList"/>
    <dgm:cxn modelId="{54F0AE64-826A-4086-A46E-F92775E937EB}" type="presParOf" srcId="{CAEED50D-0D70-41EE-9696-FBE9EC5BF508}" destId="{933E4428-DCF7-4110-AD2E-9CE222B3E7B3}" srcOrd="1" destOrd="0" presId="urn:microsoft.com/office/officeart/2018/5/layout/IconCircleLabelList"/>
    <dgm:cxn modelId="{24FE589B-C1E0-47B2-AFC6-A40717A0E211}" type="presParOf" srcId="{CAEED50D-0D70-41EE-9696-FBE9EC5BF508}" destId="{B4C0813F-8837-4E9F-A529-092F2D7DE1A9}" srcOrd="2" destOrd="0" presId="urn:microsoft.com/office/officeart/2018/5/layout/IconCircleLabelList"/>
    <dgm:cxn modelId="{385AFC6F-D694-4CB7-BCD6-E5ACB286F281}" type="presParOf" srcId="{CAEED50D-0D70-41EE-9696-FBE9EC5BF508}" destId="{DE5B3B6D-4C9D-4ABF-B3AD-94258EC1AE2C}" srcOrd="3" destOrd="0" presId="urn:microsoft.com/office/officeart/2018/5/layout/IconCircleLabelList"/>
    <dgm:cxn modelId="{F19EE348-4D15-496E-8278-966150EE907E}" type="presParOf" srcId="{A02C28D8-D1EE-4FAA-B2C2-14410D975D45}" destId="{2433C398-22C9-48D0-9ADC-5D43C98676BA}" srcOrd="1" destOrd="0" presId="urn:microsoft.com/office/officeart/2018/5/layout/IconCircleLabelList"/>
    <dgm:cxn modelId="{61D60C67-BB5E-4C6F-AB2B-FE0B73B036EF}" type="presParOf" srcId="{A02C28D8-D1EE-4FAA-B2C2-14410D975D45}" destId="{D1015AF9-16EC-4097-924A-929A42D9D331}" srcOrd="2" destOrd="0" presId="urn:microsoft.com/office/officeart/2018/5/layout/IconCircleLabelList"/>
    <dgm:cxn modelId="{ABC356AD-9EED-4CD4-BEC8-8B6776228988}" type="presParOf" srcId="{D1015AF9-16EC-4097-924A-929A42D9D331}" destId="{6655EA0A-DFF4-4295-99E8-0E756D28076F}" srcOrd="0" destOrd="0" presId="urn:microsoft.com/office/officeart/2018/5/layout/IconCircleLabelList"/>
    <dgm:cxn modelId="{1F37EAB3-92AD-4CF2-ADD5-9952A6656BE4}" type="presParOf" srcId="{D1015AF9-16EC-4097-924A-929A42D9D331}" destId="{3EB3CBED-F37D-443A-AE1B-F04E84F8F985}" srcOrd="1" destOrd="0" presId="urn:microsoft.com/office/officeart/2018/5/layout/IconCircleLabelList"/>
    <dgm:cxn modelId="{AD22F5E2-0E0B-4034-96A3-7D47F0F2F521}" type="presParOf" srcId="{D1015AF9-16EC-4097-924A-929A42D9D331}" destId="{A834C869-AD48-47B8-A3B0-9BBD68BBB2B0}" srcOrd="2" destOrd="0" presId="urn:microsoft.com/office/officeart/2018/5/layout/IconCircleLabelList"/>
    <dgm:cxn modelId="{A7270DA4-557B-4D61-8AA7-712BEB2911CE}" type="presParOf" srcId="{D1015AF9-16EC-4097-924A-929A42D9D331}" destId="{4A801307-47D1-413F-A28B-C224A714F821}" srcOrd="3" destOrd="0" presId="urn:microsoft.com/office/officeart/2018/5/layout/IconCircleLabelList"/>
    <dgm:cxn modelId="{A953E4D5-709E-46BD-870C-742FB513E0A2}" type="presParOf" srcId="{A02C28D8-D1EE-4FAA-B2C2-14410D975D45}" destId="{645FDCC0-C8A1-473D-872B-F6CE24362DE5}" srcOrd="3" destOrd="0" presId="urn:microsoft.com/office/officeart/2018/5/layout/IconCircleLabelList"/>
    <dgm:cxn modelId="{A86E5813-E08F-4172-8621-D3B6BA49C692}" type="presParOf" srcId="{A02C28D8-D1EE-4FAA-B2C2-14410D975D45}" destId="{1B7716F4-04E3-4FCD-89E5-1510EAD31F51}" srcOrd="4" destOrd="0" presId="urn:microsoft.com/office/officeart/2018/5/layout/IconCircleLabelList"/>
    <dgm:cxn modelId="{CB24D7A4-DBCE-4358-9396-C4597365B905}" type="presParOf" srcId="{1B7716F4-04E3-4FCD-89E5-1510EAD31F51}" destId="{9B895A55-955C-49E3-BB9F-C09649467A9D}" srcOrd="0" destOrd="0" presId="urn:microsoft.com/office/officeart/2018/5/layout/IconCircleLabelList"/>
    <dgm:cxn modelId="{01F140C2-5066-4E1C-9BB5-EFB010A8B14F}" type="presParOf" srcId="{1B7716F4-04E3-4FCD-89E5-1510EAD31F51}" destId="{3F5CE94E-085B-4848-B7C8-4EDB389E356E}" srcOrd="1" destOrd="0" presId="urn:microsoft.com/office/officeart/2018/5/layout/IconCircleLabelList"/>
    <dgm:cxn modelId="{FF584A04-492E-4AD5-8585-163000B7E071}" type="presParOf" srcId="{1B7716F4-04E3-4FCD-89E5-1510EAD31F51}" destId="{BE5F8F3C-94C8-4262-B934-D1C7422B67C8}" srcOrd="2" destOrd="0" presId="urn:microsoft.com/office/officeart/2018/5/layout/IconCircleLabelList"/>
    <dgm:cxn modelId="{01E60A62-879B-4B98-9933-AF21B184090F}" type="presParOf" srcId="{1B7716F4-04E3-4FCD-89E5-1510EAD31F51}" destId="{F629B6AD-FF0C-4C13-956C-F3F4076F0DE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AF8B3-016B-4FAE-A231-1D660665B1F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5282D2A-AD3D-4D72-8255-D9D1F6DB9408}">
      <dgm:prSet/>
      <dgm:spPr/>
      <dgm:t>
        <a:bodyPr/>
        <a:lstStyle/>
        <a:p>
          <a:r>
            <a:rPr lang="en-US" dirty="0"/>
            <a:t>Categorical Independent Variable (IV)</a:t>
          </a:r>
        </a:p>
      </dgm:t>
    </dgm:pt>
    <dgm:pt modelId="{15562CA8-C3AF-40D3-90AC-BBC2ECA33DE8}" type="parTrans" cxnId="{537EA6E2-76A7-4F86-9FE1-DFA4105D33BC}">
      <dgm:prSet/>
      <dgm:spPr/>
      <dgm:t>
        <a:bodyPr/>
        <a:lstStyle/>
        <a:p>
          <a:endParaRPr lang="en-US"/>
        </a:p>
      </dgm:t>
    </dgm:pt>
    <dgm:pt modelId="{538B50E5-D5F1-46DD-827F-C5958B44E528}" type="sibTrans" cxnId="{537EA6E2-76A7-4F86-9FE1-DFA4105D33BC}">
      <dgm:prSet/>
      <dgm:spPr/>
      <dgm:t>
        <a:bodyPr/>
        <a:lstStyle/>
        <a:p>
          <a:endParaRPr lang="en-US"/>
        </a:p>
      </dgm:t>
    </dgm:pt>
    <dgm:pt modelId="{4C848004-7AA0-4940-863E-C5058834E390}">
      <dgm:prSet/>
      <dgm:spPr/>
      <dgm:t>
        <a:bodyPr/>
        <a:lstStyle/>
        <a:p>
          <a:r>
            <a:rPr lang="en-US"/>
            <a:t>Continuous Dependent Variable (DV)</a:t>
          </a:r>
        </a:p>
      </dgm:t>
    </dgm:pt>
    <dgm:pt modelId="{D61E1259-8698-4588-B7BB-7BCD124ECCD1}" type="parTrans" cxnId="{CAE8B38D-026F-4806-ACA6-198129666A14}">
      <dgm:prSet/>
      <dgm:spPr/>
      <dgm:t>
        <a:bodyPr/>
        <a:lstStyle/>
        <a:p>
          <a:endParaRPr lang="en-US"/>
        </a:p>
      </dgm:t>
    </dgm:pt>
    <dgm:pt modelId="{C607559D-99D9-422B-847E-32809375CEEB}" type="sibTrans" cxnId="{CAE8B38D-026F-4806-ACA6-198129666A14}">
      <dgm:prSet/>
      <dgm:spPr/>
      <dgm:t>
        <a:bodyPr/>
        <a:lstStyle/>
        <a:p>
          <a:endParaRPr lang="en-US"/>
        </a:p>
      </dgm:t>
    </dgm:pt>
    <dgm:pt modelId="{93B4DE9A-480B-496F-B5E3-F951513B30E7}">
      <dgm:prSet/>
      <dgm:spPr/>
      <dgm:t>
        <a:bodyPr/>
        <a:lstStyle/>
        <a:p>
          <a:r>
            <a:rPr lang="en-US"/>
            <a:t>Independent Observations</a:t>
          </a:r>
        </a:p>
      </dgm:t>
    </dgm:pt>
    <dgm:pt modelId="{E33A6B53-3ED9-43EA-9F3B-B475C4F9B916}" type="parTrans" cxnId="{1DBE651D-58E8-4F7F-B223-090C73B9AFA8}">
      <dgm:prSet/>
      <dgm:spPr/>
      <dgm:t>
        <a:bodyPr/>
        <a:lstStyle/>
        <a:p>
          <a:endParaRPr lang="en-US"/>
        </a:p>
      </dgm:t>
    </dgm:pt>
    <dgm:pt modelId="{BFA39353-F42C-43FF-82BB-BB0DDFFA460A}" type="sibTrans" cxnId="{1DBE651D-58E8-4F7F-B223-090C73B9AFA8}">
      <dgm:prSet/>
      <dgm:spPr/>
      <dgm:t>
        <a:bodyPr/>
        <a:lstStyle/>
        <a:p>
          <a:endParaRPr lang="en-US"/>
        </a:p>
      </dgm:t>
    </dgm:pt>
    <dgm:pt modelId="{A0B7CE7B-513E-46EF-9D33-5DC92498D2AF}">
      <dgm:prSet/>
      <dgm:spPr/>
      <dgm:t>
        <a:bodyPr/>
        <a:lstStyle/>
        <a:p>
          <a:r>
            <a:rPr lang="en-US"/>
            <a:t>Normal Distribution</a:t>
          </a:r>
        </a:p>
      </dgm:t>
    </dgm:pt>
    <dgm:pt modelId="{1BE8AC24-72C4-4280-8B71-A303CFA5AE1F}" type="parTrans" cxnId="{6682F337-13C6-42E3-9246-3A0322D40749}">
      <dgm:prSet/>
      <dgm:spPr/>
      <dgm:t>
        <a:bodyPr/>
        <a:lstStyle/>
        <a:p>
          <a:endParaRPr lang="en-US"/>
        </a:p>
      </dgm:t>
    </dgm:pt>
    <dgm:pt modelId="{F637F189-284D-478A-B4C0-6EE83377E312}" type="sibTrans" cxnId="{6682F337-13C6-42E3-9246-3A0322D40749}">
      <dgm:prSet/>
      <dgm:spPr/>
      <dgm:t>
        <a:bodyPr/>
        <a:lstStyle/>
        <a:p>
          <a:endParaRPr lang="en-US"/>
        </a:p>
      </dgm:t>
    </dgm:pt>
    <dgm:pt modelId="{193DBCEB-DB17-4AD6-B302-E13F9E060E02}">
      <dgm:prSet/>
      <dgm:spPr/>
      <dgm:t>
        <a:bodyPr/>
        <a:lstStyle/>
        <a:p>
          <a:r>
            <a:rPr lang="en-US"/>
            <a:t>No Outliers</a:t>
          </a:r>
        </a:p>
      </dgm:t>
    </dgm:pt>
    <dgm:pt modelId="{10431FC5-36D2-4983-9FD4-68E30A3B5E74}" type="parTrans" cxnId="{963A1E6D-B8CE-48EB-981E-AE5366960F4F}">
      <dgm:prSet/>
      <dgm:spPr/>
      <dgm:t>
        <a:bodyPr/>
        <a:lstStyle/>
        <a:p>
          <a:endParaRPr lang="en-US"/>
        </a:p>
      </dgm:t>
    </dgm:pt>
    <dgm:pt modelId="{1CDF5D01-DD11-4B28-9DA1-E242D59547F4}" type="sibTrans" cxnId="{963A1E6D-B8CE-48EB-981E-AE5366960F4F}">
      <dgm:prSet/>
      <dgm:spPr/>
      <dgm:t>
        <a:bodyPr/>
        <a:lstStyle/>
        <a:p>
          <a:endParaRPr lang="en-US"/>
        </a:p>
      </dgm:t>
    </dgm:pt>
    <dgm:pt modelId="{2F196676-2F81-4AE5-BBE2-9EFFA3C6C284}">
      <dgm:prSet/>
      <dgm:spPr/>
      <dgm:t>
        <a:bodyPr/>
        <a:lstStyle/>
        <a:p>
          <a:r>
            <a:rPr lang="en-US"/>
            <a:t>Homogeneity of variance</a:t>
          </a:r>
        </a:p>
      </dgm:t>
    </dgm:pt>
    <dgm:pt modelId="{B1954400-13A3-45CA-8C76-F1B85BC45D47}" type="parTrans" cxnId="{936024DD-B2B2-4A93-BBF2-DACBD5F11F15}">
      <dgm:prSet/>
      <dgm:spPr/>
      <dgm:t>
        <a:bodyPr/>
        <a:lstStyle/>
        <a:p>
          <a:endParaRPr lang="en-US"/>
        </a:p>
      </dgm:t>
    </dgm:pt>
    <dgm:pt modelId="{6FEDE4D2-147D-4779-A0BD-D242B70DEE7A}" type="sibTrans" cxnId="{936024DD-B2B2-4A93-BBF2-DACBD5F11F15}">
      <dgm:prSet/>
      <dgm:spPr/>
      <dgm:t>
        <a:bodyPr/>
        <a:lstStyle/>
        <a:p>
          <a:endParaRPr lang="en-US"/>
        </a:p>
      </dgm:t>
    </dgm:pt>
    <dgm:pt modelId="{15922D77-D92F-4BD5-A392-39A921660CF2}" type="pres">
      <dgm:prSet presAssocID="{31EAF8B3-016B-4FAE-A231-1D660665B1FA}" presName="vert0" presStyleCnt="0">
        <dgm:presLayoutVars>
          <dgm:dir/>
          <dgm:animOne val="branch"/>
          <dgm:animLvl val="lvl"/>
        </dgm:presLayoutVars>
      </dgm:prSet>
      <dgm:spPr/>
    </dgm:pt>
    <dgm:pt modelId="{9855F183-7233-49EB-B97D-A36979A3D8FE}" type="pres">
      <dgm:prSet presAssocID="{45282D2A-AD3D-4D72-8255-D9D1F6DB9408}" presName="thickLine" presStyleLbl="alignNode1" presStyleIdx="0" presStyleCnt="6"/>
      <dgm:spPr/>
    </dgm:pt>
    <dgm:pt modelId="{E6BB716C-3D77-4767-8FA2-068852BA8F62}" type="pres">
      <dgm:prSet presAssocID="{45282D2A-AD3D-4D72-8255-D9D1F6DB9408}" presName="horz1" presStyleCnt="0"/>
      <dgm:spPr/>
    </dgm:pt>
    <dgm:pt modelId="{4E026A26-DCB2-482C-845D-7CA49A93F27A}" type="pres">
      <dgm:prSet presAssocID="{45282D2A-AD3D-4D72-8255-D9D1F6DB9408}" presName="tx1" presStyleLbl="revTx" presStyleIdx="0" presStyleCnt="6"/>
      <dgm:spPr/>
    </dgm:pt>
    <dgm:pt modelId="{3DA633E6-16F9-49E8-9DCD-5D793BCA0C26}" type="pres">
      <dgm:prSet presAssocID="{45282D2A-AD3D-4D72-8255-D9D1F6DB9408}" presName="vert1" presStyleCnt="0"/>
      <dgm:spPr/>
    </dgm:pt>
    <dgm:pt modelId="{AC20F216-F101-42A3-B423-B6A58B238668}" type="pres">
      <dgm:prSet presAssocID="{4C848004-7AA0-4940-863E-C5058834E390}" presName="thickLine" presStyleLbl="alignNode1" presStyleIdx="1" presStyleCnt="6"/>
      <dgm:spPr/>
    </dgm:pt>
    <dgm:pt modelId="{0A2637A0-B250-4756-B903-1DB15505B0C8}" type="pres">
      <dgm:prSet presAssocID="{4C848004-7AA0-4940-863E-C5058834E390}" presName="horz1" presStyleCnt="0"/>
      <dgm:spPr/>
    </dgm:pt>
    <dgm:pt modelId="{E6764DA3-A89D-4203-B5FC-9C807F55469A}" type="pres">
      <dgm:prSet presAssocID="{4C848004-7AA0-4940-863E-C5058834E390}" presName="tx1" presStyleLbl="revTx" presStyleIdx="1" presStyleCnt="6"/>
      <dgm:spPr/>
    </dgm:pt>
    <dgm:pt modelId="{2634B4AC-69E2-410B-BA26-56D4C7D07E96}" type="pres">
      <dgm:prSet presAssocID="{4C848004-7AA0-4940-863E-C5058834E390}" presName="vert1" presStyleCnt="0"/>
      <dgm:spPr/>
    </dgm:pt>
    <dgm:pt modelId="{CF138B48-201E-422F-9D14-1DAD1CCFA423}" type="pres">
      <dgm:prSet presAssocID="{93B4DE9A-480B-496F-B5E3-F951513B30E7}" presName="thickLine" presStyleLbl="alignNode1" presStyleIdx="2" presStyleCnt="6"/>
      <dgm:spPr/>
    </dgm:pt>
    <dgm:pt modelId="{8B701C98-B18A-4542-961C-6E4E127440E4}" type="pres">
      <dgm:prSet presAssocID="{93B4DE9A-480B-496F-B5E3-F951513B30E7}" presName="horz1" presStyleCnt="0"/>
      <dgm:spPr/>
    </dgm:pt>
    <dgm:pt modelId="{B83693BE-58A0-4A03-9A56-A33B284BA540}" type="pres">
      <dgm:prSet presAssocID="{93B4DE9A-480B-496F-B5E3-F951513B30E7}" presName="tx1" presStyleLbl="revTx" presStyleIdx="2" presStyleCnt="6"/>
      <dgm:spPr/>
    </dgm:pt>
    <dgm:pt modelId="{305E0EEA-0BB7-4023-8F0F-088B7A705AE8}" type="pres">
      <dgm:prSet presAssocID="{93B4DE9A-480B-496F-B5E3-F951513B30E7}" presName="vert1" presStyleCnt="0"/>
      <dgm:spPr/>
    </dgm:pt>
    <dgm:pt modelId="{0B2DA898-9617-4979-BEDE-A9CDA2E84159}" type="pres">
      <dgm:prSet presAssocID="{A0B7CE7B-513E-46EF-9D33-5DC92498D2AF}" presName="thickLine" presStyleLbl="alignNode1" presStyleIdx="3" presStyleCnt="6"/>
      <dgm:spPr/>
    </dgm:pt>
    <dgm:pt modelId="{03EBC455-FB45-4931-AB55-07C9ADB4C35C}" type="pres">
      <dgm:prSet presAssocID="{A0B7CE7B-513E-46EF-9D33-5DC92498D2AF}" presName="horz1" presStyleCnt="0"/>
      <dgm:spPr/>
    </dgm:pt>
    <dgm:pt modelId="{4F51A16C-3795-4745-8DCD-36F8CCE863FB}" type="pres">
      <dgm:prSet presAssocID="{A0B7CE7B-513E-46EF-9D33-5DC92498D2AF}" presName="tx1" presStyleLbl="revTx" presStyleIdx="3" presStyleCnt="6"/>
      <dgm:spPr/>
    </dgm:pt>
    <dgm:pt modelId="{30590EC2-8512-4DF6-AC12-418A3CDF0567}" type="pres">
      <dgm:prSet presAssocID="{A0B7CE7B-513E-46EF-9D33-5DC92498D2AF}" presName="vert1" presStyleCnt="0"/>
      <dgm:spPr/>
    </dgm:pt>
    <dgm:pt modelId="{2F328EB6-85FD-45E1-9A21-71F2B7A756B0}" type="pres">
      <dgm:prSet presAssocID="{193DBCEB-DB17-4AD6-B302-E13F9E060E02}" presName="thickLine" presStyleLbl="alignNode1" presStyleIdx="4" presStyleCnt="6"/>
      <dgm:spPr/>
    </dgm:pt>
    <dgm:pt modelId="{6E2F8900-698D-4DE5-8AD1-8202ADBC48DF}" type="pres">
      <dgm:prSet presAssocID="{193DBCEB-DB17-4AD6-B302-E13F9E060E02}" presName="horz1" presStyleCnt="0"/>
      <dgm:spPr/>
    </dgm:pt>
    <dgm:pt modelId="{1C898C01-457B-4FD4-B4F3-9F1FF8465F19}" type="pres">
      <dgm:prSet presAssocID="{193DBCEB-DB17-4AD6-B302-E13F9E060E02}" presName="tx1" presStyleLbl="revTx" presStyleIdx="4" presStyleCnt="6"/>
      <dgm:spPr/>
    </dgm:pt>
    <dgm:pt modelId="{4F810EEF-607A-406C-8434-1C2F55356926}" type="pres">
      <dgm:prSet presAssocID="{193DBCEB-DB17-4AD6-B302-E13F9E060E02}" presName="vert1" presStyleCnt="0"/>
      <dgm:spPr/>
    </dgm:pt>
    <dgm:pt modelId="{9E215CBF-A493-4313-B60C-61D2E92F0825}" type="pres">
      <dgm:prSet presAssocID="{2F196676-2F81-4AE5-BBE2-9EFFA3C6C284}" presName="thickLine" presStyleLbl="alignNode1" presStyleIdx="5" presStyleCnt="6"/>
      <dgm:spPr/>
    </dgm:pt>
    <dgm:pt modelId="{7BD6BB19-CD29-4097-932D-71C80121665E}" type="pres">
      <dgm:prSet presAssocID="{2F196676-2F81-4AE5-BBE2-9EFFA3C6C284}" presName="horz1" presStyleCnt="0"/>
      <dgm:spPr/>
    </dgm:pt>
    <dgm:pt modelId="{FEB4B53C-EA8C-4DB6-8F0F-9424BD2A2A1D}" type="pres">
      <dgm:prSet presAssocID="{2F196676-2F81-4AE5-BBE2-9EFFA3C6C284}" presName="tx1" presStyleLbl="revTx" presStyleIdx="5" presStyleCnt="6"/>
      <dgm:spPr/>
    </dgm:pt>
    <dgm:pt modelId="{936CBB94-E851-44E0-8FE4-2BFEE8B2EE05}" type="pres">
      <dgm:prSet presAssocID="{2F196676-2F81-4AE5-BBE2-9EFFA3C6C284}" presName="vert1" presStyleCnt="0"/>
      <dgm:spPr/>
    </dgm:pt>
  </dgm:ptLst>
  <dgm:cxnLst>
    <dgm:cxn modelId="{5CE81807-C6AA-4C00-887E-8E72235EDADB}" type="presOf" srcId="{31EAF8B3-016B-4FAE-A231-1D660665B1FA}" destId="{15922D77-D92F-4BD5-A392-39A921660CF2}" srcOrd="0" destOrd="0" presId="urn:microsoft.com/office/officeart/2008/layout/LinedList"/>
    <dgm:cxn modelId="{1DBE651D-58E8-4F7F-B223-090C73B9AFA8}" srcId="{31EAF8B3-016B-4FAE-A231-1D660665B1FA}" destId="{93B4DE9A-480B-496F-B5E3-F951513B30E7}" srcOrd="2" destOrd="0" parTransId="{E33A6B53-3ED9-43EA-9F3B-B475C4F9B916}" sibTransId="{BFA39353-F42C-43FF-82BB-BB0DDFFA460A}"/>
    <dgm:cxn modelId="{6682F337-13C6-42E3-9246-3A0322D40749}" srcId="{31EAF8B3-016B-4FAE-A231-1D660665B1FA}" destId="{A0B7CE7B-513E-46EF-9D33-5DC92498D2AF}" srcOrd="3" destOrd="0" parTransId="{1BE8AC24-72C4-4280-8B71-A303CFA5AE1F}" sibTransId="{F637F189-284D-478A-B4C0-6EE83377E312}"/>
    <dgm:cxn modelId="{FA5B4F4A-3AD0-439F-B3E4-2CC1BD666C41}" type="presOf" srcId="{45282D2A-AD3D-4D72-8255-D9D1F6DB9408}" destId="{4E026A26-DCB2-482C-845D-7CA49A93F27A}" srcOrd="0" destOrd="0" presId="urn:microsoft.com/office/officeart/2008/layout/LinedList"/>
    <dgm:cxn modelId="{E0B97C4A-0A7D-4CB0-B650-B40F4EADA295}" type="presOf" srcId="{4C848004-7AA0-4940-863E-C5058834E390}" destId="{E6764DA3-A89D-4203-B5FC-9C807F55469A}" srcOrd="0" destOrd="0" presId="urn:microsoft.com/office/officeart/2008/layout/LinedList"/>
    <dgm:cxn modelId="{963A1E6D-B8CE-48EB-981E-AE5366960F4F}" srcId="{31EAF8B3-016B-4FAE-A231-1D660665B1FA}" destId="{193DBCEB-DB17-4AD6-B302-E13F9E060E02}" srcOrd="4" destOrd="0" parTransId="{10431FC5-36D2-4983-9FD4-68E30A3B5E74}" sibTransId="{1CDF5D01-DD11-4B28-9DA1-E242D59547F4}"/>
    <dgm:cxn modelId="{0ED36A4F-F255-425F-903A-42F47FE8D6D8}" type="presOf" srcId="{193DBCEB-DB17-4AD6-B302-E13F9E060E02}" destId="{1C898C01-457B-4FD4-B4F3-9F1FF8465F19}" srcOrd="0" destOrd="0" presId="urn:microsoft.com/office/officeart/2008/layout/LinedList"/>
    <dgm:cxn modelId="{A7B1EC57-5CA9-4593-8DA8-A605C3AF448E}" type="presOf" srcId="{93B4DE9A-480B-496F-B5E3-F951513B30E7}" destId="{B83693BE-58A0-4A03-9A56-A33B284BA540}" srcOrd="0" destOrd="0" presId="urn:microsoft.com/office/officeart/2008/layout/LinedList"/>
    <dgm:cxn modelId="{CAE8B38D-026F-4806-ACA6-198129666A14}" srcId="{31EAF8B3-016B-4FAE-A231-1D660665B1FA}" destId="{4C848004-7AA0-4940-863E-C5058834E390}" srcOrd="1" destOrd="0" parTransId="{D61E1259-8698-4588-B7BB-7BCD124ECCD1}" sibTransId="{C607559D-99D9-422B-847E-32809375CEEB}"/>
    <dgm:cxn modelId="{09499ED0-B029-4472-9052-7DF0C4B8DD02}" type="presOf" srcId="{A0B7CE7B-513E-46EF-9D33-5DC92498D2AF}" destId="{4F51A16C-3795-4745-8DCD-36F8CCE863FB}" srcOrd="0" destOrd="0" presId="urn:microsoft.com/office/officeart/2008/layout/LinedList"/>
    <dgm:cxn modelId="{936024DD-B2B2-4A93-BBF2-DACBD5F11F15}" srcId="{31EAF8B3-016B-4FAE-A231-1D660665B1FA}" destId="{2F196676-2F81-4AE5-BBE2-9EFFA3C6C284}" srcOrd="5" destOrd="0" parTransId="{B1954400-13A3-45CA-8C76-F1B85BC45D47}" sibTransId="{6FEDE4D2-147D-4779-A0BD-D242B70DEE7A}"/>
    <dgm:cxn modelId="{537EA6E2-76A7-4F86-9FE1-DFA4105D33BC}" srcId="{31EAF8B3-016B-4FAE-A231-1D660665B1FA}" destId="{45282D2A-AD3D-4D72-8255-D9D1F6DB9408}" srcOrd="0" destOrd="0" parTransId="{15562CA8-C3AF-40D3-90AC-BBC2ECA33DE8}" sibTransId="{538B50E5-D5F1-46DD-827F-C5958B44E528}"/>
    <dgm:cxn modelId="{79B21CF9-D472-41D1-9900-6342E793A1BA}" type="presOf" srcId="{2F196676-2F81-4AE5-BBE2-9EFFA3C6C284}" destId="{FEB4B53C-EA8C-4DB6-8F0F-9424BD2A2A1D}" srcOrd="0" destOrd="0" presId="urn:microsoft.com/office/officeart/2008/layout/LinedList"/>
    <dgm:cxn modelId="{4823B8CF-6910-483B-A12E-0F8F6FAF00A5}" type="presParOf" srcId="{15922D77-D92F-4BD5-A392-39A921660CF2}" destId="{9855F183-7233-49EB-B97D-A36979A3D8FE}" srcOrd="0" destOrd="0" presId="urn:microsoft.com/office/officeart/2008/layout/LinedList"/>
    <dgm:cxn modelId="{43A0D1E5-E921-49C8-B9B2-9080DD021607}" type="presParOf" srcId="{15922D77-D92F-4BD5-A392-39A921660CF2}" destId="{E6BB716C-3D77-4767-8FA2-068852BA8F62}" srcOrd="1" destOrd="0" presId="urn:microsoft.com/office/officeart/2008/layout/LinedList"/>
    <dgm:cxn modelId="{00E85014-AA5A-44F7-AC54-6FF6421DB9E8}" type="presParOf" srcId="{E6BB716C-3D77-4767-8FA2-068852BA8F62}" destId="{4E026A26-DCB2-482C-845D-7CA49A93F27A}" srcOrd="0" destOrd="0" presId="urn:microsoft.com/office/officeart/2008/layout/LinedList"/>
    <dgm:cxn modelId="{11924FDA-2363-44F4-9AC2-FF5AE59E85A1}" type="presParOf" srcId="{E6BB716C-3D77-4767-8FA2-068852BA8F62}" destId="{3DA633E6-16F9-49E8-9DCD-5D793BCA0C26}" srcOrd="1" destOrd="0" presId="urn:microsoft.com/office/officeart/2008/layout/LinedList"/>
    <dgm:cxn modelId="{5171D17B-D47D-4485-AC5E-D115F9C0B7EA}" type="presParOf" srcId="{15922D77-D92F-4BD5-A392-39A921660CF2}" destId="{AC20F216-F101-42A3-B423-B6A58B238668}" srcOrd="2" destOrd="0" presId="urn:microsoft.com/office/officeart/2008/layout/LinedList"/>
    <dgm:cxn modelId="{85B527B9-91AF-4BAB-B45E-19DF1D2935A1}" type="presParOf" srcId="{15922D77-D92F-4BD5-A392-39A921660CF2}" destId="{0A2637A0-B250-4756-B903-1DB15505B0C8}" srcOrd="3" destOrd="0" presId="urn:microsoft.com/office/officeart/2008/layout/LinedList"/>
    <dgm:cxn modelId="{2C5144DB-1148-4655-B7A9-27B6F39E0AC0}" type="presParOf" srcId="{0A2637A0-B250-4756-B903-1DB15505B0C8}" destId="{E6764DA3-A89D-4203-B5FC-9C807F55469A}" srcOrd="0" destOrd="0" presId="urn:microsoft.com/office/officeart/2008/layout/LinedList"/>
    <dgm:cxn modelId="{218F80BD-D516-4715-B42D-18EEDC8EBD5F}" type="presParOf" srcId="{0A2637A0-B250-4756-B903-1DB15505B0C8}" destId="{2634B4AC-69E2-410B-BA26-56D4C7D07E96}" srcOrd="1" destOrd="0" presId="urn:microsoft.com/office/officeart/2008/layout/LinedList"/>
    <dgm:cxn modelId="{EE93D103-4AE8-4FC1-A47B-6CC83A000702}" type="presParOf" srcId="{15922D77-D92F-4BD5-A392-39A921660CF2}" destId="{CF138B48-201E-422F-9D14-1DAD1CCFA423}" srcOrd="4" destOrd="0" presId="urn:microsoft.com/office/officeart/2008/layout/LinedList"/>
    <dgm:cxn modelId="{6CE0712C-D5BB-48B5-81DC-62A0BE0DD8AE}" type="presParOf" srcId="{15922D77-D92F-4BD5-A392-39A921660CF2}" destId="{8B701C98-B18A-4542-961C-6E4E127440E4}" srcOrd="5" destOrd="0" presId="urn:microsoft.com/office/officeart/2008/layout/LinedList"/>
    <dgm:cxn modelId="{263ACA1E-FFC7-4AB3-9ED2-BDC4048F8937}" type="presParOf" srcId="{8B701C98-B18A-4542-961C-6E4E127440E4}" destId="{B83693BE-58A0-4A03-9A56-A33B284BA540}" srcOrd="0" destOrd="0" presId="urn:microsoft.com/office/officeart/2008/layout/LinedList"/>
    <dgm:cxn modelId="{4BFFCEAA-28CE-4CD1-853A-5BAF76F8F56F}" type="presParOf" srcId="{8B701C98-B18A-4542-961C-6E4E127440E4}" destId="{305E0EEA-0BB7-4023-8F0F-088B7A705AE8}" srcOrd="1" destOrd="0" presId="urn:microsoft.com/office/officeart/2008/layout/LinedList"/>
    <dgm:cxn modelId="{B47099E1-B4E9-4465-A45E-4DCE84DD3A32}" type="presParOf" srcId="{15922D77-D92F-4BD5-A392-39A921660CF2}" destId="{0B2DA898-9617-4979-BEDE-A9CDA2E84159}" srcOrd="6" destOrd="0" presId="urn:microsoft.com/office/officeart/2008/layout/LinedList"/>
    <dgm:cxn modelId="{27BE2814-8FDA-4385-B5BD-7BBD999BBB2F}" type="presParOf" srcId="{15922D77-D92F-4BD5-A392-39A921660CF2}" destId="{03EBC455-FB45-4931-AB55-07C9ADB4C35C}" srcOrd="7" destOrd="0" presId="urn:microsoft.com/office/officeart/2008/layout/LinedList"/>
    <dgm:cxn modelId="{CB0E6C62-A994-48CE-90C6-D3F309849225}" type="presParOf" srcId="{03EBC455-FB45-4931-AB55-07C9ADB4C35C}" destId="{4F51A16C-3795-4745-8DCD-36F8CCE863FB}" srcOrd="0" destOrd="0" presId="urn:microsoft.com/office/officeart/2008/layout/LinedList"/>
    <dgm:cxn modelId="{628E9AF5-7909-4019-B5B2-6E334ECACA76}" type="presParOf" srcId="{03EBC455-FB45-4931-AB55-07C9ADB4C35C}" destId="{30590EC2-8512-4DF6-AC12-418A3CDF0567}" srcOrd="1" destOrd="0" presId="urn:microsoft.com/office/officeart/2008/layout/LinedList"/>
    <dgm:cxn modelId="{BFAF476D-1066-4418-870E-A61E7DAADD95}" type="presParOf" srcId="{15922D77-D92F-4BD5-A392-39A921660CF2}" destId="{2F328EB6-85FD-45E1-9A21-71F2B7A756B0}" srcOrd="8" destOrd="0" presId="urn:microsoft.com/office/officeart/2008/layout/LinedList"/>
    <dgm:cxn modelId="{71192B18-0933-4083-BDB7-CBC3A2362FB1}" type="presParOf" srcId="{15922D77-D92F-4BD5-A392-39A921660CF2}" destId="{6E2F8900-698D-4DE5-8AD1-8202ADBC48DF}" srcOrd="9" destOrd="0" presId="urn:microsoft.com/office/officeart/2008/layout/LinedList"/>
    <dgm:cxn modelId="{7E5B8914-B7F2-4CD8-9F14-226A64012ABC}" type="presParOf" srcId="{6E2F8900-698D-4DE5-8AD1-8202ADBC48DF}" destId="{1C898C01-457B-4FD4-B4F3-9F1FF8465F19}" srcOrd="0" destOrd="0" presId="urn:microsoft.com/office/officeart/2008/layout/LinedList"/>
    <dgm:cxn modelId="{EC3D8269-2962-406A-BB64-1C898047CE7A}" type="presParOf" srcId="{6E2F8900-698D-4DE5-8AD1-8202ADBC48DF}" destId="{4F810EEF-607A-406C-8434-1C2F55356926}" srcOrd="1" destOrd="0" presId="urn:microsoft.com/office/officeart/2008/layout/LinedList"/>
    <dgm:cxn modelId="{2029F8B5-381C-43E4-A9B7-55078D76F712}" type="presParOf" srcId="{15922D77-D92F-4BD5-A392-39A921660CF2}" destId="{9E215CBF-A493-4313-B60C-61D2E92F0825}" srcOrd="10" destOrd="0" presId="urn:microsoft.com/office/officeart/2008/layout/LinedList"/>
    <dgm:cxn modelId="{AC18BBE4-B6FE-4071-99EE-E09250EDD46F}" type="presParOf" srcId="{15922D77-D92F-4BD5-A392-39A921660CF2}" destId="{7BD6BB19-CD29-4097-932D-71C80121665E}" srcOrd="11" destOrd="0" presId="urn:microsoft.com/office/officeart/2008/layout/LinedList"/>
    <dgm:cxn modelId="{7D0D47EB-DCFF-4387-BD83-23675D9AD500}" type="presParOf" srcId="{7BD6BB19-CD29-4097-932D-71C80121665E}" destId="{FEB4B53C-EA8C-4DB6-8F0F-9424BD2A2A1D}" srcOrd="0" destOrd="0" presId="urn:microsoft.com/office/officeart/2008/layout/LinedList"/>
    <dgm:cxn modelId="{19B97511-39E4-4D0F-9CB3-5502E2D6A065}" type="presParOf" srcId="{7BD6BB19-CD29-4097-932D-71C80121665E}" destId="{936CBB94-E851-44E0-8FE4-2BFEE8B2EE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46EE98-F6B9-4323-AC2D-9A1516BAB79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3A21804-4DF8-419A-9CD4-D396738EF6BF}">
      <dgm:prSet/>
      <dgm:spPr/>
      <dgm:t>
        <a:bodyPr/>
        <a:lstStyle/>
        <a:p>
          <a:r>
            <a:rPr lang="en-US" dirty="0"/>
            <a:t>H</a:t>
          </a:r>
          <a:r>
            <a:rPr lang="en-US" baseline="-25000" dirty="0"/>
            <a:t>0</a:t>
          </a:r>
          <a:r>
            <a:rPr lang="en-US" dirty="0"/>
            <a:t>:There are no significant mean differences in favorable attitudes toward women in politics between women and men. </a:t>
          </a:r>
        </a:p>
      </dgm:t>
      <dgm:extLst>
        <a:ext uri="{E40237B7-FDA0-4F09-8148-C483321AD2D9}">
          <dgm14:cNvPr xmlns:dgm14="http://schemas.microsoft.com/office/drawing/2010/diagram" id="0" name="" descr="H0:There are no significant mean differences in favorable attitudes toward women in politics between women and men. &#10;"/>
        </a:ext>
      </dgm:extLst>
    </dgm:pt>
    <dgm:pt modelId="{26325402-B0D8-4233-B88C-A1E4DDC6A3BC}" type="parTrans" cxnId="{43887D5E-1130-47D2-8744-436BE1767FD5}">
      <dgm:prSet/>
      <dgm:spPr/>
      <dgm:t>
        <a:bodyPr/>
        <a:lstStyle/>
        <a:p>
          <a:endParaRPr lang="en-US"/>
        </a:p>
      </dgm:t>
    </dgm:pt>
    <dgm:pt modelId="{C06BA6E2-8CCA-4F9D-9F67-2C6C20BFA147}" type="sibTrans" cxnId="{43887D5E-1130-47D2-8744-436BE1767FD5}">
      <dgm:prSet/>
      <dgm:spPr/>
      <dgm:t>
        <a:bodyPr/>
        <a:lstStyle/>
        <a:p>
          <a:endParaRPr lang="en-US"/>
        </a:p>
      </dgm:t>
    </dgm:pt>
    <dgm:pt modelId="{AC6E8B0B-D0CA-4F4F-8F2D-D82118E66BEB}">
      <dgm:prSet/>
      <dgm:spPr/>
      <dgm:t>
        <a:bodyPr/>
        <a:lstStyle/>
        <a:p>
          <a:r>
            <a:rPr lang="en-US" dirty="0"/>
            <a:t>H</a:t>
          </a:r>
          <a:r>
            <a:rPr lang="en-US" baseline="-25000" dirty="0"/>
            <a:t>1</a:t>
          </a:r>
          <a:r>
            <a:rPr lang="en-US" dirty="0"/>
            <a:t>:There is a significant mean difference in favorable attitudes toward women in politics between women and men.</a:t>
          </a:r>
        </a:p>
      </dgm:t>
      <dgm:extLst>
        <a:ext uri="{E40237B7-FDA0-4F09-8148-C483321AD2D9}">
          <dgm14:cNvPr xmlns:dgm14="http://schemas.microsoft.com/office/drawing/2010/diagram" id="0" name="" descr="H1:There is a significant mean difference in favorable attitudes toward women in politics between women and men.&#10;"/>
        </a:ext>
      </dgm:extLst>
    </dgm:pt>
    <dgm:pt modelId="{F7B7AEF2-C03E-4B23-9CE8-94A33DA0BE60}" type="parTrans" cxnId="{5A4BC7C5-B594-4EE5-AACE-3C7099562E0D}">
      <dgm:prSet/>
      <dgm:spPr/>
      <dgm:t>
        <a:bodyPr/>
        <a:lstStyle/>
        <a:p>
          <a:endParaRPr lang="en-US"/>
        </a:p>
      </dgm:t>
    </dgm:pt>
    <dgm:pt modelId="{4D32BC2F-B736-4A79-95BF-68F9B37ABC82}" type="sibTrans" cxnId="{5A4BC7C5-B594-4EE5-AACE-3C7099562E0D}">
      <dgm:prSet/>
      <dgm:spPr/>
      <dgm:t>
        <a:bodyPr/>
        <a:lstStyle/>
        <a:p>
          <a:endParaRPr lang="en-US"/>
        </a:p>
      </dgm:t>
    </dgm:pt>
    <dgm:pt modelId="{E2B638BD-318C-4B67-91A2-40A22D844226}" type="pres">
      <dgm:prSet presAssocID="{8246EE98-F6B9-4323-AC2D-9A1516BAB793}" presName="vert0" presStyleCnt="0">
        <dgm:presLayoutVars>
          <dgm:dir/>
          <dgm:animOne val="branch"/>
          <dgm:animLvl val="lvl"/>
        </dgm:presLayoutVars>
      </dgm:prSet>
      <dgm:spPr/>
    </dgm:pt>
    <dgm:pt modelId="{BC61B62D-8A27-4AA7-BD41-53F368F0FC86}" type="pres">
      <dgm:prSet presAssocID="{43A21804-4DF8-419A-9CD4-D396738EF6BF}" presName="thickLine" presStyleLbl="alignNode1" presStyleIdx="0" presStyleCnt="2"/>
      <dgm:spPr/>
    </dgm:pt>
    <dgm:pt modelId="{F38538A2-CC17-41CC-82BC-2F84E62B29AC}" type="pres">
      <dgm:prSet presAssocID="{43A21804-4DF8-419A-9CD4-D396738EF6BF}" presName="horz1" presStyleCnt="0"/>
      <dgm:spPr/>
    </dgm:pt>
    <dgm:pt modelId="{289DB65A-A28E-495D-81CE-DCA19F0CD168}" type="pres">
      <dgm:prSet presAssocID="{43A21804-4DF8-419A-9CD4-D396738EF6BF}" presName="tx1" presStyleLbl="revTx" presStyleIdx="0" presStyleCnt="2"/>
      <dgm:spPr/>
    </dgm:pt>
    <dgm:pt modelId="{8E711EAC-C477-4BCC-93F7-8D2DCB318AB1}" type="pres">
      <dgm:prSet presAssocID="{43A21804-4DF8-419A-9CD4-D396738EF6BF}" presName="vert1" presStyleCnt="0"/>
      <dgm:spPr/>
    </dgm:pt>
    <dgm:pt modelId="{42E49861-D1B4-4AF7-8871-09B3890F0876}" type="pres">
      <dgm:prSet presAssocID="{AC6E8B0B-D0CA-4F4F-8F2D-D82118E66BEB}" presName="thickLine" presStyleLbl="alignNode1" presStyleIdx="1" presStyleCnt="2"/>
      <dgm:spPr/>
    </dgm:pt>
    <dgm:pt modelId="{605D96EA-252D-4FD7-9886-2BB7179E5AA1}" type="pres">
      <dgm:prSet presAssocID="{AC6E8B0B-D0CA-4F4F-8F2D-D82118E66BEB}" presName="horz1" presStyleCnt="0"/>
      <dgm:spPr/>
    </dgm:pt>
    <dgm:pt modelId="{61677563-4F7B-47AC-B86C-4C6A6BCC41E2}" type="pres">
      <dgm:prSet presAssocID="{AC6E8B0B-D0CA-4F4F-8F2D-D82118E66BEB}" presName="tx1" presStyleLbl="revTx" presStyleIdx="1" presStyleCnt="2"/>
      <dgm:spPr/>
    </dgm:pt>
    <dgm:pt modelId="{7EEC9979-691C-442D-8ADE-8DAD85A63CE0}" type="pres">
      <dgm:prSet presAssocID="{AC6E8B0B-D0CA-4F4F-8F2D-D82118E66BEB}" presName="vert1" presStyleCnt="0"/>
      <dgm:spPr/>
    </dgm:pt>
  </dgm:ptLst>
  <dgm:cxnLst>
    <dgm:cxn modelId="{1E48C506-B381-4CDE-B9ED-238BBE6FB86F}" type="presOf" srcId="{8246EE98-F6B9-4323-AC2D-9A1516BAB793}" destId="{E2B638BD-318C-4B67-91A2-40A22D844226}" srcOrd="0" destOrd="0" presId="urn:microsoft.com/office/officeart/2008/layout/LinedList"/>
    <dgm:cxn modelId="{70DBC931-D0AD-45DA-A8D1-8D685070885F}" type="presOf" srcId="{AC6E8B0B-D0CA-4F4F-8F2D-D82118E66BEB}" destId="{61677563-4F7B-47AC-B86C-4C6A6BCC41E2}" srcOrd="0" destOrd="0" presId="urn:microsoft.com/office/officeart/2008/layout/LinedList"/>
    <dgm:cxn modelId="{43887D5E-1130-47D2-8744-436BE1767FD5}" srcId="{8246EE98-F6B9-4323-AC2D-9A1516BAB793}" destId="{43A21804-4DF8-419A-9CD4-D396738EF6BF}" srcOrd="0" destOrd="0" parTransId="{26325402-B0D8-4233-B88C-A1E4DDC6A3BC}" sibTransId="{C06BA6E2-8CCA-4F9D-9F67-2C6C20BFA147}"/>
    <dgm:cxn modelId="{13F594A2-A216-4F0C-987D-74A1159E1941}" type="presOf" srcId="{43A21804-4DF8-419A-9CD4-D396738EF6BF}" destId="{289DB65A-A28E-495D-81CE-DCA19F0CD168}" srcOrd="0" destOrd="0" presId="urn:microsoft.com/office/officeart/2008/layout/LinedList"/>
    <dgm:cxn modelId="{5A4BC7C5-B594-4EE5-AACE-3C7099562E0D}" srcId="{8246EE98-F6B9-4323-AC2D-9A1516BAB793}" destId="{AC6E8B0B-D0CA-4F4F-8F2D-D82118E66BEB}" srcOrd="1" destOrd="0" parTransId="{F7B7AEF2-C03E-4B23-9CE8-94A33DA0BE60}" sibTransId="{4D32BC2F-B736-4A79-95BF-68F9B37ABC82}"/>
    <dgm:cxn modelId="{8D6418A4-E693-4947-A5AB-63FAAD6C5136}" type="presParOf" srcId="{E2B638BD-318C-4B67-91A2-40A22D844226}" destId="{BC61B62D-8A27-4AA7-BD41-53F368F0FC86}" srcOrd="0" destOrd="0" presId="urn:microsoft.com/office/officeart/2008/layout/LinedList"/>
    <dgm:cxn modelId="{8E59C342-B9A1-4CF0-AA9A-2C14BA6FB3C8}" type="presParOf" srcId="{E2B638BD-318C-4B67-91A2-40A22D844226}" destId="{F38538A2-CC17-41CC-82BC-2F84E62B29AC}" srcOrd="1" destOrd="0" presId="urn:microsoft.com/office/officeart/2008/layout/LinedList"/>
    <dgm:cxn modelId="{420B5B58-A73F-4B49-BBDD-1CA5CBE1D358}" type="presParOf" srcId="{F38538A2-CC17-41CC-82BC-2F84E62B29AC}" destId="{289DB65A-A28E-495D-81CE-DCA19F0CD168}" srcOrd="0" destOrd="0" presId="urn:microsoft.com/office/officeart/2008/layout/LinedList"/>
    <dgm:cxn modelId="{4E1B1391-2945-4885-82D9-3E480E619B0C}" type="presParOf" srcId="{F38538A2-CC17-41CC-82BC-2F84E62B29AC}" destId="{8E711EAC-C477-4BCC-93F7-8D2DCB318AB1}" srcOrd="1" destOrd="0" presId="urn:microsoft.com/office/officeart/2008/layout/LinedList"/>
    <dgm:cxn modelId="{FD609F50-B123-4E1C-8D33-D5A2C9F34083}" type="presParOf" srcId="{E2B638BD-318C-4B67-91A2-40A22D844226}" destId="{42E49861-D1B4-4AF7-8871-09B3890F0876}" srcOrd="2" destOrd="0" presId="urn:microsoft.com/office/officeart/2008/layout/LinedList"/>
    <dgm:cxn modelId="{58D44CE1-8E3A-46DA-A988-BC8109D1B27B}" type="presParOf" srcId="{E2B638BD-318C-4B67-91A2-40A22D844226}" destId="{605D96EA-252D-4FD7-9886-2BB7179E5AA1}" srcOrd="3" destOrd="0" presId="urn:microsoft.com/office/officeart/2008/layout/LinedList"/>
    <dgm:cxn modelId="{D6357679-22B5-42D6-9A7A-DF21C849D4FC}" type="presParOf" srcId="{605D96EA-252D-4FD7-9886-2BB7179E5AA1}" destId="{61677563-4F7B-47AC-B86C-4C6A6BCC41E2}" srcOrd="0" destOrd="0" presId="urn:microsoft.com/office/officeart/2008/layout/LinedList"/>
    <dgm:cxn modelId="{55D272B1-229F-470D-A0C7-AA7711906A5D}" type="presParOf" srcId="{605D96EA-252D-4FD7-9886-2BB7179E5AA1}" destId="{7EEC9979-691C-442D-8ADE-8DAD85A63C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46EE98-F6B9-4323-AC2D-9A1516BAB79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3A21804-4DF8-419A-9CD4-D396738EF6BF}">
      <dgm:prSet/>
      <dgm:spPr/>
      <dgm:t>
        <a:bodyPr/>
        <a:lstStyle/>
        <a:p>
          <a:r>
            <a:rPr lang="en-US" dirty="0"/>
            <a:t>H</a:t>
          </a:r>
          <a:r>
            <a:rPr lang="en-US" baseline="-25000" dirty="0"/>
            <a:t>0</a:t>
          </a:r>
          <a:r>
            <a:rPr lang="en-US" dirty="0"/>
            <a:t>:</a:t>
          </a:r>
        </a:p>
      </dgm:t>
    </dgm:pt>
    <dgm:pt modelId="{26325402-B0D8-4233-B88C-A1E4DDC6A3BC}" type="parTrans" cxnId="{43887D5E-1130-47D2-8744-436BE1767FD5}">
      <dgm:prSet/>
      <dgm:spPr/>
      <dgm:t>
        <a:bodyPr/>
        <a:lstStyle/>
        <a:p>
          <a:endParaRPr lang="en-US"/>
        </a:p>
      </dgm:t>
    </dgm:pt>
    <dgm:pt modelId="{C06BA6E2-8CCA-4F9D-9F67-2C6C20BFA147}" type="sibTrans" cxnId="{43887D5E-1130-47D2-8744-436BE1767FD5}">
      <dgm:prSet/>
      <dgm:spPr/>
      <dgm:t>
        <a:bodyPr/>
        <a:lstStyle/>
        <a:p>
          <a:endParaRPr lang="en-US"/>
        </a:p>
      </dgm:t>
    </dgm:pt>
    <dgm:pt modelId="{AC6E8B0B-D0CA-4F4F-8F2D-D82118E66BEB}">
      <dgm:prSet/>
      <dgm:spPr/>
      <dgm:t>
        <a:bodyPr/>
        <a:lstStyle/>
        <a:p>
          <a:r>
            <a:rPr lang="en-US" dirty="0"/>
            <a:t>H</a:t>
          </a:r>
          <a:r>
            <a:rPr lang="en-US" baseline="-25000" dirty="0"/>
            <a:t>1</a:t>
          </a:r>
          <a:r>
            <a:rPr lang="en-US" dirty="0"/>
            <a:t>:</a:t>
          </a:r>
        </a:p>
      </dgm:t>
    </dgm:pt>
    <dgm:pt modelId="{F7B7AEF2-C03E-4B23-9CE8-94A33DA0BE60}" type="parTrans" cxnId="{5A4BC7C5-B594-4EE5-AACE-3C7099562E0D}">
      <dgm:prSet/>
      <dgm:spPr/>
      <dgm:t>
        <a:bodyPr/>
        <a:lstStyle/>
        <a:p>
          <a:endParaRPr lang="en-US"/>
        </a:p>
      </dgm:t>
    </dgm:pt>
    <dgm:pt modelId="{4D32BC2F-B736-4A79-95BF-68F9B37ABC82}" type="sibTrans" cxnId="{5A4BC7C5-B594-4EE5-AACE-3C7099562E0D}">
      <dgm:prSet/>
      <dgm:spPr/>
      <dgm:t>
        <a:bodyPr/>
        <a:lstStyle/>
        <a:p>
          <a:endParaRPr lang="en-US"/>
        </a:p>
      </dgm:t>
    </dgm:pt>
    <dgm:pt modelId="{E2B638BD-318C-4B67-91A2-40A22D844226}" type="pres">
      <dgm:prSet presAssocID="{8246EE98-F6B9-4323-AC2D-9A1516BAB793}" presName="vert0" presStyleCnt="0">
        <dgm:presLayoutVars>
          <dgm:dir/>
          <dgm:animOne val="branch"/>
          <dgm:animLvl val="lvl"/>
        </dgm:presLayoutVars>
      </dgm:prSet>
      <dgm:spPr/>
    </dgm:pt>
    <dgm:pt modelId="{BC61B62D-8A27-4AA7-BD41-53F368F0FC86}" type="pres">
      <dgm:prSet presAssocID="{43A21804-4DF8-419A-9CD4-D396738EF6BF}" presName="thickLine" presStyleLbl="alignNode1" presStyleIdx="0" presStyleCnt="2"/>
      <dgm:spPr/>
    </dgm:pt>
    <dgm:pt modelId="{F38538A2-CC17-41CC-82BC-2F84E62B29AC}" type="pres">
      <dgm:prSet presAssocID="{43A21804-4DF8-419A-9CD4-D396738EF6BF}" presName="horz1" presStyleCnt="0"/>
      <dgm:spPr/>
    </dgm:pt>
    <dgm:pt modelId="{289DB65A-A28E-495D-81CE-DCA19F0CD168}" type="pres">
      <dgm:prSet presAssocID="{43A21804-4DF8-419A-9CD4-D396738EF6BF}" presName="tx1" presStyleLbl="revTx" presStyleIdx="0" presStyleCnt="2"/>
      <dgm:spPr/>
    </dgm:pt>
    <dgm:pt modelId="{8E711EAC-C477-4BCC-93F7-8D2DCB318AB1}" type="pres">
      <dgm:prSet presAssocID="{43A21804-4DF8-419A-9CD4-D396738EF6BF}" presName="vert1" presStyleCnt="0"/>
      <dgm:spPr/>
    </dgm:pt>
    <dgm:pt modelId="{42E49861-D1B4-4AF7-8871-09B3890F0876}" type="pres">
      <dgm:prSet presAssocID="{AC6E8B0B-D0CA-4F4F-8F2D-D82118E66BEB}" presName="thickLine" presStyleLbl="alignNode1" presStyleIdx="1" presStyleCnt="2"/>
      <dgm:spPr/>
    </dgm:pt>
    <dgm:pt modelId="{605D96EA-252D-4FD7-9886-2BB7179E5AA1}" type="pres">
      <dgm:prSet presAssocID="{AC6E8B0B-D0CA-4F4F-8F2D-D82118E66BEB}" presName="horz1" presStyleCnt="0"/>
      <dgm:spPr/>
    </dgm:pt>
    <dgm:pt modelId="{61677563-4F7B-47AC-B86C-4C6A6BCC41E2}" type="pres">
      <dgm:prSet presAssocID="{AC6E8B0B-D0CA-4F4F-8F2D-D82118E66BEB}" presName="tx1" presStyleLbl="revTx" presStyleIdx="1" presStyleCnt="2"/>
      <dgm:spPr/>
    </dgm:pt>
    <dgm:pt modelId="{7EEC9979-691C-442D-8ADE-8DAD85A63CE0}" type="pres">
      <dgm:prSet presAssocID="{AC6E8B0B-D0CA-4F4F-8F2D-D82118E66BEB}" presName="vert1" presStyleCnt="0"/>
      <dgm:spPr/>
    </dgm:pt>
  </dgm:ptLst>
  <dgm:cxnLst>
    <dgm:cxn modelId="{1E48C506-B381-4CDE-B9ED-238BBE6FB86F}" type="presOf" srcId="{8246EE98-F6B9-4323-AC2D-9A1516BAB793}" destId="{E2B638BD-318C-4B67-91A2-40A22D844226}" srcOrd="0" destOrd="0" presId="urn:microsoft.com/office/officeart/2008/layout/LinedList"/>
    <dgm:cxn modelId="{70DBC931-D0AD-45DA-A8D1-8D685070885F}" type="presOf" srcId="{AC6E8B0B-D0CA-4F4F-8F2D-D82118E66BEB}" destId="{61677563-4F7B-47AC-B86C-4C6A6BCC41E2}" srcOrd="0" destOrd="0" presId="urn:microsoft.com/office/officeart/2008/layout/LinedList"/>
    <dgm:cxn modelId="{43887D5E-1130-47D2-8744-436BE1767FD5}" srcId="{8246EE98-F6B9-4323-AC2D-9A1516BAB793}" destId="{43A21804-4DF8-419A-9CD4-D396738EF6BF}" srcOrd="0" destOrd="0" parTransId="{26325402-B0D8-4233-B88C-A1E4DDC6A3BC}" sibTransId="{C06BA6E2-8CCA-4F9D-9F67-2C6C20BFA147}"/>
    <dgm:cxn modelId="{13F594A2-A216-4F0C-987D-74A1159E1941}" type="presOf" srcId="{43A21804-4DF8-419A-9CD4-D396738EF6BF}" destId="{289DB65A-A28E-495D-81CE-DCA19F0CD168}" srcOrd="0" destOrd="0" presId="urn:microsoft.com/office/officeart/2008/layout/LinedList"/>
    <dgm:cxn modelId="{5A4BC7C5-B594-4EE5-AACE-3C7099562E0D}" srcId="{8246EE98-F6B9-4323-AC2D-9A1516BAB793}" destId="{AC6E8B0B-D0CA-4F4F-8F2D-D82118E66BEB}" srcOrd="1" destOrd="0" parTransId="{F7B7AEF2-C03E-4B23-9CE8-94A33DA0BE60}" sibTransId="{4D32BC2F-B736-4A79-95BF-68F9B37ABC82}"/>
    <dgm:cxn modelId="{8D6418A4-E693-4947-A5AB-63FAAD6C5136}" type="presParOf" srcId="{E2B638BD-318C-4B67-91A2-40A22D844226}" destId="{BC61B62D-8A27-4AA7-BD41-53F368F0FC86}" srcOrd="0" destOrd="0" presId="urn:microsoft.com/office/officeart/2008/layout/LinedList"/>
    <dgm:cxn modelId="{8E59C342-B9A1-4CF0-AA9A-2C14BA6FB3C8}" type="presParOf" srcId="{E2B638BD-318C-4B67-91A2-40A22D844226}" destId="{F38538A2-CC17-41CC-82BC-2F84E62B29AC}" srcOrd="1" destOrd="0" presId="urn:microsoft.com/office/officeart/2008/layout/LinedList"/>
    <dgm:cxn modelId="{420B5B58-A73F-4B49-BBDD-1CA5CBE1D358}" type="presParOf" srcId="{F38538A2-CC17-41CC-82BC-2F84E62B29AC}" destId="{289DB65A-A28E-495D-81CE-DCA19F0CD168}" srcOrd="0" destOrd="0" presId="urn:microsoft.com/office/officeart/2008/layout/LinedList"/>
    <dgm:cxn modelId="{4E1B1391-2945-4885-82D9-3E480E619B0C}" type="presParOf" srcId="{F38538A2-CC17-41CC-82BC-2F84E62B29AC}" destId="{8E711EAC-C477-4BCC-93F7-8D2DCB318AB1}" srcOrd="1" destOrd="0" presId="urn:microsoft.com/office/officeart/2008/layout/LinedList"/>
    <dgm:cxn modelId="{FD609F50-B123-4E1C-8D33-D5A2C9F34083}" type="presParOf" srcId="{E2B638BD-318C-4B67-91A2-40A22D844226}" destId="{42E49861-D1B4-4AF7-8871-09B3890F0876}" srcOrd="2" destOrd="0" presId="urn:microsoft.com/office/officeart/2008/layout/LinedList"/>
    <dgm:cxn modelId="{58D44CE1-8E3A-46DA-A988-BC8109D1B27B}" type="presParOf" srcId="{E2B638BD-318C-4B67-91A2-40A22D844226}" destId="{605D96EA-252D-4FD7-9886-2BB7179E5AA1}" srcOrd="3" destOrd="0" presId="urn:microsoft.com/office/officeart/2008/layout/LinedList"/>
    <dgm:cxn modelId="{D6357679-22B5-42D6-9A7A-DF21C849D4FC}" type="presParOf" srcId="{605D96EA-252D-4FD7-9886-2BB7179E5AA1}" destId="{61677563-4F7B-47AC-B86C-4C6A6BCC41E2}" srcOrd="0" destOrd="0" presId="urn:microsoft.com/office/officeart/2008/layout/LinedList"/>
    <dgm:cxn modelId="{55D272B1-229F-470D-A0C7-AA7711906A5D}" type="presParOf" srcId="{605D96EA-252D-4FD7-9886-2BB7179E5AA1}" destId="{7EEC9979-691C-442D-8ADE-8DAD85A63C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46EE98-F6B9-4323-AC2D-9A1516BAB79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3A21804-4DF8-419A-9CD4-D396738EF6BF}">
      <dgm:prSet/>
      <dgm:spPr/>
      <dgm:t>
        <a:bodyPr/>
        <a:lstStyle/>
        <a:p>
          <a:r>
            <a:rPr lang="en-US" dirty="0"/>
            <a:t>H</a:t>
          </a:r>
          <a:r>
            <a:rPr lang="en-US" baseline="-25000" dirty="0"/>
            <a:t>0</a:t>
          </a:r>
          <a:r>
            <a:rPr lang="en-US" dirty="0"/>
            <a:t>:</a:t>
          </a:r>
        </a:p>
      </dgm:t>
    </dgm:pt>
    <dgm:pt modelId="{26325402-B0D8-4233-B88C-A1E4DDC6A3BC}" type="parTrans" cxnId="{43887D5E-1130-47D2-8744-436BE1767FD5}">
      <dgm:prSet/>
      <dgm:spPr/>
      <dgm:t>
        <a:bodyPr/>
        <a:lstStyle/>
        <a:p>
          <a:endParaRPr lang="en-US"/>
        </a:p>
      </dgm:t>
    </dgm:pt>
    <dgm:pt modelId="{C06BA6E2-8CCA-4F9D-9F67-2C6C20BFA147}" type="sibTrans" cxnId="{43887D5E-1130-47D2-8744-436BE1767FD5}">
      <dgm:prSet/>
      <dgm:spPr/>
      <dgm:t>
        <a:bodyPr/>
        <a:lstStyle/>
        <a:p>
          <a:endParaRPr lang="en-US"/>
        </a:p>
      </dgm:t>
    </dgm:pt>
    <dgm:pt modelId="{AC6E8B0B-D0CA-4F4F-8F2D-D82118E66BEB}">
      <dgm:prSet/>
      <dgm:spPr/>
      <dgm:t>
        <a:bodyPr/>
        <a:lstStyle/>
        <a:p>
          <a:r>
            <a:rPr lang="en-US" dirty="0"/>
            <a:t>H</a:t>
          </a:r>
          <a:r>
            <a:rPr lang="en-US" baseline="-25000" dirty="0"/>
            <a:t>1</a:t>
          </a:r>
          <a:r>
            <a:rPr lang="en-US" dirty="0"/>
            <a:t>:</a:t>
          </a:r>
        </a:p>
      </dgm:t>
    </dgm:pt>
    <dgm:pt modelId="{F7B7AEF2-C03E-4B23-9CE8-94A33DA0BE60}" type="parTrans" cxnId="{5A4BC7C5-B594-4EE5-AACE-3C7099562E0D}">
      <dgm:prSet/>
      <dgm:spPr/>
      <dgm:t>
        <a:bodyPr/>
        <a:lstStyle/>
        <a:p>
          <a:endParaRPr lang="en-US"/>
        </a:p>
      </dgm:t>
    </dgm:pt>
    <dgm:pt modelId="{4D32BC2F-B736-4A79-95BF-68F9B37ABC82}" type="sibTrans" cxnId="{5A4BC7C5-B594-4EE5-AACE-3C7099562E0D}">
      <dgm:prSet/>
      <dgm:spPr/>
      <dgm:t>
        <a:bodyPr/>
        <a:lstStyle/>
        <a:p>
          <a:endParaRPr lang="en-US"/>
        </a:p>
      </dgm:t>
    </dgm:pt>
    <dgm:pt modelId="{E2B638BD-318C-4B67-91A2-40A22D844226}" type="pres">
      <dgm:prSet presAssocID="{8246EE98-F6B9-4323-AC2D-9A1516BAB793}" presName="vert0" presStyleCnt="0">
        <dgm:presLayoutVars>
          <dgm:dir/>
          <dgm:animOne val="branch"/>
          <dgm:animLvl val="lvl"/>
        </dgm:presLayoutVars>
      </dgm:prSet>
      <dgm:spPr/>
    </dgm:pt>
    <dgm:pt modelId="{BC61B62D-8A27-4AA7-BD41-53F368F0FC86}" type="pres">
      <dgm:prSet presAssocID="{43A21804-4DF8-419A-9CD4-D396738EF6BF}" presName="thickLine" presStyleLbl="alignNode1" presStyleIdx="0" presStyleCnt="2"/>
      <dgm:spPr/>
    </dgm:pt>
    <dgm:pt modelId="{F38538A2-CC17-41CC-82BC-2F84E62B29AC}" type="pres">
      <dgm:prSet presAssocID="{43A21804-4DF8-419A-9CD4-D396738EF6BF}" presName="horz1" presStyleCnt="0"/>
      <dgm:spPr/>
    </dgm:pt>
    <dgm:pt modelId="{289DB65A-A28E-495D-81CE-DCA19F0CD168}" type="pres">
      <dgm:prSet presAssocID="{43A21804-4DF8-419A-9CD4-D396738EF6BF}" presName="tx1" presStyleLbl="revTx" presStyleIdx="0" presStyleCnt="2"/>
      <dgm:spPr/>
    </dgm:pt>
    <dgm:pt modelId="{8E711EAC-C477-4BCC-93F7-8D2DCB318AB1}" type="pres">
      <dgm:prSet presAssocID="{43A21804-4DF8-419A-9CD4-D396738EF6BF}" presName="vert1" presStyleCnt="0"/>
      <dgm:spPr/>
    </dgm:pt>
    <dgm:pt modelId="{42E49861-D1B4-4AF7-8871-09B3890F0876}" type="pres">
      <dgm:prSet presAssocID="{AC6E8B0B-D0CA-4F4F-8F2D-D82118E66BEB}" presName="thickLine" presStyleLbl="alignNode1" presStyleIdx="1" presStyleCnt="2"/>
      <dgm:spPr/>
    </dgm:pt>
    <dgm:pt modelId="{605D96EA-252D-4FD7-9886-2BB7179E5AA1}" type="pres">
      <dgm:prSet presAssocID="{AC6E8B0B-D0CA-4F4F-8F2D-D82118E66BEB}" presName="horz1" presStyleCnt="0"/>
      <dgm:spPr/>
    </dgm:pt>
    <dgm:pt modelId="{61677563-4F7B-47AC-B86C-4C6A6BCC41E2}" type="pres">
      <dgm:prSet presAssocID="{AC6E8B0B-D0CA-4F4F-8F2D-D82118E66BEB}" presName="tx1" presStyleLbl="revTx" presStyleIdx="1" presStyleCnt="2"/>
      <dgm:spPr/>
    </dgm:pt>
    <dgm:pt modelId="{7EEC9979-691C-442D-8ADE-8DAD85A63CE0}" type="pres">
      <dgm:prSet presAssocID="{AC6E8B0B-D0CA-4F4F-8F2D-D82118E66BEB}" presName="vert1" presStyleCnt="0"/>
      <dgm:spPr/>
    </dgm:pt>
  </dgm:ptLst>
  <dgm:cxnLst>
    <dgm:cxn modelId="{1E48C506-B381-4CDE-B9ED-238BBE6FB86F}" type="presOf" srcId="{8246EE98-F6B9-4323-AC2D-9A1516BAB793}" destId="{E2B638BD-318C-4B67-91A2-40A22D844226}" srcOrd="0" destOrd="0" presId="urn:microsoft.com/office/officeart/2008/layout/LinedList"/>
    <dgm:cxn modelId="{70DBC931-D0AD-45DA-A8D1-8D685070885F}" type="presOf" srcId="{AC6E8B0B-D0CA-4F4F-8F2D-D82118E66BEB}" destId="{61677563-4F7B-47AC-B86C-4C6A6BCC41E2}" srcOrd="0" destOrd="0" presId="urn:microsoft.com/office/officeart/2008/layout/LinedList"/>
    <dgm:cxn modelId="{43887D5E-1130-47D2-8744-436BE1767FD5}" srcId="{8246EE98-F6B9-4323-AC2D-9A1516BAB793}" destId="{43A21804-4DF8-419A-9CD4-D396738EF6BF}" srcOrd="0" destOrd="0" parTransId="{26325402-B0D8-4233-B88C-A1E4DDC6A3BC}" sibTransId="{C06BA6E2-8CCA-4F9D-9F67-2C6C20BFA147}"/>
    <dgm:cxn modelId="{13F594A2-A216-4F0C-987D-74A1159E1941}" type="presOf" srcId="{43A21804-4DF8-419A-9CD4-D396738EF6BF}" destId="{289DB65A-A28E-495D-81CE-DCA19F0CD168}" srcOrd="0" destOrd="0" presId="urn:microsoft.com/office/officeart/2008/layout/LinedList"/>
    <dgm:cxn modelId="{5A4BC7C5-B594-4EE5-AACE-3C7099562E0D}" srcId="{8246EE98-F6B9-4323-AC2D-9A1516BAB793}" destId="{AC6E8B0B-D0CA-4F4F-8F2D-D82118E66BEB}" srcOrd="1" destOrd="0" parTransId="{F7B7AEF2-C03E-4B23-9CE8-94A33DA0BE60}" sibTransId="{4D32BC2F-B736-4A79-95BF-68F9B37ABC82}"/>
    <dgm:cxn modelId="{8D6418A4-E693-4947-A5AB-63FAAD6C5136}" type="presParOf" srcId="{E2B638BD-318C-4B67-91A2-40A22D844226}" destId="{BC61B62D-8A27-4AA7-BD41-53F368F0FC86}" srcOrd="0" destOrd="0" presId="urn:microsoft.com/office/officeart/2008/layout/LinedList"/>
    <dgm:cxn modelId="{8E59C342-B9A1-4CF0-AA9A-2C14BA6FB3C8}" type="presParOf" srcId="{E2B638BD-318C-4B67-91A2-40A22D844226}" destId="{F38538A2-CC17-41CC-82BC-2F84E62B29AC}" srcOrd="1" destOrd="0" presId="urn:microsoft.com/office/officeart/2008/layout/LinedList"/>
    <dgm:cxn modelId="{420B5B58-A73F-4B49-BBDD-1CA5CBE1D358}" type="presParOf" srcId="{F38538A2-CC17-41CC-82BC-2F84E62B29AC}" destId="{289DB65A-A28E-495D-81CE-DCA19F0CD168}" srcOrd="0" destOrd="0" presId="urn:microsoft.com/office/officeart/2008/layout/LinedList"/>
    <dgm:cxn modelId="{4E1B1391-2945-4885-82D9-3E480E619B0C}" type="presParOf" srcId="{F38538A2-CC17-41CC-82BC-2F84E62B29AC}" destId="{8E711EAC-C477-4BCC-93F7-8D2DCB318AB1}" srcOrd="1" destOrd="0" presId="urn:microsoft.com/office/officeart/2008/layout/LinedList"/>
    <dgm:cxn modelId="{FD609F50-B123-4E1C-8D33-D5A2C9F34083}" type="presParOf" srcId="{E2B638BD-318C-4B67-91A2-40A22D844226}" destId="{42E49861-D1B4-4AF7-8871-09B3890F0876}" srcOrd="2" destOrd="0" presId="urn:microsoft.com/office/officeart/2008/layout/LinedList"/>
    <dgm:cxn modelId="{58D44CE1-8E3A-46DA-A988-BC8109D1B27B}" type="presParOf" srcId="{E2B638BD-318C-4B67-91A2-40A22D844226}" destId="{605D96EA-252D-4FD7-9886-2BB7179E5AA1}" srcOrd="3" destOrd="0" presId="urn:microsoft.com/office/officeart/2008/layout/LinedList"/>
    <dgm:cxn modelId="{D6357679-22B5-42D6-9A7A-DF21C849D4FC}" type="presParOf" srcId="{605D96EA-252D-4FD7-9886-2BB7179E5AA1}" destId="{61677563-4F7B-47AC-B86C-4C6A6BCC41E2}" srcOrd="0" destOrd="0" presId="urn:microsoft.com/office/officeart/2008/layout/LinedList"/>
    <dgm:cxn modelId="{55D272B1-229F-470D-A0C7-AA7711906A5D}" type="presParOf" srcId="{605D96EA-252D-4FD7-9886-2BB7179E5AA1}" destId="{7EEC9979-691C-442D-8ADE-8DAD85A63C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101C6-27C0-4C5B-83BB-76E0323812EB}">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E4428-DCF7-4110-AD2E-9CE222B3E7B3}">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5B3B6D-4C9D-4ABF-B3AD-94258EC1AE2C}">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Why did the researchers use a two-way anova to answer their research question?</a:t>
          </a:r>
        </a:p>
      </dsp:txBody>
      <dsp:txXfrm>
        <a:off x="35606" y="2725540"/>
        <a:ext cx="2981250" cy="720000"/>
      </dsp:txXfrm>
    </dsp:sp>
    <dsp:sp modelId="{6655EA0A-DFF4-4295-99E8-0E756D28076F}">
      <dsp:nvSpPr>
        <dsp:cNvPr id="0" name=""/>
        <dsp:cNvSpPr/>
      </dsp:nvSpPr>
      <dsp:spPr>
        <a:xfrm>
          <a:off x="4119918" y="340539"/>
          <a:ext cx="1818562" cy="1818562"/>
        </a:xfrm>
        <a:prstGeom prst="ellipse">
          <a:avLst/>
        </a:prstGeom>
        <a:solidFill>
          <a:schemeClr val="accent2">
            <a:hueOff val="19519"/>
            <a:satOff val="-13438"/>
            <a:lumOff val="-3431"/>
            <a:alphaOff val="0"/>
          </a:schemeClr>
        </a:solidFill>
        <a:ln>
          <a:noFill/>
        </a:ln>
        <a:effectLst/>
      </dsp:spPr>
      <dsp:style>
        <a:lnRef idx="0">
          <a:scrgbClr r="0" g="0" b="0"/>
        </a:lnRef>
        <a:fillRef idx="1">
          <a:scrgbClr r="0" g="0" b="0"/>
        </a:fillRef>
        <a:effectRef idx="0">
          <a:scrgbClr r="0" g="0" b="0"/>
        </a:effectRef>
        <a:fontRef idx="minor"/>
      </dsp:style>
    </dsp:sp>
    <dsp:sp modelId="{3EB3CBED-F37D-443A-AE1B-F04E84F8F985}">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801307-47D1-413F-A28B-C224A714F821}">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What do their results mean?</a:t>
          </a:r>
        </a:p>
      </dsp:txBody>
      <dsp:txXfrm>
        <a:off x="3538574" y="2725540"/>
        <a:ext cx="2981250" cy="720000"/>
      </dsp:txXfrm>
    </dsp:sp>
    <dsp:sp modelId="{9B895A55-955C-49E3-BB9F-C09649467A9D}">
      <dsp:nvSpPr>
        <dsp:cNvPr id="0" name=""/>
        <dsp:cNvSpPr/>
      </dsp:nvSpPr>
      <dsp:spPr>
        <a:xfrm>
          <a:off x="7622887" y="340539"/>
          <a:ext cx="1818562" cy="1818562"/>
        </a:xfrm>
        <a:prstGeom prst="ellipse">
          <a:avLst/>
        </a:prstGeom>
        <a:solidFill>
          <a:schemeClr val="accent2">
            <a:hueOff val="39038"/>
            <a:satOff val="-26876"/>
            <a:lumOff val="-6863"/>
            <a:alphaOff val="0"/>
          </a:schemeClr>
        </a:solidFill>
        <a:ln>
          <a:noFill/>
        </a:ln>
        <a:effectLst/>
      </dsp:spPr>
      <dsp:style>
        <a:lnRef idx="0">
          <a:scrgbClr r="0" g="0" b="0"/>
        </a:lnRef>
        <a:fillRef idx="1">
          <a:scrgbClr r="0" g="0" b="0"/>
        </a:fillRef>
        <a:effectRef idx="0">
          <a:scrgbClr r="0" g="0" b="0"/>
        </a:effectRef>
        <a:fontRef idx="minor"/>
      </dsp:style>
    </dsp:sp>
    <dsp:sp modelId="{3F5CE94E-085B-4848-B7C8-4EDB389E356E}">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29B6AD-FF0C-4C13-956C-F3F4076F0DE4}">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How would you improve this study?</a:t>
          </a:r>
        </a:p>
      </dsp:txBody>
      <dsp:txXfrm>
        <a:off x="7041543" y="2725540"/>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5F183-7233-49EB-B97D-A36979A3D8FE}">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26A26-DCB2-482C-845D-7CA49A93F27A}">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Categorical Independent Variable (IV)</a:t>
          </a:r>
        </a:p>
      </dsp:txBody>
      <dsp:txXfrm>
        <a:off x="0" y="2758"/>
        <a:ext cx="6797675" cy="940732"/>
      </dsp:txXfrm>
    </dsp:sp>
    <dsp:sp modelId="{AC20F216-F101-42A3-B423-B6A58B238668}">
      <dsp:nvSpPr>
        <dsp:cNvPr id="0" name=""/>
        <dsp:cNvSpPr/>
      </dsp:nvSpPr>
      <dsp:spPr>
        <a:xfrm>
          <a:off x="0" y="943491"/>
          <a:ext cx="6797675" cy="0"/>
        </a:xfrm>
        <a:prstGeom prst="line">
          <a:avLst/>
        </a:prstGeom>
        <a:solidFill>
          <a:schemeClr val="accent2">
            <a:hueOff val="7808"/>
            <a:satOff val="-5375"/>
            <a:lumOff val="-1373"/>
            <a:alphaOff val="0"/>
          </a:schemeClr>
        </a:solidFill>
        <a:ln w="15875" cap="flat" cmpd="sng" algn="ctr">
          <a:solidFill>
            <a:schemeClr val="accent2">
              <a:hueOff val="7808"/>
              <a:satOff val="-5375"/>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64DA3-A89D-4203-B5FC-9C807F55469A}">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Continuous Dependent Variable (DV)</a:t>
          </a:r>
        </a:p>
      </dsp:txBody>
      <dsp:txXfrm>
        <a:off x="0" y="943491"/>
        <a:ext cx="6797675" cy="940732"/>
      </dsp:txXfrm>
    </dsp:sp>
    <dsp:sp modelId="{CF138B48-201E-422F-9D14-1DAD1CCFA423}">
      <dsp:nvSpPr>
        <dsp:cNvPr id="0" name=""/>
        <dsp:cNvSpPr/>
      </dsp:nvSpPr>
      <dsp:spPr>
        <a:xfrm>
          <a:off x="0" y="1884223"/>
          <a:ext cx="6797675" cy="0"/>
        </a:xfrm>
        <a:prstGeom prst="line">
          <a:avLst/>
        </a:prstGeom>
        <a:solidFill>
          <a:schemeClr val="accent2">
            <a:hueOff val="15615"/>
            <a:satOff val="-10750"/>
            <a:lumOff val="-2745"/>
            <a:alphaOff val="0"/>
          </a:schemeClr>
        </a:solidFill>
        <a:ln w="15875" cap="flat" cmpd="sng" algn="ctr">
          <a:solidFill>
            <a:schemeClr val="accent2">
              <a:hueOff val="15615"/>
              <a:satOff val="-1075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693BE-58A0-4A03-9A56-A33B284BA540}">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Independent Observations</a:t>
          </a:r>
        </a:p>
      </dsp:txBody>
      <dsp:txXfrm>
        <a:off x="0" y="1884223"/>
        <a:ext cx="6797675" cy="940732"/>
      </dsp:txXfrm>
    </dsp:sp>
    <dsp:sp modelId="{0B2DA898-9617-4979-BEDE-A9CDA2E84159}">
      <dsp:nvSpPr>
        <dsp:cNvPr id="0" name=""/>
        <dsp:cNvSpPr/>
      </dsp:nvSpPr>
      <dsp:spPr>
        <a:xfrm>
          <a:off x="0" y="2824955"/>
          <a:ext cx="6797675" cy="0"/>
        </a:xfrm>
        <a:prstGeom prst="line">
          <a:avLst/>
        </a:prstGeom>
        <a:solidFill>
          <a:schemeClr val="accent2">
            <a:hueOff val="23423"/>
            <a:satOff val="-16126"/>
            <a:lumOff val="-4118"/>
            <a:alphaOff val="0"/>
          </a:schemeClr>
        </a:solidFill>
        <a:ln w="15875" cap="flat" cmpd="sng" algn="ctr">
          <a:solidFill>
            <a:schemeClr val="accent2">
              <a:hueOff val="23423"/>
              <a:satOff val="-16126"/>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1A16C-3795-4745-8DCD-36F8CCE863FB}">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Normal Distribution</a:t>
          </a:r>
        </a:p>
      </dsp:txBody>
      <dsp:txXfrm>
        <a:off x="0" y="2824956"/>
        <a:ext cx="6797675" cy="940732"/>
      </dsp:txXfrm>
    </dsp:sp>
    <dsp:sp modelId="{2F328EB6-85FD-45E1-9A21-71F2B7A756B0}">
      <dsp:nvSpPr>
        <dsp:cNvPr id="0" name=""/>
        <dsp:cNvSpPr/>
      </dsp:nvSpPr>
      <dsp:spPr>
        <a:xfrm>
          <a:off x="0" y="3765688"/>
          <a:ext cx="6797675" cy="0"/>
        </a:xfrm>
        <a:prstGeom prst="line">
          <a:avLst/>
        </a:prstGeom>
        <a:solidFill>
          <a:schemeClr val="accent2">
            <a:hueOff val="31230"/>
            <a:satOff val="-21501"/>
            <a:lumOff val="-5490"/>
            <a:alphaOff val="0"/>
          </a:schemeClr>
        </a:solidFill>
        <a:ln w="15875" cap="flat" cmpd="sng" algn="ctr">
          <a:solidFill>
            <a:schemeClr val="accent2">
              <a:hueOff val="31230"/>
              <a:satOff val="-21501"/>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98C01-457B-4FD4-B4F3-9F1FF8465F19}">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No Outliers</a:t>
          </a:r>
        </a:p>
      </dsp:txBody>
      <dsp:txXfrm>
        <a:off x="0" y="3765688"/>
        <a:ext cx="6797675" cy="940732"/>
      </dsp:txXfrm>
    </dsp:sp>
    <dsp:sp modelId="{9E215CBF-A493-4313-B60C-61D2E92F0825}">
      <dsp:nvSpPr>
        <dsp:cNvPr id="0" name=""/>
        <dsp:cNvSpPr/>
      </dsp:nvSpPr>
      <dsp:spPr>
        <a:xfrm>
          <a:off x="0" y="4706420"/>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4B53C-EA8C-4DB6-8F0F-9424BD2A2A1D}">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Homogeneity of variance</a:t>
          </a:r>
        </a:p>
      </dsp:txBody>
      <dsp:txXfrm>
        <a:off x="0" y="4706420"/>
        <a:ext cx="6797675" cy="940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1B62D-8A27-4AA7-BD41-53F368F0FC86}">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DB65A-A28E-495D-81CE-DCA19F0CD168}">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H</a:t>
          </a:r>
          <a:r>
            <a:rPr lang="en-US" sz="3800" kern="1200" baseline="-25000" dirty="0"/>
            <a:t>0</a:t>
          </a:r>
          <a:r>
            <a:rPr lang="en-US" sz="3800" kern="1200" dirty="0"/>
            <a:t>:There are no significant mean differences in favorable attitudes toward women in politics between women and men. </a:t>
          </a:r>
        </a:p>
      </dsp:txBody>
      <dsp:txXfrm>
        <a:off x="0" y="0"/>
        <a:ext cx="6797675" cy="2824955"/>
      </dsp:txXfrm>
    </dsp:sp>
    <dsp:sp modelId="{42E49861-D1B4-4AF7-8871-09B3890F0876}">
      <dsp:nvSpPr>
        <dsp:cNvPr id="0" name=""/>
        <dsp:cNvSpPr/>
      </dsp:nvSpPr>
      <dsp:spPr>
        <a:xfrm>
          <a:off x="0" y="2824955"/>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77563-4F7B-47AC-B86C-4C6A6BCC41E2}">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H</a:t>
          </a:r>
          <a:r>
            <a:rPr lang="en-US" sz="3800" kern="1200" baseline="-25000" dirty="0"/>
            <a:t>1</a:t>
          </a:r>
          <a:r>
            <a:rPr lang="en-US" sz="3800" kern="1200" dirty="0"/>
            <a:t>:There is a significant mean difference in favorable attitudes toward women in politics between women and men.</a:t>
          </a:r>
        </a:p>
      </dsp:txBody>
      <dsp:txXfrm>
        <a:off x="0" y="2824955"/>
        <a:ext cx="6797675" cy="2824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1B62D-8A27-4AA7-BD41-53F368F0FC86}">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DB65A-A28E-495D-81CE-DCA19F0CD168}">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H</a:t>
          </a:r>
          <a:r>
            <a:rPr lang="en-US" sz="6500" kern="1200" baseline="-25000" dirty="0"/>
            <a:t>0</a:t>
          </a:r>
          <a:r>
            <a:rPr lang="en-US" sz="6500" kern="1200" dirty="0"/>
            <a:t>:</a:t>
          </a:r>
        </a:p>
      </dsp:txBody>
      <dsp:txXfrm>
        <a:off x="0" y="0"/>
        <a:ext cx="6797675" cy="2824955"/>
      </dsp:txXfrm>
    </dsp:sp>
    <dsp:sp modelId="{42E49861-D1B4-4AF7-8871-09B3890F0876}">
      <dsp:nvSpPr>
        <dsp:cNvPr id="0" name=""/>
        <dsp:cNvSpPr/>
      </dsp:nvSpPr>
      <dsp:spPr>
        <a:xfrm>
          <a:off x="0" y="2824955"/>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77563-4F7B-47AC-B86C-4C6A6BCC41E2}">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H</a:t>
          </a:r>
          <a:r>
            <a:rPr lang="en-US" sz="6500" kern="1200" baseline="-25000" dirty="0"/>
            <a:t>1</a:t>
          </a:r>
          <a:r>
            <a:rPr lang="en-US" sz="6500" kern="1200" dirty="0"/>
            <a:t>:</a:t>
          </a:r>
        </a:p>
      </dsp:txBody>
      <dsp:txXfrm>
        <a:off x="0" y="2824955"/>
        <a:ext cx="6797675" cy="2824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1B62D-8A27-4AA7-BD41-53F368F0FC86}">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DB65A-A28E-495D-81CE-DCA19F0CD168}">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H</a:t>
          </a:r>
          <a:r>
            <a:rPr lang="en-US" sz="6500" kern="1200" baseline="-25000" dirty="0"/>
            <a:t>0</a:t>
          </a:r>
          <a:r>
            <a:rPr lang="en-US" sz="6500" kern="1200" dirty="0"/>
            <a:t>:</a:t>
          </a:r>
        </a:p>
      </dsp:txBody>
      <dsp:txXfrm>
        <a:off x="0" y="0"/>
        <a:ext cx="6797675" cy="2824955"/>
      </dsp:txXfrm>
    </dsp:sp>
    <dsp:sp modelId="{42E49861-D1B4-4AF7-8871-09B3890F0876}">
      <dsp:nvSpPr>
        <dsp:cNvPr id="0" name=""/>
        <dsp:cNvSpPr/>
      </dsp:nvSpPr>
      <dsp:spPr>
        <a:xfrm>
          <a:off x="0" y="2824955"/>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77563-4F7B-47AC-B86C-4C6A6BCC41E2}">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H</a:t>
          </a:r>
          <a:r>
            <a:rPr lang="en-US" sz="6500" kern="1200" baseline="-25000" dirty="0"/>
            <a:t>1</a:t>
          </a:r>
          <a:r>
            <a:rPr lang="en-US" sz="6500" kern="1200" dirty="0"/>
            <a:t>:</a:t>
          </a:r>
        </a:p>
      </dsp:txBody>
      <dsp:txXfrm>
        <a:off x="0" y="2824955"/>
        <a:ext cx="6797675" cy="282495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BF63E-204A-4811-8BDB-A0FA6D80901C}"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D9E35-D439-4476-81A9-B2B2040443FD}" type="slidenum">
              <a:rPr lang="en-US" smtClean="0"/>
              <a:t>‹#›</a:t>
            </a:fld>
            <a:endParaRPr lang="en-US"/>
          </a:p>
        </p:txBody>
      </p:sp>
    </p:spTree>
    <p:extLst>
      <p:ext uri="{BB962C8B-B14F-4D97-AF65-F5344CB8AC3E}">
        <p14:creationId xmlns:p14="http://schemas.microsoft.com/office/powerpoint/2010/main" val="108369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4be.cochrane.org/blog/2015/07/24/nominal-ordinal-numerical-variable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Two-way ANOVA interactions are often easier to understand when they are presented graphically. Figure 7.2 below depicts the interaction between biological sex and gender identity on participant ratings of coworker likeability. Which group has the highest levels of likeability? Which group has the lowest level of likeability? Why do you think there is such a large difference between those two groups?</a:t>
            </a:r>
          </a:p>
          <a:p>
            <a:endParaRPr lang="en-US" dirty="0"/>
          </a:p>
          <a:p>
            <a:r>
              <a:rPr lang="en-US" sz="1200" kern="1200" dirty="0">
                <a:solidFill>
                  <a:schemeClr val="tx1"/>
                </a:solidFill>
                <a:effectLst/>
                <a:latin typeface="+mn-lt"/>
                <a:ea typeface="+mn-ea"/>
                <a:cs typeface="+mn-cs"/>
              </a:rPr>
              <a:t>Dray and colleagues (2020) also found an interaction between Alex’s sex and gender on ratings of job performance, with the nonbinary vignettes receiving the lowest evaluations of job performance. This study shows that even when everything else is held constant, if people are given information about a coworker’s biological sex, gender, and gender expression, it impacts how likeable they perceive their coworkers to be as well as how they evaluate their coworker’s job performance. </a:t>
            </a:r>
            <a:endParaRPr lang="en-US" dirty="0"/>
          </a:p>
        </p:txBody>
      </p:sp>
      <p:sp>
        <p:nvSpPr>
          <p:cNvPr id="4" name="Slide Number Placeholder 3"/>
          <p:cNvSpPr>
            <a:spLocks noGrp="1"/>
          </p:cNvSpPr>
          <p:nvPr>
            <p:ph type="sldNum" sz="quarter" idx="5"/>
          </p:nvPr>
        </p:nvSpPr>
        <p:spPr/>
        <p:txBody>
          <a:bodyPr/>
          <a:lstStyle/>
          <a:p>
            <a:fld id="{E42D9E35-D439-4476-81A9-B2B2040443FD}" type="slidenum">
              <a:rPr lang="en-US" smtClean="0"/>
              <a:t>7</a:t>
            </a:fld>
            <a:endParaRPr lang="en-US"/>
          </a:p>
        </p:txBody>
      </p:sp>
    </p:spTree>
    <p:extLst>
      <p:ext uri="{BB962C8B-B14F-4D97-AF65-F5344CB8AC3E}">
        <p14:creationId xmlns:p14="http://schemas.microsoft.com/office/powerpoint/2010/main" val="37206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researchers were interested in whether employee likeability varied depending on both the employee’s gender identity and sex assigned at birth. Because the dependent variable, likeability, was continuous, and both independent variables (gender identity and sex assigned at birth) were both categorical, a factorial ANOVA was the best statistic for this analysis. We will only cover two different statistical tests that have more than one independent variable, the two-way ANOVA and multiple regression, so if you have a study with two independent variables you will be using one of those tests. Independent variables with ANOVA are categorical, while independent variables with regressions are generally continuous.</a:t>
            </a:r>
          </a:p>
          <a:p>
            <a:r>
              <a:rPr lang="en-US" dirty="0"/>
              <a:t>2. The authors suggested a couple overall conclusions. Their results support that transgender and nonbinary workers are more likely to be perceived negatively in the workplace by the coworkers, particularly on evaluations of likeability and job performance. This was particularly true for nonbinary worker assigned a male sex at birth, showing how gender identity (woman, man, nonbinary) interacts with assigned sex at birth (male/female), to impact coworker perceptions. The authors suggest the results point to a need for employer anti-discrimination policies to protect trans and nonbinary workers. However, since this was a fictitious vignette study where participants read about the worker “Alex” outside of a real workplace context, more research is needed to understand how these findings translate to an actual workplace setting. </a:t>
            </a:r>
          </a:p>
          <a:p>
            <a:r>
              <a:rPr lang="en-US" dirty="0"/>
              <a:t>3. The authors pointed out multiple limitations of their study. First, they studied perceptions with vignettes – may not translate to a real workplace setting. Explicitly stating the worker’s assigned sex at birth and gender identity in the vignettes may have impacted participant perceptions; that information is not always explicitly stated or known in a workplace setting. It also means participant perceptions may not have been as holistic as they would be in a real workplace setting where additional context and experiences with the fictitious worker would presumably have an impact on perceptions. Perhaps showing fictitious worker performance ratings and evaluations by supervisors may be a way of adding performance context. Researchers did not provide participants a definition of intersex and gender expression; the lack of an operational definition of these terms may have impacted how participants interpreted and evaluated the fictitious employee. Gender identity was categorized into three groups (man, woman, nonbinary), which is limiting as not everyone’s gender identity falls into those three categories.</a:t>
            </a:r>
          </a:p>
        </p:txBody>
      </p:sp>
      <p:sp>
        <p:nvSpPr>
          <p:cNvPr id="4" name="Slide Number Placeholder 3"/>
          <p:cNvSpPr>
            <a:spLocks noGrp="1"/>
          </p:cNvSpPr>
          <p:nvPr>
            <p:ph type="sldNum" sz="quarter" idx="5"/>
          </p:nvPr>
        </p:nvSpPr>
        <p:spPr/>
        <p:txBody>
          <a:bodyPr/>
          <a:lstStyle/>
          <a:p>
            <a:fld id="{E42D9E35-D439-4476-81A9-B2B2040443FD}" type="slidenum">
              <a:rPr lang="en-US" smtClean="0"/>
              <a:t>8</a:t>
            </a:fld>
            <a:endParaRPr lang="en-US"/>
          </a:p>
        </p:txBody>
      </p:sp>
    </p:spTree>
    <p:extLst>
      <p:ext uri="{BB962C8B-B14F-4D97-AF65-F5344CB8AC3E}">
        <p14:creationId xmlns:p14="http://schemas.microsoft.com/office/powerpoint/2010/main" val="351492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assumptions as the Independent Samples </a:t>
            </a:r>
            <a:r>
              <a:rPr lang="en-US" i="1" dirty="0"/>
              <a:t>t </a:t>
            </a:r>
            <a:r>
              <a:rPr lang="en-US" i="0" dirty="0"/>
              <a:t>Test</a:t>
            </a:r>
            <a:endParaRPr lang="en-US" dirty="0"/>
          </a:p>
        </p:txBody>
      </p:sp>
      <p:sp>
        <p:nvSpPr>
          <p:cNvPr id="4" name="Slide Number Placeholder 3"/>
          <p:cNvSpPr>
            <a:spLocks noGrp="1"/>
          </p:cNvSpPr>
          <p:nvPr>
            <p:ph type="sldNum" sz="quarter" idx="5"/>
          </p:nvPr>
        </p:nvSpPr>
        <p:spPr/>
        <p:txBody>
          <a:bodyPr/>
          <a:lstStyle/>
          <a:p>
            <a:fld id="{E42D9E35-D439-4476-81A9-B2B2040443FD}" type="slidenum">
              <a:rPr lang="en-US" smtClean="0"/>
              <a:t>12</a:t>
            </a:fld>
            <a:endParaRPr lang="en-US"/>
          </a:p>
        </p:txBody>
      </p:sp>
    </p:spTree>
    <p:extLst>
      <p:ext uri="{BB962C8B-B14F-4D97-AF65-F5344CB8AC3E}">
        <p14:creationId xmlns:p14="http://schemas.microsoft.com/office/powerpoint/2010/main" val="374911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https://static.jasp-stats.org/Statistical%20Analysis%20in%20JASP%20-%20A%20Students%20Guide%20v1.0.pdf</a:t>
            </a:r>
          </a:p>
        </p:txBody>
      </p:sp>
      <p:sp>
        <p:nvSpPr>
          <p:cNvPr id="4" name="Slide Number Placeholder 3"/>
          <p:cNvSpPr>
            <a:spLocks noGrp="1"/>
          </p:cNvSpPr>
          <p:nvPr>
            <p:ph type="sldNum" sz="quarter" idx="5"/>
          </p:nvPr>
        </p:nvSpPr>
        <p:spPr/>
        <p:txBody>
          <a:bodyPr/>
          <a:lstStyle/>
          <a:p>
            <a:fld id="{E42D9E35-D439-4476-81A9-B2B2040443FD}" type="slidenum">
              <a:rPr lang="en-US" smtClean="0"/>
              <a:t>16</a:t>
            </a:fld>
            <a:endParaRPr lang="en-US"/>
          </a:p>
        </p:txBody>
      </p:sp>
    </p:spTree>
    <p:extLst>
      <p:ext uri="{BB962C8B-B14F-4D97-AF65-F5344CB8AC3E}">
        <p14:creationId xmlns:p14="http://schemas.microsoft.com/office/powerpoint/2010/main" val="271902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Conceptual H</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0B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There are no significant mean differences in favorable attitudes toward women in politics between the three age groups.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Conceptual H</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1B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There is a significant mean difference in favorable attitudes toward women in politics between the three age groups.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42D9E35-D439-4476-81A9-B2B2040443FD}" type="slidenum">
              <a:rPr lang="en-US" smtClean="0"/>
              <a:t>26</a:t>
            </a:fld>
            <a:endParaRPr lang="en-US"/>
          </a:p>
        </p:txBody>
      </p:sp>
    </p:spTree>
    <p:extLst>
      <p:ext uri="{BB962C8B-B14F-4D97-AF65-F5344CB8AC3E}">
        <p14:creationId xmlns:p14="http://schemas.microsoft.com/office/powerpoint/2010/main" val="168351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Conceptual H</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0AB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There is not a significant interaction between gender and age on favorable attitudes toward women in politics.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Conceptual H</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1AB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There is a significant interaction between gender and age on favorable attitudes toward women in politics.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42D9E35-D439-4476-81A9-B2B2040443FD}" type="slidenum">
              <a:rPr lang="en-US" smtClean="0"/>
              <a:t>27</a:t>
            </a:fld>
            <a:endParaRPr lang="en-US"/>
          </a:p>
        </p:txBody>
      </p:sp>
    </p:spTree>
    <p:extLst>
      <p:ext uri="{BB962C8B-B14F-4D97-AF65-F5344CB8AC3E}">
        <p14:creationId xmlns:p14="http://schemas.microsoft.com/office/powerpoint/2010/main" val="8322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hlinkClick r:id="rId3" tooltip="https://s4be.cochrane.org/blog/2015/07/24/nominal-ordinal-numerical-variables/">
                  <a:extLst>
                    <a:ext uri="{A12FA001-AC4F-418D-AE19-62706E023703}">
                      <ahyp:hlinkClr xmlns:ahyp="http://schemas.microsoft.com/office/drawing/2018/hyperlinkcolor" val="tx"/>
                    </a:ext>
                  </a:extLst>
                </a:hlinkClick>
              </a:rPr>
              <a:t>This Photo</a:t>
            </a:r>
            <a:r>
              <a:rPr lang="en-US" sz="800" dirty="0">
                <a:solidFill>
                  <a:srgbClr val="FFFFFF"/>
                </a:solidFill>
              </a:rPr>
              <a:t> by Unknown Author is licensed under </a:t>
            </a:r>
            <a:r>
              <a:rPr lang="en-US" sz="8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8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E42D9E35-D439-4476-81A9-B2B2040443FD}" type="slidenum">
              <a:rPr lang="en-US" smtClean="0"/>
              <a:t>28</a:t>
            </a:fld>
            <a:endParaRPr lang="en-US"/>
          </a:p>
        </p:txBody>
      </p:sp>
    </p:spTree>
    <p:extLst>
      <p:ext uri="{BB962C8B-B14F-4D97-AF65-F5344CB8AC3E}">
        <p14:creationId xmlns:p14="http://schemas.microsoft.com/office/powerpoint/2010/main" val="241364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CC BY-NC-ND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license allows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reusers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copy and distribute the material in any medium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format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unadapted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form only, for noncommercial purposes only, and only so long 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attribution is given to the creator.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21C02C-A0B5-451F-B97E-044CE598DF29}" type="slidenum">
              <a:rPr lang="en-US" smtClean="0"/>
              <a:t>29</a:t>
            </a:fld>
            <a:endParaRPr lang="en-US"/>
          </a:p>
        </p:txBody>
      </p:sp>
    </p:spTree>
    <p:extLst>
      <p:ext uri="{BB962C8B-B14F-4D97-AF65-F5344CB8AC3E}">
        <p14:creationId xmlns:p14="http://schemas.microsoft.com/office/powerpoint/2010/main" val="230758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32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0960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6246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523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58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4920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5490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2650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636942-C211-4B28-8DBD-C953E00AF71B}" type="datetime1">
              <a:rPr lang="en-US" smtClean="0"/>
              <a:t>5/31/2023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8715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8D12A6-918A-48BD-8CB9-CA713993B0EA}" type="datetime1">
              <a:rPr lang="en-US" smtClean="0"/>
              <a:t>5/31/2023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5585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5/31/2023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945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FA2B21-3FCD-4721-B95C-427943F61125}" type="datetime1">
              <a:rPr lang="en-US" smtClean="0"/>
              <a:t>5/31/2023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4B7E4EF-A1BD-40F4-AB7B-04F084DD99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2941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pewresearch.org/social-trends/wp-content/uploads/sites/3/2018/09/Gender-and-leadership-for-PDF_updated-10.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4be.cochrane.org/blog/2015/07/24/nominal-ordinal-numerical-variabl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EC2BB3-6146-4A35-9CCB-119A1D72494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64001" y="640080"/>
            <a:ext cx="4615662" cy="5577840"/>
          </a:xfrm>
          <a:prstGeom prst="rect">
            <a:avLst/>
          </a:prstGeom>
        </p:spPr>
      </p:pic>
      <p:sp>
        <p:nvSpPr>
          <p:cNvPr id="28" name="Rectangle 23">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8096885" y="640080"/>
            <a:ext cx="3659246" cy="2926080"/>
          </a:xfrm>
        </p:spPr>
        <p:txBody>
          <a:bodyPr>
            <a:normAutofit/>
          </a:bodyPr>
          <a:lstStyle/>
          <a:p>
            <a:r>
              <a:rPr lang="en-US" sz="4400" dirty="0">
                <a:solidFill>
                  <a:srgbClr val="FFFFFF"/>
                </a:solidFill>
              </a:rPr>
              <a:t>Chapter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8096885" y="3578084"/>
            <a:ext cx="3659246" cy="2639835"/>
          </a:xfrm>
        </p:spPr>
        <p:txBody>
          <a:bodyPr>
            <a:normAutofit/>
          </a:bodyPr>
          <a:lstStyle/>
          <a:p>
            <a:pPr>
              <a:spcAft>
                <a:spcPts val="600"/>
              </a:spcAft>
            </a:pPr>
            <a:r>
              <a:rPr lang="en-US" sz="1500" dirty="0">
                <a:solidFill>
                  <a:srgbClr val="FFFFFF"/>
                </a:solidFill>
              </a:rPr>
              <a:t>Two Way ANOVA</a:t>
            </a:r>
          </a:p>
        </p:txBody>
      </p:sp>
      <p:sp>
        <p:nvSpPr>
          <p:cNvPr id="26" name="Rectangle 25">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9E89643-E30F-41AA-B32E-30AE4EE263CB}"/>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Factor Two Hypotheses (Main Effect)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5221BFE-EA0A-4F16-8943-A9CE07AA4C1A}"/>
              </a:ext>
            </a:extLst>
          </p:cNvPr>
          <p:cNvSpPr>
            <a:spLocks noGrp="1"/>
          </p:cNvSpPr>
          <p:nvPr>
            <p:ph idx="1"/>
          </p:nvPr>
        </p:nvSpPr>
        <p:spPr>
          <a:xfrm>
            <a:off x="4742016" y="605896"/>
            <a:ext cx="6413663" cy="5646208"/>
          </a:xfrm>
        </p:spPr>
        <p:txBody>
          <a:bodyPr anchor="ctr">
            <a:normAutofit/>
          </a:bodyPr>
          <a:lstStyle/>
          <a:p>
            <a:pPr lvl="0"/>
            <a:r>
              <a:rPr lang="en-US" dirty="0"/>
              <a:t>Null Hypothesis</a:t>
            </a:r>
          </a:p>
          <a:p>
            <a:pPr lvl="1"/>
            <a:r>
              <a:rPr lang="en-US" dirty="0"/>
              <a:t>Conceptual H</a:t>
            </a:r>
            <a:r>
              <a:rPr lang="en-US" baseline="-25000" dirty="0"/>
              <a:t>0A</a:t>
            </a:r>
            <a:r>
              <a:rPr lang="en-US" dirty="0"/>
              <a:t>: There are no significant mean differences in DEPENDENT VARIABLE between LEVEL 1, LEVEL 2, LEVEL 3, …</a:t>
            </a:r>
            <a:r>
              <a:rPr lang="en-US" dirty="0" err="1"/>
              <a:t>LEVEL</a:t>
            </a:r>
            <a:r>
              <a:rPr lang="en-US" i="1" baseline="-25000" dirty="0" err="1"/>
              <a:t>k</a:t>
            </a:r>
            <a:r>
              <a:rPr lang="en-US" baseline="-25000" dirty="0"/>
              <a:t> </a:t>
            </a:r>
            <a:r>
              <a:rPr lang="en-US" dirty="0"/>
              <a:t>of FACTOR 1.</a:t>
            </a:r>
          </a:p>
          <a:p>
            <a:pPr lvl="1"/>
            <a:r>
              <a:rPr lang="en-US" dirty="0"/>
              <a:t>Mathematical H</a:t>
            </a:r>
            <a:r>
              <a:rPr lang="en-US" baseline="-25000" dirty="0"/>
              <a:t>0A</a:t>
            </a:r>
            <a:r>
              <a:rPr lang="en-US" dirty="0"/>
              <a:t>: There are no significant differences between the population means for LEVEL 1, LEVEL 2, LEVEL 3,…</a:t>
            </a:r>
            <a:r>
              <a:rPr lang="en-US" dirty="0" err="1"/>
              <a:t>LEVEL</a:t>
            </a:r>
            <a:r>
              <a:rPr lang="en-US" i="1" baseline="-25000" dirty="0" err="1"/>
              <a:t>k</a:t>
            </a:r>
            <a:r>
              <a:rPr lang="en-US" baseline="-25000" dirty="0"/>
              <a:t> </a:t>
            </a:r>
            <a:r>
              <a:rPr lang="en-US" dirty="0"/>
              <a:t>on the dependent variable; </a:t>
            </a:r>
            <a:r>
              <a:rPr lang="en-US" i="1" dirty="0"/>
              <a:t>M</a:t>
            </a:r>
            <a:r>
              <a:rPr lang="en-US" baseline="-25000" dirty="0"/>
              <a:t>1</a:t>
            </a:r>
            <a:r>
              <a:rPr lang="en-US" i="1" dirty="0"/>
              <a:t> </a:t>
            </a:r>
            <a:r>
              <a:rPr lang="en-US" dirty="0"/>
              <a:t>= </a:t>
            </a:r>
            <a:r>
              <a:rPr lang="en-US" i="1" dirty="0"/>
              <a:t>M</a:t>
            </a:r>
            <a:r>
              <a:rPr lang="en-US" baseline="-25000" dirty="0"/>
              <a:t>2 </a:t>
            </a:r>
            <a:r>
              <a:rPr lang="en-US" dirty="0"/>
              <a:t>= </a:t>
            </a:r>
            <a:r>
              <a:rPr lang="en-US" i="1" dirty="0"/>
              <a:t>M</a:t>
            </a:r>
            <a:r>
              <a:rPr lang="en-US" baseline="-25000" dirty="0"/>
              <a:t>3 </a:t>
            </a:r>
            <a:r>
              <a:rPr lang="en-US" dirty="0"/>
              <a:t>… = </a:t>
            </a:r>
            <a:r>
              <a:rPr lang="en-US" i="1" dirty="0"/>
              <a:t>M</a:t>
            </a:r>
            <a:r>
              <a:rPr lang="en-US" baseline="-25000" dirty="0"/>
              <a:t>k</a:t>
            </a:r>
            <a:endParaRPr lang="en-US" dirty="0"/>
          </a:p>
          <a:p>
            <a:pPr lvl="0"/>
            <a:r>
              <a:rPr lang="en-US" dirty="0"/>
              <a:t>Alternative Hypothesis</a:t>
            </a:r>
          </a:p>
          <a:p>
            <a:pPr lvl="1"/>
            <a:r>
              <a:rPr lang="en-US" dirty="0"/>
              <a:t>Conceptual H</a:t>
            </a:r>
            <a:r>
              <a:rPr lang="en-US" baseline="-25000" dirty="0"/>
              <a:t>1A</a:t>
            </a:r>
            <a:r>
              <a:rPr lang="en-US" dirty="0"/>
              <a:t>: There are significant mean differences in DEPENDENT VARIABLE between LEVEL 1, LEVEL 2, LEVEL 3, …</a:t>
            </a:r>
            <a:r>
              <a:rPr lang="en-US" dirty="0" err="1"/>
              <a:t>LEVEL</a:t>
            </a:r>
            <a:r>
              <a:rPr lang="en-US" i="1" baseline="-25000" dirty="0" err="1"/>
              <a:t>k</a:t>
            </a:r>
            <a:r>
              <a:rPr lang="en-US" baseline="-25000" dirty="0"/>
              <a:t>.</a:t>
            </a:r>
            <a:r>
              <a:rPr lang="en-US" dirty="0"/>
              <a:t> of FACTOR 1. </a:t>
            </a:r>
          </a:p>
          <a:p>
            <a:pPr lvl="1"/>
            <a:r>
              <a:rPr lang="en-US" dirty="0"/>
              <a:t>Mathematical H</a:t>
            </a:r>
            <a:r>
              <a:rPr lang="en-US" baseline="-25000" dirty="0"/>
              <a:t>1A</a:t>
            </a:r>
            <a:r>
              <a:rPr lang="en-US" dirty="0"/>
              <a:t>: There are significant differences between the population means for LEVEL 1, LEVEL 2, LEVEL 3,…</a:t>
            </a:r>
            <a:r>
              <a:rPr lang="en-US" dirty="0" err="1"/>
              <a:t>LEVEL</a:t>
            </a:r>
            <a:r>
              <a:rPr lang="en-US" i="1" baseline="-25000" dirty="0" err="1"/>
              <a:t>k</a:t>
            </a:r>
            <a:r>
              <a:rPr lang="en-US" baseline="-25000" dirty="0"/>
              <a:t> </a:t>
            </a:r>
            <a:r>
              <a:rPr lang="en-US" dirty="0"/>
              <a:t>on the dependent variable; </a:t>
            </a:r>
            <a:r>
              <a:rPr lang="en-US" i="1" dirty="0"/>
              <a:t>M</a:t>
            </a:r>
            <a:r>
              <a:rPr lang="en-US" baseline="-25000" dirty="0"/>
              <a:t>1</a:t>
            </a:r>
            <a:r>
              <a:rPr lang="en-US" i="1" dirty="0"/>
              <a:t> </a:t>
            </a:r>
            <a:r>
              <a:rPr lang="en-US" dirty="0"/>
              <a:t>≠ </a:t>
            </a:r>
            <a:r>
              <a:rPr lang="en-US" i="1" dirty="0"/>
              <a:t>M</a:t>
            </a:r>
            <a:r>
              <a:rPr lang="en-US" baseline="-25000" dirty="0"/>
              <a:t>2 </a:t>
            </a:r>
            <a:r>
              <a:rPr lang="en-US" dirty="0"/>
              <a:t>≠ </a:t>
            </a:r>
            <a:r>
              <a:rPr lang="en-US" i="1" dirty="0"/>
              <a:t>M</a:t>
            </a:r>
            <a:r>
              <a:rPr lang="en-US" baseline="-25000" dirty="0"/>
              <a:t>3 </a:t>
            </a:r>
            <a:r>
              <a:rPr lang="en-US" dirty="0"/>
              <a:t>… ≠ </a:t>
            </a:r>
            <a:r>
              <a:rPr lang="en-US" i="1" dirty="0"/>
              <a:t>M</a:t>
            </a:r>
            <a:r>
              <a:rPr lang="en-US" baseline="-25000" dirty="0"/>
              <a:t>k</a:t>
            </a:r>
            <a:endParaRPr lang="en-US" dirty="0"/>
          </a:p>
        </p:txBody>
      </p:sp>
    </p:spTree>
    <p:extLst>
      <p:ext uri="{BB962C8B-B14F-4D97-AF65-F5344CB8AC3E}">
        <p14:creationId xmlns:p14="http://schemas.microsoft.com/office/powerpoint/2010/main" val="132764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9E89643-E30F-41AA-B32E-30AE4EE263CB}"/>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Interaction Hypotheses</a:t>
            </a: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5221BFE-EA0A-4F16-8943-A9CE07AA4C1A}"/>
              </a:ext>
            </a:extLst>
          </p:cNvPr>
          <p:cNvSpPr>
            <a:spLocks noGrp="1"/>
          </p:cNvSpPr>
          <p:nvPr>
            <p:ph idx="1"/>
          </p:nvPr>
        </p:nvSpPr>
        <p:spPr>
          <a:xfrm>
            <a:off x="4742016" y="605896"/>
            <a:ext cx="6413663" cy="5646208"/>
          </a:xfrm>
        </p:spPr>
        <p:txBody>
          <a:bodyPr anchor="ctr">
            <a:normAutofit/>
          </a:bodyPr>
          <a:lstStyle/>
          <a:p>
            <a:pPr lvl="0"/>
            <a:r>
              <a:rPr lang="en-US" dirty="0"/>
              <a:t>Null Hypothesis</a:t>
            </a:r>
          </a:p>
          <a:p>
            <a:pPr lvl="1"/>
            <a:r>
              <a:rPr lang="en-US" dirty="0"/>
              <a:t>Conceptual H</a:t>
            </a:r>
            <a:r>
              <a:rPr lang="en-US" baseline="-25000" dirty="0"/>
              <a:t>0AB</a:t>
            </a:r>
            <a:r>
              <a:rPr lang="en-US" dirty="0"/>
              <a:t>: There is not a significant interaction between FACTOR 1 and FACTOR 2 on the DEPENDENT VARIABLE. </a:t>
            </a:r>
            <a:endParaRPr lang="en-US"/>
          </a:p>
          <a:p>
            <a:pPr lvl="1"/>
            <a:r>
              <a:rPr lang="en-US" dirty="0"/>
              <a:t>Mathematical H</a:t>
            </a:r>
            <a:r>
              <a:rPr lang="en-US" baseline="-25000" dirty="0"/>
              <a:t>0AB</a:t>
            </a:r>
            <a:r>
              <a:rPr lang="en-US" dirty="0"/>
              <a:t>: FACTOR 1 x FACTOR 2 = 0 for each cell.</a:t>
            </a:r>
            <a:endParaRPr lang="en-US"/>
          </a:p>
          <a:p>
            <a:pPr lvl="0"/>
            <a:r>
              <a:rPr lang="en-US" dirty="0"/>
              <a:t>Alternative Hypothesis</a:t>
            </a:r>
          </a:p>
          <a:p>
            <a:pPr lvl="1"/>
            <a:r>
              <a:rPr lang="en-US" dirty="0"/>
              <a:t>Conceptual H</a:t>
            </a:r>
            <a:r>
              <a:rPr lang="en-US" baseline="-25000" dirty="0"/>
              <a:t>1AB</a:t>
            </a:r>
            <a:r>
              <a:rPr lang="en-US" dirty="0"/>
              <a:t>: There is a significant interaction between FACTOR 1 and FACTOR 2 on the DEPENDENT VARIABLE. </a:t>
            </a:r>
            <a:endParaRPr lang="en-US"/>
          </a:p>
          <a:p>
            <a:pPr lvl="1"/>
            <a:r>
              <a:rPr lang="en-US" dirty="0"/>
              <a:t>Mathematical H</a:t>
            </a:r>
            <a:r>
              <a:rPr lang="en-US" baseline="-25000" dirty="0"/>
              <a:t>1AB</a:t>
            </a:r>
            <a:r>
              <a:rPr lang="en-US" dirty="0"/>
              <a:t>: FACTOR 1 x FACTOR 2 ≠ 0 for at least one cell.</a:t>
            </a:r>
            <a:endParaRPr lang="en-US"/>
          </a:p>
        </p:txBody>
      </p:sp>
    </p:spTree>
    <p:extLst>
      <p:ext uri="{BB962C8B-B14F-4D97-AF65-F5344CB8AC3E}">
        <p14:creationId xmlns:p14="http://schemas.microsoft.com/office/powerpoint/2010/main" val="118182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E4ABDB-DCB4-4AB9-9C62-EC8D6195B9BD}"/>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Assumptions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descr="Categorical Independent Variable (IV)&#10;Continuous Dependent Variable (DV)&#10;Independent Observations&#10;Normal Distribution&#10;No Outliers&#10;Homogeneity of variance">
            <a:extLst>
              <a:ext uri="{FF2B5EF4-FFF2-40B4-BE49-F238E27FC236}">
                <a16:creationId xmlns:a16="http://schemas.microsoft.com/office/drawing/2014/main" id="{42FB8B14-DF40-44CA-BD86-7BA514321773}"/>
              </a:ext>
            </a:extLst>
          </p:cNvPr>
          <p:cNvGraphicFramePr>
            <a:graphicFrameLocks noGrp="1"/>
          </p:cNvGraphicFramePr>
          <p:nvPr>
            <p:ph idx="1"/>
            <p:extLst>
              <p:ext uri="{D42A27DB-BD31-4B8C-83A1-F6EECF244321}">
                <p14:modId xmlns:p14="http://schemas.microsoft.com/office/powerpoint/2010/main" val="176066542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18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3E5085-31C7-4494-B790-B3A927DDB689}"/>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Categorical Independent Variables (IVs)</a:t>
            </a:r>
          </a:p>
        </p:txBody>
      </p:sp>
      <p:sp>
        <p:nvSpPr>
          <p:cNvPr id="3" name="Content Placeholder 2">
            <a:extLst>
              <a:ext uri="{FF2B5EF4-FFF2-40B4-BE49-F238E27FC236}">
                <a16:creationId xmlns:a16="http://schemas.microsoft.com/office/drawing/2014/main" id="{191DE3CB-C332-42CE-89D2-7181BB0CABD2}"/>
              </a:ext>
            </a:extLst>
          </p:cNvPr>
          <p:cNvSpPr>
            <a:spLocks noGrp="1"/>
          </p:cNvSpPr>
          <p:nvPr>
            <p:ph idx="1"/>
          </p:nvPr>
        </p:nvSpPr>
        <p:spPr>
          <a:xfrm>
            <a:off x="492371" y="2653800"/>
            <a:ext cx="3084844" cy="3335519"/>
          </a:xfrm>
        </p:spPr>
        <p:txBody>
          <a:bodyPr>
            <a:normAutofit/>
          </a:bodyPr>
          <a:lstStyle/>
          <a:p>
            <a:r>
              <a:rPr lang="en-US" sz="2800" dirty="0">
                <a:solidFill>
                  <a:srgbClr val="FFFFFF"/>
                </a:solidFill>
              </a:rPr>
              <a:t>IV must be:</a:t>
            </a:r>
          </a:p>
          <a:p>
            <a:pPr lvl="1"/>
            <a:r>
              <a:rPr lang="en-US" sz="2800" dirty="0">
                <a:solidFill>
                  <a:srgbClr val="FFFFFF"/>
                </a:solidFill>
              </a:rPr>
              <a:t>Measured at the nominal level</a:t>
            </a:r>
          </a:p>
          <a:p>
            <a:pPr lvl="1"/>
            <a:r>
              <a:rPr lang="en-US" sz="2800" dirty="0">
                <a:solidFill>
                  <a:srgbClr val="FFFFFF"/>
                </a:solidFill>
              </a:rPr>
              <a:t>Two or more groups</a:t>
            </a:r>
          </a:p>
        </p:txBody>
      </p:sp>
      <p:sp>
        <p:nvSpPr>
          <p:cNvPr id="31" name="Rectangle 3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CDBACD6F-35ED-4E56-AB19-1109516E04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42017" y="1517040"/>
            <a:ext cx="6798082" cy="3823920"/>
          </a:xfrm>
          <a:prstGeom prst="rect">
            <a:avLst/>
          </a:prstGeom>
        </p:spPr>
      </p:pic>
    </p:spTree>
    <p:extLst>
      <p:ext uri="{BB962C8B-B14F-4D97-AF65-F5344CB8AC3E}">
        <p14:creationId xmlns:p14="http://schemas.microsoft.com/office/powerpoint/2010/main" val="415613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7AC074-85A0-405F-AC7E-647484F74E99}"/>
              </a:ex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35000"/>
          </a:blip>
          <a:srcRect t="15413"/>
          <a:stretch/>
        </p:blipFill>
        <p:spPr>
          <a:xfrm>
            <a:off x="20" y="10"/>
            <a:ext cx="12191980" cy="6857990"/>
          </a:xfrm>
          <a:prstGeom prst="rect">
            <a:avLst/>
          </a:prstGeom>
        </p:spPr>
      </p:pic>
      <p:cxnSp>
        <p:nvCxnSpPr>
          <p:cNvPr id="9" name="Straight Connector 8">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59FF036-FE6D-4222-8231-44AFED3940CE}"/>
              </a:ext>
            </a:extLst>
          </p:cNvPr>
          <p:cNvSpPr>
            <a:spLocks noGrp="1"/>
          </p:cNvSpPr>
          <p:nvPr>
            <p:ph type="title"/>
          </p:nvPr>
        </p:nvSpPr>
        <p:spPr>
          <a:xfrm>
            <a:off x="1097280" y="286603"/>
            <a:ext cx="10058400" cy="1450757"/>
          </a:xfrm>
        </p:spPr>
        <p:txBody>
          <a:bodyPr>
            <a:normAutofit/>
          </a:bodyPr>
          <a:lstStyle/>
          <a:p>
            <a:r>
              <a:rPr lang="en-US" dirty="0"/>
              <a:t>Continuous Dependent Variable (DV)</a:t>
            </a:r>
          </a:p>
        </p:txBody>
      </p:sp>
      <p:sp>
        <p:nvSpPr>
          <p:cNvPr id="3" name="Content Placeholder 2">
            <a:extLst>
              <a:ext uri="{FF2B5EF4-FFF2-40B4-BE49-F238E27FC236}">
                <a16:creationId xmlns:a16="http://schemas.microsoft.com/office/drawing/2014/main" id="{43B1A517-D542-47F2-B6B2-1731D015255D}"/>
              </a:ext>
            </a:extLst>
          </p:cNvPr>
          <p:cNvSpPr>
            <a:spLocks noGrp="1"/>
          </p:cNvSpPr>
          <p:nvPr>
            <p:ph idx="1"/>
          </p:nvPr>
        </p:nvSpPr>
        <p:spPr>
          <a:xfrm>
            <a:off x="1097280" y="1845734"/>
            <a:ext cx="10058400" cy="4023360"/>
          </a:xfrm>
        </p:spPr>
        <p:txBody>
          <a:bodyPr>
            <a:normAutofit/>
          </a:bodyPr>
          <a:lstStyle/>
          <a:p>
            <a:r>
              <a:rPr lang="en-US" dirty="0"/>
              <a:t>DV must be:</a:t>
            </a:r>
          </a:p>
          <a:p>
            <a:pPr lvl="1"/>
            <a:r>
              <a:rPr lang="en-US" dirty="0"/>
              <a:t>Continuous</a:t>
            </a:r>
          </a:p>
          <a:p>
            <a:pPr lvl="1"/>
            <a:r>
              <a:rPr lang="en-US" dirty="0"/>
              <a:t>Measured at the interval or ratio level</a:t>
            </a:r>
          </a:p>
          <a:p>
            <a:pPr lvl="2"/>
            <a:r>
              <a:rPr lang="en-US" dirty="0"/>
              <a:t>E.g., height, weight, Beck Depression Inventory, Big Five personality inventory, etc.</a:t>
            </a:r>
          </a:p>
          <a:p>
            <a:endParaRPr lang="en-US" dirty="0"/>
          </a:p>
        </p:txBody>
      </p:sp>
      <p:sp>
        <p:nvSpPr>
          <p:cNvPr id="11" name="Rectangle 10">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195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9C2E-E95C-499D-A056-4753BAC1A077}"/>
              </a:ext>
            </a:extLst>
          </p:cNvPr>
          <p:cNvSpPr>
            <a:spLocks noGrp="1"/>
          </p:cNvSpPr>
          <p:nvPr>
            <p:ph type="title"/>
          </p:nvPr>
        </p:nvSpPr>
        <p:spPr/>
        <p:txBody>
          <a:bodyPr/>
          <a:lstStyle/>
          <a:p>
            <a:r>
              <a:rPr lang="en-US" dirty="0"/>
              <a:t>Independent Observations</a:t>
            </a:r>
          </a:p>
        </p:txBody>
      </p:sp>
      <p:sp>
        <p:nvSpPr>
          <p:cNvPr id="3" name="Content Placeholder 2">
            <a:extLst>
              <a:ext uri="{FF2B5EF4-FFF2-40B4-BE49-F238E27FC236}">
                <a16:creationId xmlns:a16="http://schemas.microsoft.com/office/drawing/2014/main" id="{2AEF2B77-96FF-43BF-B7D4-E1BAC6D100A5}"/>
              </a:ext>
            </a:extLst>
          </p:cNvPr>
          <p:cNvSpPr>
            <a:spLocks noGrp="1"/>
          </p:cNvSpPr>
          <p:nvPr>
            <p:ph idx="1"/>
          </p:nvPr>
        </p:nvSpPr>
        <p:spPr/>
        <p:txBody>
          <a:bodyPr/>
          <a:lstStyle/>
          <a:p>
            <a:r>
              <a:rPr lang="en-US" dirty="0"/>
              <a:t>Participants in all groups/cells are different </a:t>
            </a:r>
          </a:p>
        </p:txBody>
      </p:sp>
      <p:grpSp>
        <p:nvGrpSpPr>
          <p:cNvPr id="4" name="Group 3">
            <a:extLst>
              <a:ext uri="{FF2B5EF4-FFF2-40B4-BE49-F238E27FC236}">
                <a16:creationId xmlns:a16="http://schemas.microsoft.com/office/drawing/2014/main" id="{14201909-8504-4DDF-A58F-BA8A24A85CD1}"/>
              </a:ext>
              <a:ext uri="{C183D7F6-B498-43B3-948B-1728B52AA6E4}">
                <adec:decorative xmlns:adec="http://schemas.microsoft.com/office/drawing/2017/decorative" val="1"/>
              </a:ext>
            </a:extLst>
          </p:cNvPr>
          <p:cNvGrpSpPr/>
          <p:nvPr/>
        </p:nvGrpSpPr>
        <p:grpSpPr>
          <a:xfrm>
            <a:off x="1898111" y="2772221"/>
            <a:ext cx="8395777" cy="2170386"/>
            <a:chOff x="1097280" y="3145864"/>
            <a:chExt cx="8395777" cy="2170386"/>
          </a:xfrm>
        </p:grpSpPr>
        <p:grpSp>
          <p:nvGrpSpPr>
            <p:cNvPr id="21" name="Group 20">
              <a:extLst>
                <a:ext uri="{FF2B5EF4-FFF2-40B4-BE49-F238E27FC236}">
                  <a16:creationId xmlns:a16="http://schemas.microsoft.com/office/drawing/2014/main" id="{7A901D95-CBC8-4F4E-87A5-0E2492A4DF2C}"/>
                </a:ext>
              </a:extLst>
            </p:cNvPr>
            <p:cNvGrpSpPr/>
            <p:nvPr/>
          </p:nvGrpSpPr>
          <p:grpSpPr>
            <a:xfrm>
              <a:off x="1097280" y="3145864"/>
              <a:ext cx="5288490" cy="2170386"/>
              <a:chOff x="2312276" y="2772221"/>
              <a:chExt cx="5288490" cy="2170386"/>
            </a:xfrm>
          </p:grpSpPr>
          <p:sp>
            <p:nvSpPr>
              <p:cNvPr id="7" name="Not Equal 6">
                <a:extLst>
                  <a:ext uri="{FF2B5EF4-FFF2-40B4-BE49-F238E27FC236}">
                    <a16:creationId xmlns:a16="http://schemas.microsoft.com/office/drawing/2014/main" id="{01187609-596A-481E-B717-6DDD78CCDA25}"/>
                  </a:ext>
                </a:extLst>
              </p:cNvPr>
              <p:cNvSpPr/>
              <p:nvPr/>
            </p:nvSpPr>
            <p:spPr>
              <a:xfrm>
                <a:off x="4425749" y="3620931"/>
                <a:ext cx="1061544" cy="47296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34E72E73-5FC3-4D47-8B8C-D4DA1932DD6D}"/>
                  </a:ext>
                </a:extLst>
              </p:cNvPr>
              <p:cNvGrpSpPr/>
              <p:nvPr/>
            </p:nvGrpSpPr>
            <p:grpSpPr>
              <a:xfrm>
                <a:off x="2312276" y="2772221"/>
                <a:ext cx="2170386" cy="2170386"/>
                <a:chOff x="2312276" y="2772221"/>
                <a:chExt cx="2170386" cy="2170386"/>
              </a:xfrm>
            </p:grpSpPr>
            <p:pic>
              <p:nvPicPr>
                <p:cNvPr id="5" name="Graphic 4" descr="Group">
                  <a:extLst>
                    <a:ext uri="{FF2B5EF4-FFF2-40B4-BE49-F238E27FC236}">
                      <a16:creationId xmlns:a16="http://schemas.microsoft.com/office/drawing/2014/main" id="{6684ECBB-7109-479B-9803-A7D8EC69F9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2276" y="2772221"/>
                  <a:ext cx="2170386" cy="2170386"/>
                </a:xfrm>
                <a:prstGeom prst="rect">
                  <a:avLst/>
                </a:prstGeom>
              </p:spPr>
            </p:pic>
            <p:sp>
              <p:nvSpPr>
                <p:cNvPr id="8" name="TextBox 7">
                  <a:extLst>
                    <a:ext uri="{FF2B5EF4-FFF2-40B4-BE49-F238E27FC236}">
                      <a16:creationId xmlns:a16="http://schemas.microsoft.com/office/drawing/2014/main" id="{7141DBF6-8BB2-47DE-AF54-09657CF448AA}"/>
                    </a:ext>
                  </a:extLst>
                </p:cNvPr>
                <p:cNvSpPr txBox="1"/>
                <p:nvPr/>
              </p:nvSpPr>
              <p:spPr>
                <a:xfrm>
                  <a:off x="2593375" y="2871216"/>
                  <a:ext cx="283464" cy="369332"/>
                </a:xfrm>
                <a:prstGeom prst="rect">
                  <a:avLst/>
                </a:prstGeom>
                <a:noFill/>
              </p:spPr>
              <p:txBody>
                <a:bodyPr wrap="square" rtlCol="0">
                  <a:spAutoFit/>
                </a:bodyPr>
                <a:lstStyle/>
                <a:p>
                  <a:pPr algn="ctr"/>
                  <a:r>
                    <a:rPr lang="en-US" b="1" dirty="0"/>
                    <a:t>A</a:t>
                  </a:r>
                </a:p>
              </p:txBody>
            </p:sp>
            <p:sp>
              <p:nvSpPr>
                <p:cNvPr id="9" name="TextBox 8">
                  <a:extLst>
                    <a:ext uri="{FF2B5EF4-FFF2-40B4-BE49-F238E27FC236}">
                      <a16:creationId xmlns:a16="http://schemas.microsoft.com/office/drawing/2014/main" id="{4C6C32AF-5AB6-4211-A0ED-4C990AB690AB}"/>
                    </a:ext>
                  </a:extLst>
                </p:cNvPr>
                <p:cNvSpPr txBox="1"/>
                <p:nvPr/>
              </p:nvSpPr>
              <p:spPr>
                <a:xfrm>
                  <a:off x="3052940" y="2871216"/>
                  <a:ext cx="283464" cy="369332"/>
                </a:xfrm>
                <a:prstGeom prst="rect">
                  <a:avLst/>
                </a:prstGeom>
                <a:noFill/>
              </p:spPr>
              <p:txBody>
                <a:bodyPr wrap="square" rtlCol="0">
                  <a:spAutoFit/>
                </a:bodyPr>
                <a:lstStyle/>
                <a:p>
                  <a:pPr algn="ctr"/>
                  <a:r>
                    <a:rPr lang="en-US" b="1" dirty="0"/>
                    <a:t>B</a:t>
                  </a:r>
                </a:p>
              </p:txBody>
            </p:sp>
            <p:sp>
              <p:nvSpPr>
                <p:cNvPr id="10" name="TextBox 9">
                  <a:extLst>
                    <a:ext uri="{FF2B5EF4-FFF2-40B4-BE49-F238E27FC236}">
                      <a16:creationId xmlns:a16="http://schemas.microsoft.com/office/drawing/2014/main" id="{C6773A3B-06A9-4D80-9B09-5A99CED4C31D}"/>
                    </a:ext>
                  </a:extLst>
                </p:cNvPr>
                <p:cNvSpPr txBox="1"/>
                <p:nvPr/>
              </p:nvSpPr>
              <p:spPr>
                <a:xfrm>
                  <a:off x="3484337" y="2871216"/>
                  <a:ext cx="283464" cy="369332"/>
                </a:xfrm>
                <a:prstGeom prst="rect">
                  <a:avLst/>
                </a:prstGeom>
                <a:noFill/>
              </p:spPr>
              <p:txBody>
                <a:bodyPr wrap="square" rtlCol="0">
                  <a:spAutoFit/>
                </a:bodyPr>
                <a:lstStyle/>
                <a:p>
                  <a:pPr algn="ctr"/>
                  <a:r>
                    <a:rPr lang="en-US" b="1" dirty="0"/>
                    <a:t>C</a:t>
                  </a:r>
                </a:p>
              </p:txBody>
            </p:sp>
            <p:sp>
              <p:nvSpPr>
                <p:cNvPr id="11" name="TextBox 10">
                  <a:extLst>
                    <a:ext uri="{FF2B5EF4-FFF2-40B4-BE49-F238E27FC236}">
                      <a16:creationId xmlns:a16="http://schemas.microsoft.com/office/drawing/2014/main" id="{7678C56E-1850-4ADA-B485-65D3BC03782D}"/>
                    </a:ext>
                  </a:extLst>
                </p:cNvPr>
                <p:cNvSpPr txBox="1"/>
                <p:nvPr/>
              </p:nvSpPr>
              <p:spPr>
                <a:xfrm>
                  <a:off x="3917363" y="2871216"/>
                  <a:ext cx="283464" cy="369332"/>
                </a:xfrm>
                <a:prstGeom prst="rect">
                  <a:avLst/>
                </a:prstGeom>
                <a:noFill/>
              </p:spPr>
              <p:txBody>
                <a:bodyPr wrap="square" rtlCol="0">
                  <a:spAutoFit/>
                </a:bodyPr>
                <a:lstStyle/>
                <a:p>
                  <a:pPr algn="ctr"/>
                  <a:r>
                    <a:rPr lang="en-US" b="1" dirty="0"/>
                    <a:t>D</a:t>
                  </a:r>
                </a:p>
              </p:txBody>
            </p:sp>
            <p:sp>
              <p:nvSpPr>
                <p:cNvPr id="12" name="TextBox 11">
                  <a:extLst>
                    <a:ext uri="{FF2B5EF4-FFF2-40B4-BE49-F238E27FC236}">
                      <a16:creationId xmlns:a16="http://schemas.microsoft.com/office/drawing/2014/main" id="{75AA29A9-941C-418F-94DE-C7FDEB2481CA}"/>
                    </a:ext>
                  </a:extLst>
                </p:cNvPr>
                <p:cNvSpPr txBox="1"/>
                <p:nvPr/>
              </p:nvSpPr>
              <p:spPr>
                <a:xfrm>
                  <a:off x="2593375" y="4573275"/>
                  <a:ext cx="1607452" cy="369332"/>
                </a:xfrm>
                <a:prstGeom prst="rect">
                  <a:avLst/>
                </a:prstGeom>
                <a:noFill/>
              </p:spPr>
              <p:txBody>
                <a:bodyPr wrap="square" rtlCol="0">
                  <a:spAutoFit/>
                </a:bodyPr>
                <a:lstStyle/>
                <a:p>
                  <a:pPr algn="ctr"/>
                  <a:r>
                    <a:rPr lang="en-US" b="1" dirty="0"/>
                    <a:t>Condition A</a:t>
                  </a:r>
                </a:p>
              </p:txBody>
            </p:sp>
          </p:grpSp>
          <p:grpSp>
            <p:nvGrpSpPr>
              <p:cNvPr id="14" name="Group 13">
                <a:extLst>
                  <a:ext uri="{FF2B5EF4-FFF2-40B4-BE49-F238E27FC236}">
                    <a16:creationId xmlns:a16="http://schemas.microsoft.com/office/drawing/2014/main" id="{BA5E54AC-4A5D-484E-AF70-D52B136EAF9E}"/>
                  </a:ext>
                </a:extLst>
              </p:cNvPr>
              <p:cNvGrpSpPr/>
              <p:nvPr/>
            </p:nvGrpSpPr>
            <p:grpSpPr>
              <a:xfrm>
                <a:off x="5430380" y="2772221"/>
                <a:ext cx="2170386" cy="2170386"/>
                <a:chOff x="2312276" y="2772221"/>
                <a:chExt cx="2170386" cy="2170386"/>
              </a:xfrm>
            </p:grpSpPr>
            <p:pic>
              <p:nvPicPr>
                <p:cNvPr id="15" name="Graphic 14" descr="Group">
                  <a:extLst>
                    <a:ext uri="{FF2B5EF4-FFF2-40B4-BE49-F238E27FC236}">
                      <a16:creationId xmlns:a16="http://schemas.microsoft.com/office/drawing/2014/main" id="{14F50E87-9459-48EA-BD11-B64065FBB0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2276" y="2772221"/>
                  <a:ext cx="2170386" cy="2170386"/>
                </a:xfrm>
                <a:prstGeom prst="rect">
                  <a:avLst/>
                </a:prstGeom>
              </p:spPr>
            </p:pic>
            <p:sp>
              <p:nvSpPr>
                <p:cNvPr id="16" name="TextBox 15">
                  <a:extLst>
                    <a:ext uri="{FF2B5EF4-FFF2-40B4-BE49-F238E27FC236}">
                      <a16:creationId xmlns:a16="http://schemas.microsoft.com/office/drawing/2014/main" id="{DB824A50-D88D-453B-8243-28DB422ADF26}"/>
                    </a:ext>
                  </a:extLst>
                </p:cNvPr>
                <p:cNvSpPr txBox="1"/>
                <p:nvPr/>
              </p:nvSpPr>
              <p:spPr>
                <a:xfrm>
                  <a:off x="2593375" y="2871216"/>
                  <a:ext cx="283464" cy="369332"/>
                </a:xfrm>
                <a:prstGeom prst="rect">
                  <a:avLst/>
                </a:prstGeom>
                <a:noFill/>
              </p:spPr>
              <p:txBody>
                <a:bodyPr wrap="square" rtlCol="0">
                  <a:spAutoFit/>
                </a:bodyPr>
                <a:lstStyle/>
                <a:p>
                  <a:pPr algn="ctr"/>
                  <a:r>
                    <a:rPr lang="en-US" b="1" dirty="0"/>
                    <a:t>E</a:t>
                  </a:r>
                </a:p>
              </p:txBody>
            </p:sp>
            <p:sp>
              <p:nvSpPr>
                <p:cNvPr id="17" name="TextBox 16">
                  <a:extLst>
                    <a:ext uri="{FF2B5EF4-FFF2-40B4-BE49-F238E27FC236}">
                      <a16:creationId xmlns:a16="http://schemas.microsoft.com/office/drawing/2014/main" id="{5E04F3DA-3547-4C0C-9AFD-C87F41533785}"/>
                    </a:ext>
                  </a:extLst>
                </p:cNvPr>
                <p:cNvSpPr txBox="1"/>
                <p:nvPr/>
              </p:nvSpPr>
              <p:spPr>
                <a:xfrm>
                  <a:off x="3052940" y="2871216"/>
                  <a:ext cx="283464" cy="369332"/>
                </a:xfrm>
                <a:prstGeom prst="rect">
                  <a:avLst/>
                </a:prstGeom>
                <a:noFill/>
              </p:spPr>
              <p:txBody>
                <a:bodyPr wrap="square" rtlCol="0">
                  <a:spAutoFit/>
                </a:bodyPr>
                <a:lstStyle/>
                <a:p>
                  <a:pPr algn="ctr"/>
                  <a:r>
                    <a:rPr lang="en-US" b="1" dirty="0"/>
                    <a:t>F</a:t>
                  </a:r>
                </a:p>
              </p:txBody>
            </p:sp>
            <p:sp>
              <p:nvSpPr>
                <p:cNvPr id="18" name="TextBox 17">
                  <a:extLst>
                    <a:ext uri="{FF2B5EF4-FFF2-40B4-BE49-F238E27FC236}">
                      <a16:creationId xmlns:a16="http://schemas.microsoft.com/office/drawing/2014/main" id="{5BF59102-EE3A-4631-A582-BFEDDE3F6F90}"/>
                    </a:ext>
                  </a:extLst>
                </p:cNvPr>
                <p:cNvSpPr txBox="1"/>
                <p:nvPr/>
              </p:nvSpPr>
              <p:spPr>
                <a:xfrm>
                  <a:off x="3484337" y="2871216"/>
                  <a:ext cx="283464" cy="369332"/>
                </a:xfrm>
                <a:prstGeom prst="rect">
                  <a:avLst/>
                </a:prstGeom>
                <a:noFill/>
              </p:spPr>
              <p:txBody>
                <a:bodyPr wrap="square" rtlCol="0">
                  <a:spAutoFit/>
                </a:bodyPr>
                <a:lstStyle/>
                <a:p>
                  <a:pPr algn="ctr"/>
                  <a:r>
                    <a:rPr lang="en-US" b="1" dirty="0"/>
                    <a:t>G</a:t>
                  </a:r>
                </a:p>
              </p:txBody>
            </p:sp>
            <p:sp>
              <p:nvSpPr>
                <p:cNvPr id="19" name="TextBox 18">
                  <a:extLst>
                    <a:ext uri="{FF2B5EF4-FFF2-40B4-BE49-F238E27FC236}">
                      <a16:creationId xmlns:a16="http://schemas.microsoft.com/office/drawing/2014/main" id="{02DBFCC2-2F83-4C6D-A897-30F0BA9E5D40}"/>
                    </a:ext>
                  </a:extLst>
                </p:cNvPr>
                <p:cNvSpPr txBox="1"/>
                <p:nvPr/>
              </p:nvSpPr>
              <p:spPr>
                <a:xfrm>
                  <a:off x="3917363" y="2871216"/>
                  <a:ext cx="283464" cy="369332"/>
                </a:xfrm>
                <a:prstGeom prst="rect">
                  <a:avLst/>
                </a:prstGeom>
                <a:noFill/>
              </p:spPr>
              <p:txBody>
                <a:bodyPr wrap="square" rtlCol="0">
                  <a:spAutoFit/>
                </a:bodyPr>
                <a:lstStyle/>
                <a:p>
                  <a:pPr algn="ctr"/>
                  <a:r>
                    <a:rPr lang="en-US" b="1" dirty="0"/>
                    <a:t>H</a:t>
                  </a:r>
                </a:p>
              </p:txBody>
            </p:sp>
            <p:sp>
              <p:nvSpPr>
                <p:cNvPr id="20" name="TextBox 19">
                  <a:extLst>
                    <a:ext uri="{FF2B5EF4-FFF2-40B4-BE49-F238E27FC236}">
                      <a16:creationId xmlns:a16="http://schemas.microsoft.com/office/drawing/2014/main" id="{9FDD45DF-5377-4BC2-ABC0-E3799F62438F}"/>
                    </a:ext>
                  </a:extLst>
                </p:cNvPr>
                <p:cNvSpPr txBox="1"/>
                <p:nvPr/>
              </p:nvSpPr>
              <p:spPr>
                <a:xfrm>
                  <a:off x="2593375" y="4573275"/>
                  <a:ext cx="1607452" cy="369332"/>
                </a:xfrm>
                <a:prstGeom prst="rect">
                  <a:avLst/>
                </a:prstGeom>
                <a:noFill/>
              </p:spPr>
              <p:txBody>
                <a:bodyPr wrap="square" rtlCol="0">
                  <a:spAutoFit/>
                </a:bodyPr>
                <a:lstStyle/>
                <a:p>
                  <a:pPr algn="ctr"/>
                  <a:r>
                    <a:rPr lang="en-US" b="1" dirty="0"/>
                    <a:t>Condition B</a:t>
                  </a:r>
                </a:p>
              </p:txBody>
            </p:sp>
          </p:grpSp>
        </p:grpSp>
        <p:grpSp>
          <p:nvGrpSpPr>
            <p:cNvPr id="23" name="Group 22">
              <a:extLst>
                <a:ext uri="{FF2B5EF4-FFF2-40B4-BE49-F238E27FC236}">
                  <a16:creationId xmlns:a16="http://schemas.microsoft.com/office/drawing/2014/main" id="{B935664A-3E3F-4976-AD65-17EF59123539}"/>
                </a:ext>
              </a:extLst>
            </p:cNvPr>
            <p:cNvGrpSpPr/>
            <p:nvPr/>
          </p:nvGrpSpPr>
          <p:grpSpPr>
            <a:xfrm>
              <a:off x="6318040" y="3145864"/>
              <a:ext cx="3175017" cy="2170386"/>
              <a:chOff x="4425749" y="2772221"/>
              <a:chExt cx="3175017" cy="2170386"/>
            </a:xfrm>
          </p:grpSpPr>
          <p:sp>
            <p:nvSpPr>
              <p:cNvPr id="24" name="Not Equal 23">
                <a:extLst>
                  <a:ext uri="{FF2B5EF4-FFF2-40B4-BE49-F238E27FC236}">
                    <a16:creationId xmlns:a16="http://schemas.microsoft.com/office/drawing/2014/main" id="{EED29435-3C3F-4C23-9C5A-DD7D1FF2C9B4}"/>
                  </a:ext>
                </a:extLst>
              </p:cNvPr>
              <p:cNvSpPr/>
              <p:nvPr/>
            </p:nvSpPr>
            <p:spPr>
              <a:xfrm>
                <a:off x="4425749" y="3620931"/>
                <a:ext cx="1061544" cy="47296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25">
                <a:extLst>
                  <a:ext uri="{FF2B5EF4-FFF2-40B4-BE49-F238E27FC236}">
                    <a16:creationId xmlns:a16="http://schemas.microsoft.com/office/drawing/2014/main" id="{3991FEAE-7FE3-4237-8B62-8D9FEF81F01D}"/>
                  </a:ext>
                </a:extLst>
              </p:cNvPr>
              <p:cNvGrpSpPr/>
              <p:nvPr/>
            </p:nvGrpSpPr>
            <p:grpSpPr>
              <a:xfrm>
                <a:off x="5430380" y="2772221"/>
                <a:ext cx="2170386" cy="2170386"/>
                <a:chOff x="2312276" y="2772221"/>
                <a:chExt cx="2170386" cy="2170386"/>
              </a:xfrm>
            </p:grpSpPr>
            <p:pic>
              <p:nvPicPr>
                <p:cNvPr id="27" name="Graphic 26" descr="Group">
                  <a:extLst>
                    <a:ext uri="{FF2B5EF4-FFF2-40B4-BE49-F238E27FC236}">
                      <a16:creationId xmlns:a16="http://schemas.microsoft.com/office/drawing/2014/main" id="{B0D75A1F-72AC-44EF-9F4D-6CE38882E4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2276" y="2772221"/>
                  <a:ext cx="2170386" cy="2170386"/>
                </a:xfrm>
                <a:prstGeom prst="rect">
                  <a:avLst/>
                </a:prstGeom>
              </p:spPr>
            </p:pic>
            <p:sp>
              <p:nvSpPr>
                <p:cNvPr id="28" name="TextBox 27">
                  <a:extLst>
                    <a:ext uri="{FF2B5EF4-FFF2-40B4-BE49-F238E27FC236}">
                      <a16:creationId xmlns:a16="http://schemas.microsoft.com/office/drawing/2014/main" id="{D27BCF0C-1E00-4B2F-9B6C-16C3796CEDFD}"/>
                    </a:ext>
                  </a:extLst>
                </p:cNvPr>
                <p:cNvSpPr txBox="1"/>
                <p:nvPr/>
              </p:nvSpPr>
              <p:spPr>
                <a:xfrm>
                  <a:off x="2593375" y="2871216"/>
                  <a:ext cx="283464" cy="369332"/>
                </a:xfrm>
                <a:prstGeom prst="rect">
                  <a:avLst/>
                </a:prstGeom>
                <a:noFill/>
              </p:spPr>
              <p:txBody>
                <a:bodyPr wrap="square" rtlCol="0">
                  <a:spAutoFit/>
                </a:bodyPr>
                <a:lstStyle/>
                <a:p>
                  <a:pPr algn="ctr"/>
                  <a:r>
                    <a:rPr lang="en-US" b="1" dirty="0"/>
                    <a:t>I</a:t>
                  </a:r>
                </a:p>
              </p:txBody>
            </p:sp>
            <p:sp>
              <p:nvSpPr>
                <p:cNvPr id="29" name="TextBox 28">
                  <a:extLst>
                    <a:ext uri="{FF2B5EF4-FFF2-40B4-BE49-F238E27FC236}">
                      <a16:creationId xmlns:a16="http://schemas.microsoft.com/office/drawing/2014/main" id="{EC8FA22A-8968-45E4-966B-F95AE518C12D}"/>
                    </a:ext>
                  </a:extLst>
                </p:cNvPr>
                <p:cNvSpPr txBox="1"/>
                <p:nvPr/>
              </p:nvSpPr>
              <p:spPr>
                <a:xfrm>
                  <a:off x="3052940" y="2871216"/>
                  <a:ext cx="283464" cy="369332"/>
                </a:xfrm>
                <a:prstGeom prst="rect">
                  <a:avLst/>
                </a:prstGeom>
                <a:noFill/>
              </p:spPr>
              <p:txBody>
                <a:bodyPr wrap="square" rtlCol="0">
                  <a:spAutoFit/>
                </a:bodyPr>
                <a:lstStyle/>
                <a:p>
                  <a:pPr algn="ctr"/>
                  <a:r>
                    <a:rPr lang="en-US" b="1" dirty="0"/>
                    <a:t>J</a:t>
                  </a:r>
                </a:p>
              </p:txBody>
            </p:sp>
            <p:sp>
              <p:nvSpPr>
                <p:cNvPr id="30" name="TextBox 29">
                  <a:extLst>
                    <a:ext uri="{FF2B5EF4-FFF2-40B4-BE49-F238E27FC236}">
                      <a16:creationId xmlns:a16="http://schemas.microsoft.com/office/drawing/2014/main" id="{1B97B4F3-D452-4592-B4A2-B5DA437BAC00}"/>
                    </a:ext>
                  </a:extLst>
                </p:cNvPr>
                <p:cNvSpPr txBox="1"/>
                <p:nvPr/>
              </p:nvSpPr>
              <p:spPr>
                <a:xfrm>
                  <a:off x="3484337" y="2871216"/>
                  <a:ext cx="283464" cy="369332"/>
                </a:xfrm>
                <a:prstGeom prst="rect">
                  <a:avLst/>
                </a:prstGeom>
                <a:noFill/>
              </p:spPr>
              <p:txBody>
                <a:bodyPr wrap="square" rtlCol="0">
                  <a:spAutoFit/>
                </a:bodyPr>
                <a:lstStyle/>
                <a:p>
                  <a:pPr algn="ctr"/>
                  <a:r>
                    <a:rPr lang="en-US" b="1" dirty="0"/>
                    <a:t>K</a:t>
                  </a:r>
                </a:p>
              </p:txBody>
            </p:sp>
            <p:sp>
              <p:nvSpPr>
                <p:cNvPr id="31" name="TextBox 30">
                  <a:extLst>
                    <a:ext uri="{FF2B5EF4-FFF2-40B4-BE49-F238E27FC236}">
                      <a16:creationId xmlns:a16="http://schemas.microsoft.com/office/drawing/2014/main" id="{AEBA2FB1-2199-44BE-8ACD-563B3E5C4AA8}"/>
                    </a:ext>
                  </a:extLst>
                </p:cNvPr>
                <p:cNvSpPr txBox="1"/>
                <p:nvPr/>
              </p:nvSpPr>
              <p:spPr>
                <a:xfrm>
                  <a:off x="3917363" y="2871216"/>
                  <a:ext cx="283464" cy="369332"/>
                </a:xfrm>
                <a:prstGeom prst="rect">
                  <a:avLst/>
                </a:prstGeom>
                <a:noFill/>
              </p:spPr>
              <p:txBody>
                <a:bodyPr wrap="square" rtlCol="0">
                  <a:spAutoFit/>
                </a:bodyPr>
                <a:lstStyle/>
                <a:p>
                  <a:pPr algn="ctr"/>
                  <a:r>
                    <a:rPr lang="en-US" b="1" dirty="0"/>
                    <a:t>L</a:t>
                  </a:r>
                </a:p>
              </p:txBody>
            </p:sp>
            <p:sp>
              <p:nvSpPr>
                <p:cNvPr id="32" name="TextBox 31">
                  <a:extLst>
                    <a:ext uri="{FF2B5EF4-FFF2-40B4-BE49-F238E27FC236}">
                      <a16:creationId xmlns:a16="http://schemas.microsoft.com/office/drawing/2014/main" id="{3E11916C-FCC5-4A28-9F96-11DDEE173B13}"/>
                    </a:ext>
                  </a:extLst>
                </p:cNvPr>
                <p:cNvSpPr txBox="1"/>
                <p:nvPr/>
              </p:nvSpPr>
              <p:spPr>
                <a:xfrm>
                  <a:off x="2593375" y="4573275"/>
                  <a:ext cx="1607452" cy="369332"/>
                </a:xfrm>
                <a:prstGeom prst="rect">
                  <a:avLst/>
                </a:prstGeom>
                <a:noFill/>
              </p:spPr>
              <p:txBody>
                <a:bodyPr wrap="square" rtlCol="0">
                  <a:spAutoFit/>
                </a:bodyPr>
                <a:lstStyle/>
                <a:p>
                  <a:pPr algn="ctr"/>
                  <a:r>
                    <a:rPr lang="en-US" b="1" dirty="0"/>
                    <a:t>Condition C</a:t>
                  </a:r>
                </a:p>
              </p:txBody>
            </p:sp>
          </p:grpSp>
        </p:grpSp>
      </p:grpSp>
    </p:spTree>
    <p:extLst>
      <p:ext uri="{BB962C8B-B14F-4D97-AF65-F5344CB8AC3E}">
        <p14:creationId xmlns:p14="http://schemas.microsoft.com/office/powerpoint/2010/main" val="208586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AEECC1-6732-4021-9799-FB009CBBFED1}"/>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Normal Distribution</a:t>
            </a:r>
          </a:p>
        </p:txBody>
      </p:sp>
      <p:sp>
        <p:nvSpPr>
          <p:cNvPr id="3" name="Content Placeholder 2">
            <a:extLst>
              <a:ext uri="{FF2B5EF4-FFF2-40B4-BE49-F238E27FC236}">
                <a16:creationId xmlns:a16="http://schemas.microsoft.com/office/drawing/2014/main" id="{59A7EA0B-E0C4-4536-9171-6697CEBB596F}"/>
              </a:ext>
            </a:extLst>
          </p:cNvPr>
          <p:cNvSpPr>
            <a:spLocks noGrp="1"/>
          </p:cNvSpPr>
          <p:nvPr>
            <p:ph idx="1"/>
          </p:nvPr>
        </p:nvSpPr>
        <p:spPr>
          <a:xfrm>
            <a:off x="492371" y="2653800"/>
            <a:ext cx="3084844" cy="3335519"/>
          </a:xfrm>
        </p:spPr>
        <p:txBody>
          <a:bodyPr>
            <a:normAutofit/>
          </a:bodyPr>
          <a:lstStyle/>
          <a:p>
            <a:r>
              <a:rPr lang="en-US" sz="1500">
                <a:solidFill>
                  <a:srgbClr val="FFFFFF"/>
                </a:solidFill>
              </a:rPr>
              <a:t>Dependent variable is normally distributed within each group</a:t>
            </a:r>
          </a:p>
          <a:p>
            <a:pPr lvl="1"/>
            <a:r>
              <a:rPr lang="en-US" sz="1500">
                <a:solidFill>
                  <a:srgbClr val="FFFFFF"/>
                </a:solidFill>
              </a:rPr>
              <a:t>Want Skewness and Kurtosis Statistics between -2 and +2</a:t>
            </a:r>
          </a:p>
        </p:txBody>
      </p:sp>
      <p:sp>
        <p:nvSpPr>
          <p:cNvPr id="24" name="Rectangle 2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descr="Descriptive statistics with skewness and kurtosis circled in red.">
            <a:extLst>
              <a:ext uri="{FF2B5EF4-FFF2-40B4-BE49-F238E27FC236}">
                <a16:creationId xmlns:a16="http://schemas.microsoft.com/office/drawing/2014/main" id="{29BE0DB7-A435-422C-B54E-44A0A3AE9D4E}"/>
              </a:ext>
            </a:extLst>
          </p:cNvPr>
          <p:cNvGrpSpPr/>
          <p:nvPr/>
        </p:nvGrpSpPr>
        <p:grpSpPr>
          <a:xfrm>
            <a:off x="5505657" y="640080"/>
            <a:ext cx="5270802" cy="5577840"/>
            <a:chOff x="5505657" y="640080"/>
            <a:chExt cx="5270802" cy="5577840"/>
          </a:xfrm>
        </p:grpSpPr>
        <p:pic>
          <p:nvPicPr>
            <p:cNvPr id="7" name="Picture 6">
              <a:extLst>
                <a:ext uri="{FF2B5EF4-FFF2-40B4-BE49-F238E27FC236}">
                  <a16:creationId xmlns:a16="http://schemas.microsoft.com/office/drawing/2014/main" id="{D1FB609F-1F7F-40ED-A76F-79942CE208B9}"/>
                </a:ext>
              </a:extLst>
            </p:cNvPr>
            <p:cNvPicPr>
              <a:picLocks noChangeAspect="1"/>
            </p:cNvPicPr>
            <p:nvPr/>
          </p:nvPicPr>
          <p:blipFill>
            <a:blip r:embed="rId3"/>
            <a:stretch>
              <a:fillRect/>
            </a:stretch>
          </p:blipFill>
          <p:spPr>
            <a:xfrm>
              <a:off x="5505657" y="640080"/>
              <a:ext cx="5270802" cy="5577840"/>
            </a:xfrm>
            <a:prstGeom prst="rect">
              <a:avLst/>
            </a:prstGeom>
          </p:spPr>
        </p:pic>
        <p:grpSp>
          <p:nvGrpSpPr>
            <p:cNvPr id="9" name="Group 8">
              <a:extLst>
                <a:ext uri="{FF2B5EF4-FFF2-40B4-BE49-F238E27FC236}">
                  <a16:creationId xmlns:a16="http://schemas.microsoft.com/office/drawing/2014/main" id="{371E3952-8C87-4470-9D13-E2782501ADEB}"/>
                </a:ext>
              </a:extLst>
            </p:cNvPr>
            <p:cNvGrpSpPr/>
            <p:nvPr/>
          </p:nvGrpSpPr>
          <p:grpSpPr>
            <a:xfrm>
              <a:off x="8215126" y="4095265"/>
              <a:ext cx="2362651" cy="1089942"/>
              <a:chOff x="8215126" y="4095265"/>
              <a:chExt cx="2362651" cy="1089942"/>
            </a:xfrm>
          </p:grpSpPr>
          <p:sp>
            <p:nvSpPr>
              <p:cNvPr id="16" name="Oval 15">
                <a:extLst>
                  <a:ext uri="{FF2B5EF4-FFF2-40B4-BE49-F238E27FC236}">
                    <a16:creationId xmlns:a16="http://schemas.microsoft.com/office/drawing/2014/main" id="{52C1936A-FA3B-46AF-A9C9-ADC649627CDF}"/>
                  </a:ext>
                </a:extLst>
              </p:cNvPr>
              <p:cNvSpPr/>
              <p:nvPr/>
            </p:nvSpPr>
            <p:spPr>
              <a:xfrm>
                <a:off x="8215126" y="4095265"/>
                <a:ext cx="1105149" cy="4498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0F79136-7106-485C-AF03-A5D5489ADDA6}"/>
                  </a:ext>
                </a:extLst>
              </p:cNvPr>
              <p:cNvSpPr/>
              <p:nvPr/>
            </p:nvSpPr>
            <p:spPr>
              <a:xfrm>
                <a:off x="9472628" y="4095265"/>
                <a:ext cx="1105149" cy="4498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8F5FA23-D2C6-45EC-B488-65EE8B6B3BA8}"/>
                  </a:ext>
                </a:extLst>
              </p:cNvPr>
              <p:cNvSpPr/>
              <p:nvPr/>
            </p:nvSpPr>
            <p:spPr>
              <a:xfrm>
                <a:off x="8215126" y="4706730"/>
                <a:ext cx="1105149" cy="4498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65EC328-19FA-4C36-92F7-8EFB73275DA4}"/>
                  </a:ext>
                </a:extLst>
              </p:cNvPr>
              <p:cNvSpPr/>
              <p:nvPr/>
            </p:nvSpPr>
            <p:spPr>
              <a:xfrm>
                <a:off x="9472628" y="4735345"/>
                <a:ext cx="1105149" cy="44986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9961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23E1FC-CB19-402E-8EBE-8200A435A6CB}"/>
              </a:ext>
            </a:extLst>
          </p:cNvPr>
          <p:cNvSpPr>
            <a:spLocks noGrp="1"/>
          </p:cNvSpPr>
          <p:nvPr>
            <p:ph type="title"/>
          </p:nvPr>
        </p:nvSpPr>
        <p:spPr>
          <a:xfrm>
            <a:off x="492370" y="516835"/>
            <a:ext cx="3084844" cy="2103875"/>
          </a:xfrm>
        </p:spPr>
        <p:txBody>
          <a:bodyPr>
            <a:normAutofit/>
          </a:bodyPr>
          <a:lstStyle/>
          <a:p>
            <a:r>
              <a:rPr lang="en-US" sz="4400" dirty="0">
                <a:solidFill>
                  <a:srgbClr val="FFFFFF"/>
                </a:solidFill>
              </a:rPr>
              <a:t>No Outliers</a:t>
            </a:r>
          </a:p>
        </p:txBody>
      </p:sp>
      <p:sp>
        <p:nvSpPr>
          <p:cNvPr id="3" name="Content Placeholder 2">
            <a:extLst>
              <a:ext uri="{FF2B5EF4-FFF2-40B4-BE49-F238E27FC236}">
                <a16:creationId xmlns:a16="http://schemas.microsoft.com/office/drawing/2014/main" id="{E75EAF41-7490-430D-8722-8F6DBA5162F4}"/>
              </a:ext>
            </a:extLst>
          </p:cNvPr>
          <p:cNvSpPr>
            <a:spLocks noGrp="1"/>
          </p:cNvSpPr>
          <p:nvPr>
            <p:ph idx="1"/>
          </p:nvPr>
        </p:nvSpPr>
        <p:spPr>
          <a:xfrm>
            <a:off x="492371" y="2653800"/>
            <a:ext cx="3084844" cy="3335519"/>
          </a:xfrm>
        </p:spPr>
        <p:txBody>
          <a:bodyPr>
            <a:normAutofit/>
          </a:bodyPr>
          <a:lstStyle/>
          <a:p>
            <a:r>
              <a:rPr lang="en-US" sz="2800" dirty="0">
                <a:solidFill>
                  <a:srgbClr val="FFFFFF"/>
                </a:solidFill>
              </a:rPr>
              <a:t>Outliers are visible on boxplots when data points are located more than 1.5 box-lengths from the “whiskers” of the box</a:t>
            </a: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Image of boxplot from JASP depicting data values for males and females. There are no data points outside of the box plot whiskers.">
            <a:extLst>
              <a:ext uri="{FF2B5EF4-FFF2-40B4-BE49-F238E27FC236}">
                <a16:creationId xmlns:a16="http://schemas.microsoft.com/office/drawing/2014/main" id="{5DF81572-54F5-498E-AF8E-D7656ECDB067}"/>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742017" y="1160140"/>
            <a:ext cx="6798082" cy="4537719"/>
          </a:xfrm>
          <a:prstGeom prst="rect">
            <a:avLst/>
          </a:prstGeom>
          <a:noFill/>
        </p:spPr>
      </p:pic>
    </p:spTree>
    <p:extLst>
      <p:ext uri="{BB962C8B-B14F-4D97-AF65-F5344CB8AC3E}">
        <p14:creationId xmlns:p14="http://schemas.microsoft.com/office/powerpoint/2010/main" val="25221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ACBE3F-A8B2-4360-8A64-2260091E47D1}"/>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Homogeneity of variance</a:t>
            </a:r>
          </a:p>
        </p:txBody>
      </p:sp>
      <p:sp>
        <p:nvSpPr>
          <p:cNvPr id="3" name="Content Placeholder 2">
            <a:extLst>
              <a:ext uri="{FF2B5EF4-FFF2-40B4-BE49-F238E27FC236}">
                <a16:creationId xmlns:a16="http://schemas.microsoft.com/office/drawing/2014/main" id="{25E996D0-D0F8-4E09-9AED-6AD7D7D5EBC6}"/>
              </a:ext>
            </a:extLst>
          </p:cNvPr>
          <p:cNvSpPr>
            <a:spLocks noGrp="1"/>
          </p:cNvSpPr>
          <p:nvPr>
            <p:ph idx="1"/>
          </p:nvPr>
        </p:nvSpPr>
        <p:spPr>
          <a:xfrm>
            <a:off x="492371" y="2653800"/>
            <a:ext cx="3084844" cy="3335519"/>
          </a:xfrm>
        </p:spPr>
        <p:txBody>
          <a:bodyPr>
            <a:normAutofit/>
          </a:bodyPr>
          <a:lstStyle/>
          <a:p>
            <a:r>
              <a:rPr lang="en-US" dirty="0">
                <a:solidFill>
                  <a:srgbClr val="FFFFFF"/>
                </a:solidFill>
              </a:rPr>
              <a:t>Need to check that the variance of your two groups are equal</a:t>
            </a:r>
          </a:p>
          <a:p>
            <a:pPr lvl="1"/>
            <a:r>
              <a:rPr lang="en-US" sz="2000" dirty="0" err="1">
                <a:solidFill>
                  <a:srgbClr val="FFFFFF"/>
                </a:solidFill>
              </a:rPr>
              <a:t>Levene’s</a:t>
            </a:r>
            <a:r>
              <a:rPr lang="en-US" sz="2000" dirty="0">
                <a:solidFill>
                  <a:srgbClr val="FFFFFF"/>
                </a:solidFill>
              </a:rPr>
              <a:t> Test</a:t>
            </a:r>
          </a:p>
        </p:txBody>
      </p:sp>
      <p:sp>
        <p:nvSpPr>
          <p:cNvPr id="20" name="Rectangle 1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Statistical results for Levene's Test with p value circled in red. If p is greater than .05 you meet the homogeneity of variances assumption.">
            <a:extLst>
              <a:ext uri="{FF2B5EF4-FFF2-40B4-BE49-F238E27FC236}">
                <a16:creationId xmlns:a16="http://schemas.microsoft.com/office/drawing/2014/main" id="{F8A738A5-22F6-4BED-940F-0317B4B00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1678493"/>
            <a:ext cx="6798082" cy="3501013"/>
          </a:xfrm>
          <a:prstGeom prst="rect">
            <a:avLst/>
          </a:prstGeom>
        </p:spPr>
      </p:pic>
    </p:spTree>
    <p:extLst>
      <p:ext uri="{BB962C8B-B14F-4D97-AF65-F5344CB8AC3E}">
        <p14:creationId xmlns:p14="http://schemas.microsoft.com/office/powerpoint/2010/main" val="504217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2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2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6" name="Rectangle 2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D93D2E-2F44-4ED2-BD16-8053648BC64E}"/>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chemeClr val="bg1"/>
                </a:solidFill>
              </a:rPr>
              <a:t>Effect Size: O</a:t>
            </a:r>
            <a:r>
              <a:rPr lang="en-US" dirty="0">
                <a:solidFill>
                  <a:schemeClr val="bg1"/>
                </a:solidFill>
              </a:rPr>
              <a:t>mega squared (</a:t>
            </a:r>
            <a:r>
              <a:rPr lang="el-GR" dirty="0">
                <a:solidFill>
                  <a:schemeClr val="bg1"/>
                </a:solidFill>
              </a:rPr>
              <a:t>ω</a:t>
            </a:r>
            <a:r>
              <a:rPr lang="en-US" baseline="30000" dirty="0">
                <a:solidFill>
                  <a:schemeClr val="bg1"/>
                </a:solidFill>
              </a:rPr>
              <a:t>2</a:t>
            </a:r>
            <a:r>
              <a:rPr lang="en-US" dirty="0">
                <a:solidFill>
                  <a:schemeClr val="bg1"/>
                </a:solidFill>
              </a:rPr>
              <a:t>)</a:t>
            </a:r>
            <a:endParaRPr lang="en-US" sz="4400" dirty="0">
              <a:solidFill>
                <a:schemeClr val="bg1"/>
              </a:solidFill>
            </a:endParaRPr>
          </a:p>
        </p:txBody>
      </p:sp>
      <p:sp>
        <p:nvSpPr>
          <p:cNvPr id="37" name="Rectangle 2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Table 5">
            <a:extLst>
              <a:ext uri="{FF2B5EF4-FFF2-40B4-BE49-F238E27FC236}">
                <a16:creationId xmlns:a16="http://schemas.microsoft.com/office/drawing/2014/main" id="{9203D2C2-55CA-4ED7-9F6C-628FF4BAD17C}"/>
              </a:ext>
            </a:extLst>
          </p:cNvPr>
          <p:cNvGraphicFramePr>
            <a:graphicFrameLocks noGrp="1"/>
          </p:cNvGraphicFramePr>
          <p:nvPr>
            <p:extLst>
              <p:ext uri="{D42A27DB-BD31-4B8C-83A1-F6EECF244321}">
                <p14:modId xmlns:p14="http://schemas.microsoft.com/office/powerpoint/2010/main" val="1979923598"/>
              </p:ext>
            </p:extLst>
          </p:nvPr>
        </p:nvGraphicFramePr>
        <p:xfrm>
          <a:off x="1279031" y="1965192"/>
          <a:ext cx="5169053" cy="2985046"/>
        </p:xfrm>
        <a:graphic>
          <a:graphicData uri="http://schemas.openxmlformats.org/drawingml/2006/table">
            <a:tbl>
              <a:tblPr firstRow="1" firstCol="1" bandRow="1">
                <a:tableStyleId>{21E4AEA4-8DFA-4A89-87EB-49C32662AFE0}</a:tableStyleId>
              </a:tblPr>
              <a:tblGrid>
                <a:gridCol w="2271405">
                  <a:extLst>
                    <a:ext uri="{9D8B030D-6E8A-4147-A177-3AD203B41FA5}">
                      <a16:colId xmlns:a16="http://schemas.microsoft.com/office/drawing/2014/main" val="400012309"/>
                    </a:ext>
                  </a:extLst>
                </a:gridCol>
                <a:gridCol w="2897648">
                  <a:extLst>
                    <a:ext uri="{9D8B030D-6E8A-4147-A177-3AD203B41FA5}">
                      <a16:colId xmlns:a16="http://schemas.microsoft.com/office/drawing/2014/main" val="3920235012"/>
                    </a:ext>
                  </a:extLst>
                </a:gridCol>
              </a:tblGrid>
              <a:tr h="1149907">
                <a:tc>
                  <a:txBody>
                    <a:bodyPr/>
                    <a:lstStyle/>
                    <a:p>
                      <a:pPr marL="0" marR="0" algn="r">
                        <a:lnSpc>
                          <a:spcPct val="107000"/>
                        </a:lnSpc>
                        <a:spcBef>
                          <a:spcPts val="0"/>
                        </a:spcBef>
                        <a:spcAft>
                          <a:spcPts val="0"/>
                        </a:spcAft>
                      </a:pPr>
                      <a:r>
                        <a:rPr lang="en-US" sz="3300">
                          <a:effectLst/>
                        </a:rPr>
                        <a:t>Effect Size</a:t>
                      </a:r>
                      <a:endParaRPr lang="en-US" sz="3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tc>
                  <a:txBody>
                    <a:bodyPr/>
                    <a:lstStyle/>
                    <a:p>
                      <a:pPr marL="0" marR="0">
                        <a:lnSpc>
                          <a:spcPct val="107000"/>
                        </a:lnSpc>
                        <a:spcBef>
                          <a:spcPts val="0"/>
                        </a:spcBef>
                        <a:spcAft>
                          <a:spcPts val="0"/>
                        </a:spcAft>
                      </a:pPr>
                      <a:r>
                        <a:rPr lang="en-US" sz="3300">
                          <a:effectLst/>
                        </a:rPr>
                        <a:t>Strength</a:t>
                      </a:r>
                      <a:endParaRPr lang="en-US" sz="3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extLst>
                  <a:ext uri="{0D108BD9-81ED-4DB2-BD59-A6C34878D82A}">
                    <a16:rowId xmlns:a16="http://schemas.microsoft.com/office/drawing/2014/main" val="98903100"/>
                  </a:ext>
                </a:extLst>
              </a:tr>
              <a:tr h="611713">
                <a:tc>
                  <a:txBody>
                    <a:bodyPr/>
                    <a:lstStyle/>
                    <a:p>
                      <a:pPr marL="0" marR="0" algn="r">
                        <a:lnSpc>
                          <a:spcPct val="107000"/>
                        </a:lnSpc>
                        <a:spcBef>
                          <a:spcPts val="0"/>
                        </a:spcBef>
                        <a:spcAft>
                          <a:spcPts val="0"/>
                        </a:spcAft>
                      </a:pPr>
                      <a:r>
                        <a:rPr lang="en-US" sz="3300">
                          <a:effectLst/>
                        </a:rPr>
                        <a:t>.01</a:t>
                      </a:r>
                      <a:endParaRPr lang="en-US" sz="3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tc>
                  <a:txBody>
                    <a:bodyPr/>
                    <a:lstStyle/>
                    <a:p>
                      <a:pPr marL="0" marR="0">
                        <a:lnSpc>
                          <a:spcPct val="107000"/>
                        </a:lnSpc>
                        <a:spcBef>
                          <a:spcPts val="0"/>
                        </a:spcBef>
                        <a:spcAft>
                          <a:spcPts val="0"/>
                        </a:spcAft>
                      </a:pPr>
                      <a:r>
                        <a:rPr lang="en-US" sz="3300" dirty="0">
                          <a:effectLst/>
                        </a:rPr>
                        <a:t>Small</a:t>
                      </a:r>
                      <a:endParaRPr lang="en-US" sz="3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extLst>
                  <a:ext uri="{0D108BD9-81ED-4DB2-BD59-A6C34878D82A}">
                    <a16:rowId xmlns:a16="http://schemas.microsoft.com/office/drawing/2014/main" val="2803231966"/>
                  </a:ext>
                </a:extLst>
              </a:tr>
              <a:tr h="611713">
                <a:tc>
                  <a:txBody>
                    <a:bodyPr/>
                    <a:lstStyle/>
                    <a:p>
                      <a:pPr marL="0" marR="0" algn="r">
                        <a:lnSpc>
                          <a:spcPct val="107000"/>
                        </a:lnSpc>
                        <a:spcBef>
                          <a:spcPts val="0"/>
                        </a:spcBef>
                        <a:spcAft>
                          <a:spcPts val="0"/>
                        </a:spcAft>
                      </a:pPr>
                      <a:r>
                        <a:rPr lang="en-US" sz="3300">
                          <a:effectLst/>
                        </a:rPr>
                        <a:t>.06</a:t>
                      </a:r>
                      <a:endParaRPr lang="en-US" sz="3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tc>
                  <a:txBody>
                    <a:bodyPr/>
                    <a:lstStyle/>
                    <a:p>
                      <a:pPr marL="0" marR="0">
                        <a:lnSpc>
                          <a:spcPct val="107000"/>
                        </a:lnSpc>
                        <a:spcBef>
                          <a:spcPts val="0"/>
                        </a:spcBef>
                        <a:spcAft>
                          <a:spcPts val="0"/>
                        </a:spcAft>
                      </a:pPr>
                      <a:r>
                        <a:rPr lang="en-US" sz="3300">
                          <a:effectLst/>
                        </a:rPr>
                        <a:t>Medium</a:t>
                      </a:r>
                      <a:endParaRPr lang="en-US" sz="3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extLst>
                  <a:ext uri="{0D108BD9-81ED-4DB2-BD59-A6C34878D82A}">
                    <a16:rowId xmlns:a16="http://schemas.microsoft.com/office/drawing/2014/main" val="1655402395"/>
                  </a:ext>
                </a:extLst>
              </a:tr>
              <a:tr h="611713">
                <a:tc>
                  <a:txBody>
                    <a:bodyPr/>
                    <a:lstStyle/>
                    <a:p>
                      <a:pPr marL="0" marR="0" algn="r">
                        <a:lnSpc>
                          <a:spcPct val="107000"/>
                        </a:lnSpc>
                        <a:spcBef>
                          <a:spcPts val="0"/>
                        </a:spcBef>
                        <a:spcAft>
                          <a:spcPts val="0"/>
                        </a:spcAft>
                      </a:pPr>
                      <a:r>
                        <a:rPr lang="en-US" sz="3300">
                          <a:effectLst/>
                        </a:rPr>
                        <a:t>.14</a:t>
                      </a:r>
                      <a:endParaRPr lang="en-US" sz="3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tc>
                  <a:txBody>
                    <a:bodyPr/>
                    <a:lstStyle/>
                    <a:p>
                      <a:pPr marL="0" marR="0">
                        <a:lnSpc>
                          <a:spcPct val="107000"/>
                        </a:lnSpc>
                        <a:spcBef>
                          <a:spcPts val="0"/>
                        </a:spcBef>
                        <a:spcAft>
                          <a:spcPts val="0"/>
                        </a:spcAft>
                      </a:pPr>
                      <a:r>
                        <a:rPr lang="en-US" sz="3300" dirty="0">
                          <a:effectLst/>
                        </a:rPr>
                        <a:t>Large</a:t>
                      </a:r>
                      <a:endParaRPr lang="en-US" sz="3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595" marR="188595" marT="0" marB="0"/>
                </a:tc>
                <a:extLst>
                  <a:ext uri="{0D108BD9-81ED-4DB2-BD59-A6C34878D82A}">
                    <a16:rowId xmlns:a16="http://schemas.microsoft.com/office/drawing/2014/main" val="2742086747"/>
                  </a:ext>
                </a:extLst>
              </a:tr>
            </a:tbl>
          </a:graphicData>
        </a:graphic>
      </p:graphicFrame>
    </p:spTree>
    <p:extLst>
      <p:ext uri="{BB962C8B-B14F-4D97-AF65-F5344CB8AC3E}">
        <p14:creationId xmlns:p14="http://schemas.microsoft.com/office/powerpoint/2010/main" val="233701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55AAC-5A69-4720-B7E2-D20BC2A871D8}"/>
              </a:ext>
            </a:extLst>
          </p:cNvPr>
          <p:cNvSpPr>
            <a:spLocks noGrp="1"/>
          </p:cNvSpPr>
          <p:nvPr>
            <p:ph type="title"/>
          </p:nvPr>
        </p:nvSpPr>
        <p:spPr>
          <a:xfrm>
            <a:off x="5181601" y="634946"/>
            <a:ext cx="6368142" cy="1450757"/>
          </a:xfrm>
        </p:spPr>
        <p:txBody>
          <a:bodyPr>
            <a:normAutofit/>
          </a:bodyPr>
          <a:lstStyle/>
          <a:p>
            <a:r>
              <a:rPr lang="en-US" dirty="0"/>
              <a:t>Learning Objectives</a:t>
            </a:r>
          </a:p>
        </p:txBody>
      </p:sp>
      <p:pic>
        <p:nvPicPr>
          <p:cNvPr id="5" name="Picture 4" descr="Light bulb on yellow background with sketched light beams and cord">
            <a:extLst>
              <a:ext uri="{FF2B5EF4-FFF2-40B4-BE49-F238E27FC236}">
                <a16:creationId xmlns:a16="http://schemas.microsoft.com/office/drawing/2014/main" id="{9F295C16-F476-42F8-A61B-706895BB99F5}"/>
              </a:ext>
            </a:extLst>
          </p:cNvPr>
          <p:cNvPicPr>
            <a:picLocks noChangeAspect="1"/>
          </p:cNvPicPr>
          <p:nvPr/>
        </p:nvPicPr>
        <p:blipFill rotWithShape="1">
          <a:blip r:embed="rId2"/>
          <a:srcRect l="51594" r="6741" b="-1"/>
          <a:stretch/>
        </p:blipFill>
        <p:spPr>
          <a:xfrm>
            <a:off x="20" y="-12128"/>
            <a:ext cx="4654276" cy="6870127"/>
          </a:xfrm>
          <a:prstGeom prst="rect">
            <a:avLst/>
          </a:prstGeom>
        </p:spPr>
      </p:pic>
      <p:cxnSp>
        <p:nvCxnSpPr>
          <p:cNvPr id="22"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D41826-B9CA-47B2-97B1-49568C1CB87A}"/>
              </a:ext>
            </a:extLst>
          </p:cNvPr>
          <p:cNvSpPr>
            <a:spLocks noGrp="1"/>
          </p:cNvSpPr>
          <p:nvPr>
            <p:ph idx="1"/>
          </p:nvPr>
        </p:nvSpPr>
        <p:spPr>
          <a:xfrm>
            <a:off x="5181601" y="2198914"/>
            <a:ext cx="6368142" cy="3670180"/>
          </a:xfrm>
        </p:spPr>
        <p:txBody>
          <a:bodyPr>
            <a:normAutofit/>
          </a:bodyPr>
          <a:lstStyle/>
          <a:p>
            <a:pPr lvl="0"/>
            <a:r>
              <a:rPr lang="en-US" sz="1300" dirty="0"/>
              <a:t>Teach statistical thinking</a:t>
            </a:r>
          </a:p>
          <a:p>
            <a:pPr marL="544068" lvl="1" indent="-342900">
              <a:buFont typeface="+mj-lt"/>
              <a:buAutoNum type="arabicPeriod"/>
            </a:pPr>
            <a:r>
              <a:rPr lang="en-US" sz="1300" dirty="0"/>
              <a:t>Students will be able to state the null and alternative hypotheses for a two-way ANOVA.</a:t>
            </a:r>
          </a:p>
          <a:p>
            <a:pPr marL="544068" lvl="1" indent="-342900">
              <a:buFont typeface="+mj-lt"/>
              <a:buAutoNum type="arabicPeriod"/>
            </a:pPr>
            <a:r>
              <a:rPr lang="en-US" sz="1300" dirty="0"/>
              <a:t>Students will understand the appropriate use of a two-way ANOVA.</a:t>
            </a:r>
          </a:p>
          <a:p>
            <a:pPr marL="544068" lvl="1" indent="-342900">
              <a:buFont typeface="+mj-lt"/>
              <a:buAutoNum type="arabicPeriod"/>
            </a:pPr>
            <a:r>
              <a:rPr lang="en-US" sz="1300" dirty="0"/>
              <a:t>Students will know how to accurately write the results of a two-way ANOVA in APA format.</a:t>
            </a:r>
          </a:p>
          <a:p>
            <a:pPr lvl="0"/>
            <a:r>
              <a:rPr lang="en-US" sz="1300" dirty="0"/>
              <a:t>Focus on conceptual understanding</a:t>
            </a:r>
          </a:p>
          <a:p>
            <a:pPr marL="544068" lvl="1" indent="-342900">
              <a:buFont typeface="+mj-lt"/>
              <a:buAutoNum type="arabicPeriod" startAt="4"/>
            </a:pPr>
            <a:r>
              <a:rPr lang="en-US" sz="1300" dirty="0"/>
              <a:t>Students will know how to interpret the results of a two-way ANOVA.</a:t>
            </a:r>
          </a:p>
          <a:p>
            <a:pPr marL="544068" lvl="1" indent="-342900">
              <a:buFont typeface="+mj-lt"/>
              <a:buAutoNum type="arabicPeriod" startAt="4"/>
            </a:pPr>
            <a:r>
              <a:rPr lang="en-US" sz="1300" dirty="0"/>
              <a:t>Students will be able to translate the results of a two-way ANOVA into real world meaning (i.e., how would you explain the results to someone not taking this course?).</a:t>
            </a:r>
          </a:p>
          <a:p>
            <a:pPr lvl="0"/>
            <a:r>
              <a:rPr lang="en-US" sz="1300" dirty="0"/>
              <a:t>Use technology to explore concepts and analyze data</a:t>
            </a:r>
          </a:p>
          <a:p>
            <a:pPr marL="544068" lvl="1" indent="-342900">
              <a:buFont typeface="+mj-lt"/>
              <a:buAutoNum type="arabicPeriod" startAt="6"/>
            </a:pPr>
            <a:r>
              <a:rPr lang="en-US" sz="1300" dirty="0"/>
              <a:t>Students will know how to test that the dataset meets the assumptions needed to run a two-way ANOVA.</a:t>
            </a:r>
          </a:p>
          <a:p>
            <a:pPr marL="544068" lvl="1" indent="-342900">
              <a:buFont typeface="+mj-lt"/>
              <a:buAutoNum type="arabicPeriod" startAt="6"/>
            </a:pPr>
            <a:r>
              <a:rPr lang="en-US" sz="1300" dirty="0"/>
              <a:t>Students will know how to run a two-way ANOVA in JASP.</a:t>
            </a:r>
          </a:p>
          <a:p>
            <a:endParaRPr lang="en-US" sz="1300" dirty="0"/>
          </a:p>
        </p:txBody>
      </p:sp>
    </p:spTree>
    <p:extLst>
      <p:ext uri="{BB962C8B-B14F-4D97-AF65-F5344CB8AC3E}">
        <p14:creationId xmlns:p14="http://schemas.microsoft.com/office/powerpoint/2010/main" val="469329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CDAC-B0B2-4B28-A602-1F93A8749DD0}"/>
              </a:ext>
            </a:extLst>
          </p:cNvPr>
          <p:cNvSpPr>
            <a:spLocks noGrp="1"/>
          </p:cNvSpPr>
          <p:nvPr>
            <p:ph type="title"/>
          </p:nvPr>
        </p:nvSpPr>
        <p:spPr/>
        <p:txBody>
          <a:bodyPr/>
          <a:lstStyle/>
          <a:p>
            <a:r>
              <a:rPr lang="en-US" dirty="0"/>
              <a:t>How many steps will it take to conduct a two-way ANOVA?</a:t>
            </a:r>
          </a:p>
        </p:txBody>
      </p:sp>
      <p:sp>
        <p:nvSpPr>
          <p:cNvPr id="3" name="Content Placeholder 2">
            <a:extLst>
              <a:ext uri="{FF2B5EF4-FFF2-40B4-BE49-F238E27FC236}">
                <a16:creationId xmlns:a16="http://schemas.microsoft.com/office/drawing/2014/main" id="{00DBC930-362A-4AD4-A612-5415ACF24828}"/>
              </a:ext>
            </a:extLst>
          </p:cNvPr>
          <p:cNvSpPr>
            <a:spLocks noGrp="1"/>
          </p:cNvSpPr>
          <p:nvPr>
            <p:ph idx="1"/>
          </p:nvPr>
        </p:nvSpPr>
        <p:spPr/>
        <p:txBody>
          <a:bodyPr/>
          <a:lstStyle/>
          <a:p>
            <a:pPr marL="457200" indent="-457200">
              <a:buFont typeface="+mj-lt"/>
              <a:buAutoNum type="arabicPeriod"/>
            </a:pPr>
            <a:r>
              <a:rPr lang="en-US" dirty="0"/>
              <a:t>Check your six statistical assumptions</a:t>
            </a:r>
          </a:p>
          <a:p>
            <a:pPr marL="457200" indent="-457200">
              <a:buFont typeface="+mj-lt"/>
              <a:buAutoNum type="arabicPeriod"/>
            </a:pPr>
            <a:r>
              <a:rPr lang="en-US" dirty="0"/>
              <a:t>Interpret the main effect for Hypothesis 1</a:t>
            </a:r>
          </a:p>
          <a:p>
            <a:pPr marL="749808" lvl="1" indent="-457200"/>
            <a:r>
              <a:rPr lang="en-US" dirty="0"/>
              <a:t>If </a:t>
            </a:r>
            <a:r>
              <a:rPr lang="en-US" i="1" dirty="0"/>
              <a:t>p </a:t>
            </a:r>
            <a:r>
              <a:rPr lang="en-US" dirty="0"/>
              <a:t>&lt; .05, reject null hypothesis and conclude you have a significant main effect.</a:t>
            </a:r>
          </a:p>
          <a:p>
            <a:pPr marL="749808" lvl="1" indent="-457200"/>
            <a:r>
              <a:rPr lang="en-US" dirty="0"/>
              <a:t>If </a:t>
            </a:r>
            <a:r>
              <a:rPr lang="en-US" i="1" dirty="0"/>
              <a:t>p </a:t>
            </a:r>
            <a:r>
              <a:rPr lang="en-US" dirty="0"/>
              <a:t>&gt; .05, fail to reject null hypothesis and conclude you do not have a main effect.</a:t>
            </a:r>
          </a:p>
          <a:p>
            <a:pPr marL="457200" indent="-457200">
              <a:buFont typeface="+mj-lt"/>
              <a:buAutoNum type="arabicPeriod"/>
            </a:pPr>
            <a:r>
              <a:rPr lang="en-US" dirty="0"/>
              <a:t>Interpret the main effect for Hypothesis 2</a:t>
            </a:r>
          </a:p>
          <a:p>
            <a:pPr marL="749808" lvl="1" indent="-457200"/>
            <a:r>
              <a:rPr lang="en-US" dirty="0"/>
              <a:t>If </a:t>
            </a:r>
            <a:r>
              <a:rPr lang="en-US" i="1" dirty="0"/>
              <a:t>p </a:t>
            </a:r>
            <a:r>
              <a:rPr lang="en-US" dirty="0"/>
              <a:t>&lt; .05, reject null hypothesis and conclude you have a significant main effect.</a:t>
            </a:r>
          </a:p>
          <a:p>
            <a:pPr marL="749808" lvl="1" indent="-457200"/>
            <a:r>
              <a:rPr lang="en-US" dirty="0"/>
              <a:t>If </a:t>
            </a:r>
            <a:r>
              <a:rPr lang="en-US" i="1" dirty="0"/>
              <a:t>p </a:t>
            </a:r>
            <a:r>
              <a:rPr lang="en-US" dirty="0"/>
              <a:t>&gt; .05, fail to reject null hypothesis and conclude you do not have a main effect.</a:t>
            </a:r>
          </a:p>
          <a:p>
            <a:pPr marL="457200" indent="-457200">
              <a:buFont typeface="+mj-lt"/>
              <a:buAutoNum type="arabicPeriod"/>
            </a:pPr>
            <a:r>
              <a:rPr lang="en-US" dirty="0"/>
              <a:t>Interpret the interaction effect for Hypothesis 3</a:t>
            </a:r>
          </a:p>
          <a:p>
            <a:pPr marL="749808" lvl="1" indent="-457200"/>
            <a:r>
              <a:rPr lang="en-US" dirty="0"/>
              <a:t>If </a:t>
            </a:r>
            <a:r>
              <a:rPr lang="en-US" i="1" dirty="0"/>
              <a:t>p </a:t>
            </a:r>
            <a:r>
              <a:rPr lang="en-US" dirty="0"/>
              <a:t>&lt; .05, reject null hypothesis and conclude you have a significant interaction.</a:t>
            </a:r>
          </a:p>
          <a:p>
            <a:pPr marL="932688" lvl="2" indent="-457200"/>
            <a:r>
              <a:rPr lang="en-US" dirty="0"/>
              <a:t>If you have a significant interaction, proceed to run and interpret Simple Main Effects.</a:t>
            </a:r>
          </a:p>
          <a:p>
            <a:pPr marL="749808" lvl="1" indent="-457200"/>
            <a:r>
              <a:rPr lang="en-US" dirty="0"/>
              <a:t>If </a:t>
            </a:r>
            <a:r>
              <a:rPr lang="en-US" i="1" dirty="0"/>
              <a:t>p </a:t>
            </a:r>
            <a:r>
              <a:rPr lang="en-US" dirty="0"/>
              <a:t>&gt; .05, fail to reject null hypothesis and conclude you do not have a significant interaction.</a:t>
            </a:r>
          </a:p>
          <a:p>
            <a:pPr marL="749808" lvl="1" indent="-457200">
              <a:buFont typeface="+mj-lt"/>
              <a:buAutoNum type="arabicPeriod"/>
            </a:pPr>
            <a:endParaRPr lang="en-US" dirty="0"/>
          </a:p>
        </p:txBody>
      </p:sp>
    </p:spTree>
    <p:extLst>
      <p:ext uri="{BB962C8B-B14F-4D97-AF65-F5344CB8AC3E}">
        <p14:creationId xmlns:p14="http://schemas.microsoft.com/office/powerpoint/2010/main" val="119154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142228-09D3-4EEF-A3F4-0B5B40AC7202}"/>
              </a:ext>
            </a:extLst>
          </p:cNvPr>
          <p:cNvSpPr>
            <a:spLocks noGrp="1"/>
          </p:cNvSpPr>
          <p:nvPr>
            <p:ph type="title"/>
          </p:nvPr>
        </p:nvSpPr>
        <p:spPr>
          <a:xfrm>
            <a:off x="1066800" y="5252936"/>
            <a:ext cx="10058400" cy="1028715"/>
          </a:xfrm>
        </p:spPr>
        <p:txBody>
          <a:bodyPr anchor="ctr">
            <a:normAutofit/>
          </a:bodyPr>
          <a:lstStyle/>
          <a:p>
            <a:pPr algn="ctr"/>
            <a:r>
              <a:rPr lang="en-US">
                <a:solidFill>
                  <a:srgbClr val="FFFFFF"/>
                </a:solidFill>
              </a:rPr>
              <a:t>Walk-Through Example</a:t>
            </a:r>
          </a:p>
        </p:txBody>
      </p:sp>
      <p:sp>
        <p:nvSpPr>
          <p:cNvPr id="3" name="Content Placeholder 2">
            <a:extLst>
              <a:ext uri="{FF2B5EF4-FFF2-40B4-BE49-F238E27FC236}">
                <a16:creationId xmlns:a16="http://schemas.microsoft.com/office/drawing/2014/main" id="{3812B431-828F-4E9F-9138-56B25A8F169C}"/>
              </a:ext>
            </a:extLst>
          </p:cNvPr>
          <p:cNvSpPr>
            <a:spLocks noGrp="1"/>
          </p:cNvSpPr>
          <p:nvPr>
            <p:ph idx="1"/>
          </p:nvPr>
        </p:nvSpPr>
        <p:spPr>
          <a:xfrm>
            <a:off x="370113" y="412352"/>
            <a:ext cx="11408229" cy="4145793"/>
          </a:xfrm>
        </p:spPr>
        <p:txBody>
          <a:bodyPr>
            <a:normAutofit fontScale="92500" lnSpcReduction="10000"/>
          </a:bodyPr>
          <a:lstStyle/>
          <a:p>
            <a:r>
              <a:rPr lang="en-US" sz="2400" dirty="0"/>
              <a:t>The Pew Research Center collected and published survey data on attitudes toward women in leadership as part of their American Trends Panel Survey in 2018. This report detailed the findings from a sample of 4,587 participants who completed an online survey. As part of their </a:t>
            </a:r>
            <a:r>
              <a:rPr lang="en-US" sz="2400" dirty="0">
                <a:hlinkClick r:id="rId2"/>
              </a:rPr>
              <a:t>report</a:t>
            </a:r>
            <a:r>
              <a:rPr lang="en-US" sz="2400" dirty="0"/>
              <a:t>, Parker, Horowitz, and </a:t>
            </a:r>
            <a:r>
              <a:rPr lang="en-US" sz="2400" dirty="0" err="1"/>
              <a:t>Igielnik</a:t>
            </a:r>
            <a:r>
              <a:rPr lang="en-US" sz="2400" dirty="0"/>
              <a:t> (2018) discussed the disparities in attitudes toward women in leadership positions – both in political and corporate settings – by gender, political party, and age. For example, they reported that the majority of women said gender discrimination is a major reason there aren’t more women in high political offices and top executive business positions; however, only 36% of men agreed it was an issue for high political offices and 44% for top executive business positions. When they looked at gender and age together, the majority of women agreed gender discrimination in a barrier to leadership across all ages, while only 35% of men 18-49 years old agreed and 38% of men 50 years and older agreed. We are going to follow up on their analyses by taking a more nuanced look at the interaction between age and gender on attitudes toward women in leadership using their data set – specifically, we are going to focus on women in political positions. </a:t>
            </a:r>
          </a:p>
        </p:txBody>
      </p:sp>
      <p:sp>
        <p:nvSpPr>
          <p:cNvPr id="12" name="Rectangle 1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4162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2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6" name="Straight Connector 3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7" name="Rectangle 3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AFE3F2-8BD5-44B6-A34D-0A49B5DD13C2}"/>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Pew Research Center American Trends Panel Survey (2018)</a:t>
            </a:r>
          </a:p>
        </p:txBody>
      </p:sp>
      <p:cxnSp>
        <p:nvCxnSpPr>
          <p:cNvPr id="48" name="Straight Connector 3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9" name="Rectangle 3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Table 2">
            <a:extLst>
              <a:ext uri="{FF2B5EF4-FFF2-40B4-BE49-F238E27FC236}">
                <a16:creationId xmlns:a16="http://schemas.microsoft.com/office/drawing/2014/main" id="{6153E318-8A83-4C53-BD07-3227CED0BF50}"/>
              </a:ext>
            </a:extLst>
          </p:cNvPr>
          <p:cNvGraphicFramePr>
            <a:graphicFrameLocks noGrp="1"/>
          </p:cNvGraphicFramePr>
          <p:nvPr>
            <p:extLst>
              <p:ext uri="{D42A27DB-BD31-4B8C-83A1-F6EECF244321}">
                <p14:modId xmlns:p14="http://schemas.microsoft.com/office/powerpoint/2010/main" val="3381023022"/>
              </p:ext>
            </p:extLst>
          </p:nvPr>
        </p:nvGraphicFramePr>
        <p:xfrm>
          <a:off x="635457" y="737321"/>
          <a:ext cx="10916466" cy="3408256"/>
        </p:xfrm>
        <a:graphic>
          <a:graphicData uri="http://schemas.openxmlformats.org/drawingml/2006/table">
            <a:tbl>
              <a:tblPr firstRow="1" firstCol="1" bandRow="1"/>
              <a:tblGrid>
                <a:gridCol w="2854481">
                  <a:extLst>
                    <a:ext uri="{9D8B030D-6E8A-4147-A177-3AD203B41FA5}">
                      <a16:colId xmlns:a16="http://schemas.microsoft.com/office/drawing/2014/main" val="3402450455"/>
                    </a:ext>
                  </a:extLst>
                </a:gridCol>
                <a:gridCol w="2213833">
                  <a:extLst>
                    <a:ext uri="{9D8B030D-6E8A-4147-A177-3AD203B41FA5}">
                      <a16:colId xmlns:a16="http://schemas.microsoft.com/office/drawing/2014/main" val="1544296782"/>
                    </a:ext>
                  </a:extLst>
                </a:gridCol>
                <a:gridCol w="3086294">
                  <a:extLst>
                    <a:ext uri="{9D8B030D-6E8A-4147-A177-3AD203B41FA5}">
                      <a16:colId xmlns:a16="http://schemas.microsoft.com/office/drawing/2014/main" val="4207743709"/>
                    </a:ext>
                  </a:extLst>
                </a:gridCol>
                <a:gridCol w="2761858">
                  <a:extLst>
                    <a:ext uri="{9D8B030D-6E8A-4147-A177-3AD203B41FA5}">
                      <a16:colId xmlns:a16="http://schemas.microsoft.com/office/drawing/2014/main" val="2438474775"/>
                    </a:ext>
                  </a:extLst>
                </a:gridCol>
              </a:tblGrid>
              <a:tr h="532821">
                <a:tc>
                  <a:txBody>
                    <a:bodyPr/>
                    <a:lstStyle/>
                    <a:p>
                      <a:pPr marL="0" marR="0" algn="l"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3100" b="0" i="0" u="none" strike="noStrike">
                        <a:effectLst/>
                        <a:latin typeface="Arial" panose="020B0604020202020204" pitchFamily="34" charset="0"/>
                      </a:endParaRPr>
                    </a:p>
                  </a:txBody>
                  <a:tcPr marL="115840" marR="115840" marT="16089"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Factor Two: Age</a:t>
                      </a:r>
                      <a:endParaRPr lang="en-US" sz="3100" b="0" i="0" u="none" strike="noStrike">
                        <a:effectLst/>
                        <a:latin typeface="Arial" panose="020B0604020202020204" pitchFamily="34" charset="0"/>
                      </a:endParaRPr>
                    </a:p>
                  </a:txBody>
                  <a:tcPr marL="154453" marR="154453" marT="77227" marB="77227">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246731"/>
                  </a:ext>
                </a:extLst>
              </a:tr>
              <a:tr h="1071283">
                <a:tc>
                  <a:txBody>
                    <a:bodyPr/>
                    <a:lstStyle/>
                    <a:p>
                      <a:pPr marL="0" marR="0" algn="ctr"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Factor One: Gender</a:t>
                      </a:r>
                      <a:endParaRPr lang="en-US" sz="3100" b="0" i="0" u="none" strike="noStrike">
                        <a:effectLst/>
                        <a:latin typeface="Arial" panose="020B0604020202020204" pitchFamily="34" charset="0"/>
                      </a:endParaRPr>
                    </a:p>
                  </a:txBody>
                  <a:tcPr marL="115840" marR="115840" marT="16089" marB="0">
                    <a:lnL>
                      <a:noFill/>
                    </a:lnL>
                    <a:lnR>
                      <a:noFill/>
                    </a:lnR>
                    <a:lnT>
                      <a:noFill/>
                    </a:lnT>
                    <a:lnB>
                      <a:noFill/>
                    </a:lnB>
                  </a:tcPr>
                </a:tc>
                <a:tc>
                  <a:txBody>
                    <a:bodyPr/>
                    <a:lstStyle/>
                    <a:p>
                      <a:pPr marL="0" marR="0" algn="ctr"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Younger Adult 30-49yrs</a:t>
                      </a:r>
                      <a:endParaRPr lang="en-US" sz="3100" b="0" i="0" u="none" strike="noStrike">
                        <a:effectLst/>
                        <a:latin typeface="Arial" panose="020B0604020202020204" pitchFamily="34" charset="0"/>
                      </a:endParaRPr>
                    </a:p>
                    <a:p>
                      <a:pPr marL="0" marR="0" algn="ctr"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(Level 1)</a:t>
                      </a:r>
                      <a:endParaRPr lang="en-US" sz="3100" b="0" i="0" u="none" strike="noStrike">
                        <a:effectLst/>
                        <a:latin typeface="Arial" panose="020B0604020202020204" pitchFamily="34" charset="0"/>
                      </a:endParaRPr>
                    </a:p>
                  </a:txBody>
                  <a:tcPr marL="115840" marR="115840" marT="16089"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Middle-Aged Adult 50-64yrs</a:t>
                      </a:r>
                      <a:endParaRPr lang="en-US" sz="3100" b="0" i="0" u="none" strike="noStrike">
                        <a:effectLst/>
                        <a:latin typeface="Arial" panose="020B0604020202020204" pitchFamily="34" charset="0"/>
                      </a:endParaRPr>
                    </a:p>
                    <a:p>
                      <a:pPr marL="0" marR="0" algn="ctr"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(Level 2)</a:t>
                      </a:r>
                      <a:endParaRPr lang="en-US" sz="3100" b="0" i="0" u="none" strike="noStrike">
                        <a:effectLst/>
                        <a:latin typeface="Arial" panose="020B0604020202020204" pitchFamily="34" charset="0"/>
                      </a:endParaRPr>
                    </a:p>
                  </a:txBody>
                  <a:tcPr marL="115840" marR="115840" marT="16089"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Older Adult 65yrs+ </a:t>
                      </a:r>
                      <a:endParaRPr lang="en-US" sz="3100" b="0" i="0" u="none" strike="noStrike">
                        <a:effectLst/>
                        <a:latin typeface="Arial" panose="020B0604020202020204" pitchFamily="34" charset="0"/>
                      </a:endParaRPr>
                    </a:p>
                    <a:p>
                      <a:pPr marL="0" marR="0" algn="ctr"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(Level 3)</a:t>
                      </a:r>
                      <a:endParaRPr lang="en-US" sz="3100" b="0" i="0" u="none" strike="noStrike">
                        <a:effectLst/>
                        <a:latin typeface="Arial" panose="020B0604020202020204" pitchFamily="34" charset="0"/>
                      </a:endParaRPr>
                    </a:p>
                  </a:txBody>
                  <a:tcPr marL="115840" marR="115840" marT="16089"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624594"/>
                  </a:ext>
                </a:extLst>
              </a:tr>
              <a:tr h="1071283">
                <a:tc>
                  <a:txBody>
                    <a:bodyPr/>
                    <a:lstStyle/>
                    <a:p>
                      <a:pPr marL="0" marR="0" algn="l"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Woman</a:t>
                      </a:r>
                      <a:endParaRPr lang="en-US" sz="3100" b="0" i="0" u="none" strike="noStrike">
                        <a:effectLst/>
                        <a:latin typeface="Arial" panose="020B0604020202020204" pitchFamily="34" charset="0"/>
                      </a:endParaRPr>
                    </a:p>
                    <a:p>
                      <a:pPr marL="0" marR="0" algn="l"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(Level 1)</a:t>
                      </a:r>
                      <a:endParaRPr lang="en-US" sz="3100" b="0" i="0" u="none" strike="noStrike">
                        <a:effectLst/>
                        <a:latin typeface="Arial" panose="020B0604020202020204" pitchFamily="34" charset="0"/>
                      </a:endParaRPr>
                    </a:p>
                    <a:p>
                      <a:pPr marL="0" marR="0" algn="l"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3100" b="0" i="0" u="none" strike="noStrike">
                        <a:effectLst/>
                        <a:latin typeface="Arial" panose="020B0604020202020204" pitchFamily="34" charset="0"/>
                      </a:endParaRPr>
                    </a:p>
                  </a:txBody>
                  <a:tcPr marL="115840" marR="115840" marT="16089" marB="0">
                    <a:lnL>
                      <a:noFill/>
                    </a:lnL>
                    <a:lnR>
                      <a:noFill/>
                    </a:lnR>
                    <a:lnT>
                      <a:noFill/>
                    </a:lnT>
                    <a:lnB>
                      <a:noFill/>
                    </a:lnB>
                  </a:tcPr>
                </a:tc>
                <a:tc>
                  <a:txBody>
                    <a:bodyPr/>
                    <a:lstStyle/>
                    <a:p>
                      <a:pPr marL="0" marR="0" algn="ctr" fontAlgn="t">
                        <a:lnSpc>
                          <a:spcPct val="107000"/>
                        </a:lnSpc>
                        <a:spcBef>
                          <a:spcPts val="0"/>
                        </a:spcBef>
                        <a:spcAft>
                          <a:spcPts val="0"/>
                        </a:spcAft>
                      </a:pPr>
                      <a:r>
                        <a:rPr lang="en-US" sz="2100" b="0" i="1" u="none" strike="noStrike">
                          <a:effectLst/>
                          <a:latin typeface="Times New Roman" panose="02020603050405020304" pitchFamily="18" charset="0"/>
                          <a:cs typeface="Times New Roman" panose="02020603050405020304" pitchFamily="18" charset="0"/>
                        </a:rPr>
                        <a:t>Younger adult, Woman</a:t>
                      </a:r>
                      <a:endParaRPr lang="en-US" sz="3100" b="0" i="0" u="none" strike="noStrike">
                        <a:effectLst/>
                        <a:latin typeface="Arial" panose="020B0604020202020204" pitchFamily="34" charset="0"/>
                      </a:endParaRPr>
                    </a:p>
                  </a:txBody>
                  <a:tcPr marL="115840" marR="115840" marT="16089"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t">
                        <a:lnSpc>
                          <a:spcPct val="107000"/>
                        </a:lnSpc>
                        <a:spcBef>
                          <a:spcPts val="0"/>
                        </a:spcBef>
                        <a:spcAft>
                          <a:spcPts val="0"/>
                        </a:spcAft>
                      </a:pPr>
                      <a:r>
                        <a:rPr lang="en-US" sz="2100" b="0" i="1" u="none" strike="noStrike">
                          <a:effectLst/>
                          <a:latin typeface="Times New Roman" panose="02020603050405020304" pitchFamily="18" charset="0"/>
                          <a:ea typeface="Calibri" panose="020F0502020204030204" pitchFamily="34" charset="0"/>
                          <a:cs typeface="Times New Roman" panose="02020603050405020304" pitchFamily="18" charset="0"/>
                        </a:rPr>
                        <a:t>Middle-aged adult, Woman</a:t>
                      </a:r>
                      <a:endParaRPr lang="en-US" sz="3100" b="0" i="0" u="none" strike="noStrike">
                        <a:effectLst/>
                        <a:latin typeface="Arial" panose="020B0604020202020204" pitchFamily="34" charset="0"/>
                      </a:endParaRPr>
                    </a:p>
                  </a:txBody>
                  <a:tcPr marL="115840" marR="115840" marT="16089"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t">
                        <a:lnSpc>
                          <a:spcPct val="107000"/>
                        </a:lnSpc>
                        <a:spcBef>
                          <a:spcPts val="0"/>
                        </a:spcBef>
                        <a:spcAft>
                          <a:spcPts val="0"/>
                        </a:spcAft>
                      </a:pPr>
                      <a:r>
                        <a:rPr lang="en-US" sz="2100" b="0" i="1" u="none" strike="noStrike">
                          <a:effectLst/>
                          <a:latin typeface="Times New Roman" panose="02020603050405020304" pitchFamily="18" charset="0"/>
                          <a:ea typeface="Calibri" panose="020F0502020204030204" pitchFamily="34" charset="0"/>
                          <a:cs typeface="Times New Roman" panose="02020603050405020304" pitchFamily="18" charset="0"/>
                        </a:rPr>
                        <a:t>Older adult, Woman</a:t>
                      </a:r>
                      <a:endParaRPr lang="en-US" sz="3100" b="0" i="0" u="none" strike="noStrike">
                        <a:effectLst/>
                        <a:latin typeface="Arial" panose="020B0604020202020204" pitchFamily="34" charset="0"/>
                      </a:endParaRPr>
                    </a:p>
                  </a:txBody>
                  <a:tcPr marL="115840" marR="115840" marT="16089"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1000627"/>
                  </a:ext>
                </a:extLst>
              </a:tr>
              <a:tr h="732869">
                <a:tc>
                  <a:txBody>
                    <a:bodyPr/>
                    <a:lstStyle/>
                    <a:p>
                      <a:pPr marL="0" marR="0" algn="l"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Man</a:t>
                      </a:r>
                      <a:endParaRPr lang="en-US" sz="3100" b="0" i="0" u="none" strike="noStrike">
                        <a:effectLst/>
                        <a:latin typeface="Arial" panose="020B0604020202020204" pitchFamily="34" charset="0"/>
                      </a:endParaRPr>
                    </a:p>
                    <a:p>
                      <a:pPr marL="0" marR="0" algn="l" fontAlgn="t">
                        <a:lnSpc>
                          <a:spcPct val="107000"/>
                        </a:lnSpc>
                        <a:spcBef>
                          <a:spcPts val="0"/>
                        </a:spcBef>
                        <a:spcAft>
                          <a:spcPts val="0"/>
                        </a:spcAft>
                      </a:pPr>
                      <a:r>
                        <a:rPr lang="en-US" sz="2100" b="0" i="0" u="none" strike="noStrike">
                          <a:effectLst/>
                          <a:latin typeface="Times New Roman" panose="02020603050405020304" pitchFamily="18" charset="0"/>
                          <a:ea typeface="Calibri" panose="020F0502020204030204" pitchFamily="34" charset="0"/>
                          <a:cs typeface="Times New Roman" panose="02020603050405020304" pitchFamily="18" charset="0"/>
                        </a:rPr>
                        <a:t>(Level 2)</a:t>
                      </a:r>
                      <a:endParaRPr lang="en-US" sz="3100" b="0" i="0" u="none" strike="noStrike">
                        <a:effectLst/>
                        <a:latin typeface="Arial" panose="020B0604020202020204" pitchFamily="34" charset="0"/>
                      </a:endParaRPr>
                    </a:p>
                  </a:txBody>
                  <a:tcPr marL="115840" marR="115840" marT="16089"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100" b="0" i="1" u="none" strike="noStrike">
                          <a:effectLst/>
                          <a:latin typeface="Times New Roman" panose="02020603050405020304" pitchFamily="18" charset="0"/>
                          <a:ea typeface="Calibri" panose="020F0502020204030204" pitchFamily="34" charset="0"/>
                          <a:cs typeface="Times New Roman" panose="02020603050405020304" pitchFamily="18" charset="0"/>
                        </a:rPr>
                        <a:t>Young adult, Man</a:t>
                      </a:r>
                      <a:endParaRPr lang="en-US" sz="3100" b="0" i="0" u="none" strike="noStrike">
                        <a:effectLst/>
                        <a:latin typeface="Arial" panose="020B0604020202020204" pitchFamily="34" charset="0"/>
                      </a:endParaRPr>
                    </a:p>
                  </a:txBody>
                  <a:tcPr marL="115840" marR="115840" marT="16089"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100" b="0" i="1" u="none" strike="noStrike">
                          <a:effectLst/>
                          <a:latin typeface="Times New Roman" panose="02020603050405020304" pitchFamily="18" charset="0"/>
                          <a:ea typeface="Calibri" panose="020F0502020204030204" pitchFamily="34" charset="0"/>
                          <a:cs typeface="Times New Roman" panose="02020603050405020304" pitchFamily="18" charset="0"/>
                        </a:rPr>
                        <a:t>Middle-aged adult, Man</a:t>
                      </a:r>
                      <a:endParaRPr lang="en-US" sz="3100" b="0" i="0" u="none" strike="noStrike">
                        <a:effectLst/>
                        <a:latin typeface="Arial" panose="020B0604020202020204" pitchFamily="34" charset="0"/>
                      </a:endParaRPr>
                    </a:p>
                  </a:txBody>
                  <a:tcPr marL="115840" marR="115840" marT="16089"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100" b="0" i="1" u="none" strike="noStrike" dirty="0">
                          <a:effectLst/>
                          <a:latin typeface="Times New Roman" panose="02020603050405020304" pitchFamily="18" charset="0"/>
                          <a:cs typeface="Times New Roman" panose="02020603050405020304" pitchFamily="18" charset="0"/>
                        </a:rPr>
                        <a:t>Older adult, Man</a:t>
                      </a:r>
                      <a:endParaRPr lang="en-US" sz="3100" b="0" i="0" u="none" strike="noStrike" dirty="0">
                        <a:effectLst/>
                        <a:latin typeface="Arial" panose="020B0604020202020204" pitchFamily="34" charset="0"/>
                      </a:endParaRPr>
                    </a:p>
                  </a:txBody>
                  <a:tcPr marL="115840" marR="115840" marT="16089"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928380"/>
                  </a:ext>
                </a:extLst>
              </a:tr>
            </a:tbl>
          </a:graphicData>
        </a:graphic>
      </p:graphicFrame>
      <p:sp>
        <p:nvSpPr>
          <p:cNvPr id="4" name="TextBox 3">
            <a:extLst>
              <a:ext uri="{FF2B5EF4-FFF2-40B4-BE49-F238E27FC236}">
                <a16:creationId xmlns:a16="http://schemas.microsoft.com/office/drawing/2014/main" id="{44B2F97A-E220-26B2-9BBD-44B49AC13AD4}"/>
              </a:ext>
            </a:extLst>
          </p:cNvPr>
          <p:cNvSpPr txBox="1"/>
          <p:nvPr/>
        </p:nvSpPr>
        <p:spPr>
          <a:xfrm>
            <a:off x="721086" y="5760326"/>
            <a:ext cx="6174389" cy="523220"/>
          </a:xfrm>
          <a:prstGeom prst="rect">
            <a:avLst/>
          </a:prstGeom>
          <a:noFill/>
        </p:spPr>
        <p:txBody>
          <a:bodyPr wrap="square" rtlCol="0">
            <a:spAutoFit/>
          </a:bodyPr>
          <a:lstStyle/>
          <a:p>
            <a:r>
              <a:rPr lang="en-US" sz="2800" dirty="0">
                <a:solidFill>
                  <a:schemeClr val="accent2"/>
                </a:solidFill>
                <a:latin typeface="+mj-lt"/>
              </a:rPr>
              <a:t>2x3 Factorial Design</a:t>
            </a:r>
          </a:p>
        </p:txBody>
      </p:sp>
    </p:spTree>
    <p:extLst>
      <p:ext uri="{BB962C8B-B14F-4D97-AF65-F5344CB8AC3E}">
        <p14:creationId xmlns:p14="http://schemas.microsoft.com/office/powerpoint/2010/main" val="48001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3FA01-61DD-68AF-C3AB-1A87A3337F67}"/>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6800" dirty="0">
                <a:solidFill>
                  <a:schemeClr val="tx1">
                    <a:lumMod val="85000"/>
                    <a:lumOff val="15000"/>
                  </a:schemeClr>
                </a:solidFill>
              </a:rPr>
              <a:t>Do attitudes toward women in leadership positions vary depending on a participant’s gender and age?</a:t>
            </a:r>
          </a:p>
        </p:txBody>
      </p:sp>
      <p:sp>
        <p:nvSpPr>
          <p:cNvPr id="24" name="Rectangle 1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7B0BADB-DBAB-A653-00D2-EEDD38E2DB7A}"/>
              </a:ext>
            </a:extLst>
          </p:cNvPr>
          <p:cNvSpPr>
            <a:spLocks noGrp="1"/>
          </p:cNvSpPr>
          <p:nvPr>
            <p:ph idx="1"/>
          </p:nvPr>
        </p:nvSpPr>
        <p:spPr>
          <a:xfrm>
            <a:off x="1100051" y="5225240"/>
            <a:ext cx="10058400" cy="1143000"/>
          </a:xfrm>
        </p:spPr>
        <p:txBody>
          <a:bodyPr vert="horz" lIns="91440" tIns="45720" rIns="91440" bIns="45720" rtlCol="0">
            <a:normAutofit/>
          </a:bodyPr>
          <a:lstStyle/>
          <a:p>
            <a:pPr marL="0" indent="0">
              <a:buNone/>
            </a:pPr>
            <a:r>
              <a:rPr lang="en-US" sz="2400" cap="all" spc="200">
                <a:solidFill>
                  <a:srgbClr val="FFFFFF"/>
                </a:solidFill>
                <a:latin typeface="+mj-lt"/>
              </a:rPr>
              <a:t>Research Question</a:t>
            </a:r>
          </a:p>
        </p:txBody>
      </p:sp>
      <p:sp>
        <p:nvSpPr>
          <p:cNvPr id="25" name="Rectangle 17">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1536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75D62EB-78F1-B5F4-6D59-43895C24205B}"/>
              </a:ext>
            </a:extLst>
          </p:cNvPr>
          <p:cNvSpPr>
            <a:spLocks noGrp="1"/>
          </p:cNvSpPr>
          <p:nvPr>
            <p:ph type="body" idx="1"/>
          </p:nvPr>
        </p:nvSpPr>
        <p:spPr>
          <a:xfrm>
            <a:off x="3836504" y="4455620"/>
            <a:ext cx="7321946" cy="1143000"/>
          </a:xfrm>
        </p:spPr>
        <p:txBody>
          <a:bodyPr vert="horz" lIns="91440" tIns="45720" rIns="91440" bIns="45720" rtlCol="0">
            <a:normAutofit/>
          </a:bodyPr>
          <a:lstStyle/>
          <a:p>
            <a:r>
              <a:rPr lang="en-US" dirty="0"/>
              <a:t>What are </a:t>
            </a:r>
            <a:r>
              <a:rPr lang="en-US" b="1" dirty="0"/>
              <a:t>your</a:t>
            </a:r>
            <a:r>
              <a:rPr lang="en-US" dirty="0"/>
              <a:t> hypotheses?</a:t>
            </a:r>
          </a:p>
        </p:txBody>
      </p:sp>
      <p:pic>
        <p:nvPicPr>
          <p:cNvPr id="31" name="Graphic 8" descr="Questions">
            <a:extLst>
              <a:ext uri="{FF2B5EF4-FFF2-40B4-BE49-F238E27FC236}">
                <a16:creationId xmlns:a16="http://schemas.microsoft.com/office/drawing/2014/main" id="{E8640E04-82E2-5D1E-CB01-8A7C1760C8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46" name="Rectangle 45">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C5E85AE5-7B4C-C53A-74A4-7A512DE91E73}"/>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6200" dirty="0"/>
              <a:t>What do you think we will find when we analyze the data?</a:t>
            </a:r>
          </a:p>
        </p:txBody>
      </p:sp>
    </p:spTree>
    <p:extLst>
      <p:ext uri="{BB962C8B-B14F-4D97-AF65-F5344CB8AC3E}">
        <p14:creationId xmlns:p14="http://schemas.microsoft.com/office/powerpoint/2010/main" val="1324181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AEFE48-3235-D46F-D1EB-1EC6AE650DCC}"/>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Hypotheses: Factor One (Main Effect of Gender)</a:t>
            </a:r>
          </a:p>
        </p:txBody>
      </p:sp>
      <p:sp>
        <p:nvSpPr>
          <p:cNvPr id="21" name="Rectangle 2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5" descr="H1:There is a significant mean difference in favorable attitudes toward women in politics between women and men.">
            <a:extLst>
              <a:ext uri="{FF2B5EF4-FFF2-40B4-BE49-F238E27FC236}">
                <a16:creationId xmlns:a16="http://schemas.microsoft.com/office/drawing/2014/main" id="{3B2596DD-576C-4724-21D4-8E99C3D1D023}"/>
              </a:ext>
            </a:extLst>
          </p:cNvPr>
          <p:cNvGraphicFramePr>
            <a:graphicFrameLocks noGrp="1"/>
          </p:cNvGraphicFramePr>
          <p:nvPr>
            <p:ph idx="1"/>
            <p:extLst>
              <p:ext uri="{D42A27DB-BD31-4B8C-83A1-F6EECF244321}">
                <p14:modId xmlns:p14="http://schemas.microsoft.com/office/powerpoint/2010/main" val="398126521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7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AEFE48-3235-D46F-D1EB-1EC6AE650DCC}"/>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Hypotheses: Factor Two (Main Effect of Age)</a:t>
            </a:r>
          </a:p>
        </p:txBody>
      </p:sp>
      <p:sp>
        <p:nvSpPr>
          <p:cNvPr id="21" name="Rectangle 2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5" descr="Hypotheses are left blank">
            <a:extLst>
              <a:ext uri="{FF2B5EF4-FFF2-40B4-BE49-F238E27FC236}">
                <a16:creationId xmlns:a16="http://schemas.microsoft.com/office/drawing/2014/main" id="{3B2596DD-576C-4724-21D4-8E99C3D1D023}"/>
              </a:ext>
            </a:extLst>
          </p:cNvPr>
          <p:cNvGraphicFramePr>
            <a:graphicFrameLocks noGrp="1"/>
          </p:cNvGraphicFramePr>
          <p:nvPr>
            <p:ph idx="1"/>
            <p:extLst>
              <p:ext uri="{D42A27DB-BD31-4B8C-83A1-F6EECF244321}">
                <p14:modId xmlns:p14="http://schemas.microsoft.com/office/powerpoint/2010/main" val="272894733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641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AEFE48-3235-D46F-D1EB-1EC6AE650DCC}"/>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Hypotheses: Interaction between Gender and Age Group (Factor One x Factor Two)</a:t>
            </a:r>
          </a:p>
        </p:txBody>
      </p:sp>
      <p:sp>
        <p:nvSpPr>
          <p:cNvPr id="21" name="Rectangle 2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5" descr="Hypotheses are left blank">
            <a:extLst>
              <a:ext uri="{FF2B5EF4-FFF2-40B4-BE49-F238E27FC236}">
                <a16:creationId xmlns:a16="http://schemas.microsoft.com/office/drawing/2014/main" id="{3B2596DD-576C-4724-21D4-8E99C3D1D023}"/>
              </a:ext>
            </a:extLst>
          </p:cNvPr>
          <p:cNvGraphicFramePr>
            <a:graphicFrameLocks noGrp="1"/>
          </p:cNvGraphicFramePr>
          <p:nvPr>
            <p:ph idx="1"/>
            <p:extLst>
              <p:ext uri="{D42A27DB-BD31-4B8C-83A1-F6EECF244321}">
                <p14:modId xmlns:p14="http://schemas.microsoft.com/office/powerpoint/2010/main" val="272779037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246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7B394-CFC5-4802-9487-5770DD3D0498}"/>
              </a:ext>
              <a:ext uri="{C183D7F6-B498-43B3-948B-1728B52AA6E4}">
                <adec:decorative xmlns:adec="http://schemas.microsoft.com/office/drawing/2017/decorative" val="1"/>
              </a:ext>
            </a:extLst>
          </p:cNvPr>
          <p:cNvPicPr>
            <a:picLocks noChangeAspect="1"/>
          </p:cNvPicPr>
          <p:nvPr/>
        </p:nvPicPr>
        <p:blipFill rotWithShape="1">
          <a:blip r:embed="rId3">
            <a:duotone>
              <a:prstClr val="black"/>
              <a:schemeClr val="tx2">
                <a:tint val="45000"/>
                <a:satMod val="400000"/>
              </a:schemeClr>
            </a:duotone>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587" b="3438"/>
          <a:stretch/>
        </p:blipFill>
        <p:spPr>
          <a:xfrm>
            <a:off x="20" y="10"/>
            <a:ext cx="12191980" cy="6857991"/>
          </a:xfrm>
          <a:prstGeom prst="rect">
            <a:avLst/>
          </a:prstGeom>
        </p:spPr>
      </p:pic>
      <p:sp>
        <p:nvSpPr>
          <p:cNvPr id="2" name="Title 1">
            <a:extLst>
              <a:ext uri="{FF2B5EF4-FFF2-40B4-BE49-F238E27FC236}">
                <a16:creationId xmlns:a16="http://schemas.microsoft.com/office/drawing/2014/main" id="{FA92FA85-C08B-4E90-85D5-645755E3CDC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chemeClr val="tx1">
                    <a:lumMod val="85000"/>
                    <a:lumOff val="15000"/>
                  </a:schemeClr>
                </a:solidFill>
              </a:rPr>
              <a:t>Let’s Analyze the Data!</a:t>
            </a:r>
          </a:p>
        </p:txBody>
      </p:sp>
    </p:spTree>
    <p:extLst>
      <p:ext uri="{BB962C8B-B14F-4D97-AF65-F5344CB8AC3E}">
        <p14:creationId xmlns:p14="http://schemas.microsoft.com/office/powerpoint/2010/main" val="2097742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reative Commons BY-NC-ND license logo">
            <a:extLst>
              <a:ext uri="{FF2B5EF4-FFF2-40B4-BE49-F238E27FC236}">
                <a16:creationId xmlns:a16="http://schemas.microsoft.com/office/drawing/2014/main" id="{92198091-4AD8-D844-58E9-FC72E6204B69}"/>
              </a:ext>
            </a:extLst>
          </p:cNvPr>
          <p:cNvPicPr>
            <a:picLocks noChangeAspect="1"/>
          </p:cNvPicPr>
          <p:nvPr/>
        </p:nvPicPr>
        <p:blipFill>
          <a:blip r:embed="rId3"/>
          <a:stretch>
            <a:fillRect/>
          </a:stretch>
        </p:blipFill>
        <p:spPr>
          <a:xfrm>
            <a:off x="798745" y="1584282"/>
            <a:ext cx="10594510" cy="3708077"/>
          </a:xfrm>
          <a:prstGeom prst="rect">
            <a:avLst/>
          </a:prstGeom>
        </p:spPr>
      </p:pic>
      <p:sp>
        <p:nvSpPr>
          <p:cNvPr id="2" name="Title 1">
            <a:extLst>
              <a:ext uri="{FF2B5EF4-FFF2-40B4-BE49-F238E27FC236}">
                <a16:creationId xmlns:a16="http://schemas.microsoft.com/office/drawing/2014/main" id="{F59890E8-CBAF-9107-A130-9D380E6F8428}"/>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US" dirty="0"/>
              <a:t>Creative Commons License</a:t>
            </a:r>
          </a:p>
        </p:txBody>
      </p:sp>
    </p:spTree>
    <p:extLst>
      <p:ext uri="{BB962C8B-B14F-4D97-AF65-F5344CB8AC3E}">
        <p14:creationId xmlns:p14="http://schemas.microsoft.com/office/powerpoint/2010/main" val="45381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232AE3-879E-4AD6-9104-1B38F231C6F0}"/>
              </a:ext>
            </a:extLst>
          </p:cNvPr>
          <p:cNvSpPr>
            <a:spLocks noGrp="1"/>
          </p:cNvSpPr>
          <p:nvPr>
            <p:ph type="title"/>
          </p:nvPr>
        </p:nvSpPr>
        <p:spPr>
          <a:xfrm>
            <a:off x="492370" y="516835"/>
            <a:ext cx="3084844" cy="2103875"/>
          </a:xfrm>
        </p:spPr>
        <p:txBody>
          <a:bodyPr>
            <a:normAutofit/>
          </a:bodyPr>
          <a:lstStyle/>
          <a:p>
            <a:r>
              <a:rPr lang="en-US" sz="3600" b="1" dirty="0">
                <a:solidFill>
                  <a:srgbClr val="FFFFFF"/>
                </a:solidFill>
              </a:rPr>
              <a:t>What is a two-way ANOVA?</a:t>
            </a:r>
            <a:endParaRPr lang="en-US" sz="3600" dirty="0">
              <a:solidFill>
                <a:srgbClr val="FFFFFF"/>
              </a:solidFill>
            </a:endParaRPr>
          </a:p>
        </p:txBody>
      </p:sp>
      <p:sp>
        <p:nvSpPr>
          <p:cNvPr id="3" name="Content Placeholder 2">
            <a:extLst>
              <a:ext uri="{FF2B5EF4-FFF2-40B4-BE49-F238E27FC236}">
                <a16:creationId xmlns:a16="http://schemas.microsoft.com/office/drawing/2014/main" id="{F09AD4AB-3F83-4B4F-A69F-37E96900CB61}"/>
              </a:ext>
            </a:extLst>
          </p:cNvPr>
          <p:cNvSpPr>
            <a:spLocks noGrp="1"/>
          </p:cNvSpPr>
          <p:nvPr>
            <p:ph idx="1"/>
          </p:nvPr>
        </p:nvSpPr>
        <p:spPr>
          <a:xfrm>
            <a:off x="492371" y="2653800"/>
            <a:ext cx="3084844" cy="3335519"/>
          </a:xfrm>
        </p:spPr>
        <p:txBody>
          <a:bodyPr>
            <a:normAutofit/>
          </a:bodyPr>
          <a:lstStyle/>
          <a:p>
            <a:r>
              <a:rPr lang="en-US" sz="2400" dirty="0">
                <a:solidFill>
                  <a:srgbClr val="FFFFFF"/>
                </a:solidFill>
              </a:rPr>
              <a:t>A statistical test that determines if the impact of one independent variable on the outcome variable varies depending</a:t>
            </a:r>
            <a:r>
              <a:rPr lang="en-US" sz="2400" i="1" dirty="0">
                <a:solidFill>
                  <a:srgbClr val="FFFFFF"/>
                </a:solidFill>
              </a:rPr>
              <a:t> </a:t>
            </a:r>
            <a:r>
              <a:rPr lang="en-US" sz="2400" dirty="0">
                <a:solidFill>
                  <a:srgbClr val="FFFFFF"/>
                </a:solidFill>
              </a:rPr>
              <a:t>on the level of the second independent variable</a:t>
            </a:r>
          </a:p>
        </p:txBody>
      </p:sp>
      <p:sp>
        <p:nvSpPr>
          <p:cNvPr id="84" name="Rectangle 8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Flow chart for statistical tests comparing three or more groups. If you have unpaired samples, meet parametric assumptions, have equal variances, and two factors, you conduct a two-way ANOVA.&#10;">
            <a:extLst>
              <a:ext uri="{FF2B5EF4-FFF2-40B4-BE49-F238E27FC236}">
                <a16:creationId xmlns:a16="http://schemas.microsoft.com/office/drawing/2014/main" id="{1D5EACCA-CBFA-438C-B49A-1CD15A68671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742017" y="1279106"/>
            <a:ext cx="6798082" cy="4299787"/>
          </a:xfrm>
          <a:prstGeom prst="rect">
            <a:avLst/>
          </a:prstGeom>
        </p:spPr>
      </p:pic>
    </p:spTree>
    <p:extLst>
      <p:ext uri="{BB962C8B-B14F-4D97-AF65-F5344CB8AC3E}">
        <p14:creationId xmlns:p14="http://schemas.microsoft.com/office/powerpoint/2010/main" val="10698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6F5C2E-9435-4BB4-86D9-0E18A32D72B6}"/>
              </a:ext>
            </a:extLst>
          </p:cNvPr>
          <p:cNvSpPr>
            <a:spLocks noGrp="1"/>
          </p:cNvSpPr>
          <p:nvPr>
            <p:ph type="title"/>
          </p:nvPr>
        </p:nvSpPr>
        <p:spPr>
          <a:xfrm>
            <a:off x="492370" y="516835"/>
            <a:ext cx="3084844" cy="2103875"/>
          </a:xfrm>
        </p:spPr>
        <p:txBody>
          <a:bodyPr vert="horz" lIns="91440" tIns="45720" rIns="91440" bIns="45720" rtlCol="0">
            <a:normAutofit/>
          </a:bodyPr>
          <a:lstStyle/>
          <a:p>
            <a:r>
              <a:rPr lang="en-US" sz="3600" b="1">
                <a:solidFill>
                  <a:srgbClr val="FFFFFF"/>
                </a:solidFill>
              </a:rPr>
              <a:t>When do researchers use two-way ANOVAs?</a:t>
            </a:r>
            <a:endParaRPr lang="en-US" sz="3600">
              <a:solidFill>
                <a:srgbClr val="FFFFFF"/>
              </a:solidFill>
            </a:endParaRPr>
          </a:p>
        </p:txBody>
      </p:sp>
      <p:sp>
        <p:nvSpPr>
          <p:cNvPr id="3" name="Content Placeholder 2">
            <a:extLst>
              <a:ext uri="{FF2B5EF4-FFF2-40B4-BE49-F238E27FC236}">
                <a16:creationId xmlns:a16="http://schemas.microsoft.com/office/drawing/2014/main" id="{765065DC-3C5E-47D8-8214-D37E6E8DB58E}"/>
              </a:ext>
            </a:extLst>
          </p:cNvPr>
          <p:cNvSpPr>
            <a:spLocks noGrp="1"/>
          </p:cNvSpPr>
          <p:nvPr>
            <p:ph idx="1"/>
          </p:nvPr>
        </p:nvSpPr>
        <p:spPr>
          <a:xfrm>
            <a:off x="492371" y="2653800"/>
            <a:ext cx="3084844" cy="3335519"/>
          </a:xfrm>
        </p:spPr>
        <p:txBody>
          <a:bodyPr vert="horz" lIns="91440" tIns="45720" rIns="91440" bIns="45720" rtlCol="0">
            <a:normAutofit/>
          </a:bodyPr>
          <a:lstStyle/>
          <a:p>
            <a:pPr marL="0" indent="0">
              <a:buNone/>
            </a:pPr>
            <a:r>
              <a:rPr lang="en-US" sz="2800" dirty="0">
                <a:solidFill>
                  <a:srgbClr val="FFFFFF"/>
                </a:solidFill>
              </a:rPr>
              <a:t>To determine the separate and combined effects of two categorical independent variables on an outcome variable</a:t>
            </a:r>
            <a:endParaRPr lang="en-US" sz="2800" cap="all" spc="200" dirty="0">
              <a:solidFill>
                <a:srgbClr val="FFFFFF"/>
              </a:solidFill>
              <a:latin typeface="+mj-lt"/>
            </a:endParaRPr>
          </a:p>
        </p:txBody>
      </p:sp>
      <p:sp>
        <p:nvSpPr>
          <p:cNvPr id="44" name="Rectangle 4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Image depicting the statistical comparisons for a research design with two levels of one factor and three levels of a second factor, creating a 2x3 design with six different group comparisons. Includes the following text: &#10;Hypothesis 1: There is a significant mean difference in the dependent variable between the levels of Factor One.&#10;Hypothesis 2: There is a significant mean difference in the dependent variable between the levels of Factor Two.&#10;Hypothesis 3: Is there a significant interaction between Factor One and Factor Two on the dependent variable.&#10;">
            <a:extLst>
              <a:ext uri="{FF2B5EF4-FFF2-40B4-BE49-F238E27FC236}">
                <a16:creationId xmlns:a16="http://schemas.microsoft.com/office/drawing/2014/main" id="{9DD6303D-F1E4-4139-A99A-D625465E198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98731" y="1135117"/>
            <a:ext cx="7809186" cy="4572000"/>
          </a:xfrm>
          <a:prstGeom prst="rect">
            <a:avLst/>
          </a:prstGeom>
        </p:spPr>
      </p:pic>
    </p:spTree>
    <p:extLst>
      <p:ext uri="{BB962C8B-B14F-4D97-AF65-F5344CB8AC3E}">
        <p14:creationId xmlns:p14="http://schemas.microsoft.com/office/powerpoint/2010/main" val="294748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7EEB60-FB45-4F06-AB21-7F05D91D262A}"/>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Example: </a:t>
            </a:r>
            <a:br>
              <a:rPr lang="en-US" sz="3600" dirty="0">
                <a:solidFill>
                  <a:srgbClr val="FFFFFF"/>
                </a:solidFill>
              </a:rPr>
            </a:br>
            <a:r>
              <a:rPr lang="en-US" sz="3600" dirty="0">
                <a:solidFill>
                  <a:srgbClr val="FFFFFF"/>
                </a:solidFill>
              </a:rPr>
              <a:t>Dray et al. (2020)</a:t>
            </a:r>
          </a:p>
        </p:txBody>
      </p:sp>
      <p:sp>
        <p:nvSpPr>
          <p:cNvPr id="3" name="Content Placeholder 2">
            <a:extLst>
              <a:ext uri="{FF2B5EF4-FFF2-40B4-BE49-F238E27FC236}">
                <a16:creationId xmlns:a16="http://schemas.microsoft.com/office/drawing/2014/main" id="{9C936357-D98B-44E9-9B60-70F6DE447E1D}"/>
              </a:ext>
            </a:extLst>
          </p:cNvPr>
          <p:cNvSpPr>
            <a:spLocks noGrp="1"/>
          </p:cNvSpPr>
          <p:nvPr>
            <p:ph idx="1"/>
          </p:nvPr>
        </p:nvSpPr>
        <p:spPr>
          <a:xfrm>
            <a:off x="492371" y="2653800"/>
            <a:ext cx="3084844" cy="3335519"/>
          </a:xfrm>
        </p:spPr>
        <p:txBody>
          <a:bodyPr>
            <a:normAutofit lnSpcReduction="10000"/>
          </a:bodyPr>
          <a:lstStyle/>
          <a:p>
            <a:r>
              <a:rPr lang="en-US" sz="2800" dirty="0">
                <a:solidFill>
                  <a:srgbClr val="FFFFFF"/>
                </a:solidFill>
              </a:rPr>
              <a:t>Research Question: Does participant likeability ratings of a fake coworker named Alex vary depending on Alex’s gender identity </a:t>
            </a:r>
            <a:r>
              <a:rPr lang="en-US" sz="2800" i="1" dirty="0">
                <a:solidFill>
                  <a:srgbClr val="FFFFFF"/>
                </a:solidFill>
              </a:rPr>
              <a:t>and</a:t>
            </a:r>
            <a:r>
              <a:rPr lang="en-US" sz="2800" dirty="0">
                <a:solidFill>
                  <a:srgbClr val="FFFFFF"/>
                </a:solidFill>
              </a:rPr>
              <a:t> sex assigned at birth?</a:t>
            </a:r>
          </a:p>
        </p:txBody>
      </p:sp>
      <p:sp>
        <p:nvSpPr>
          <p:cNvPr id="36" name="Rectangle 35">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DB823693-3AF4-49B9-ADED-A60DF8C50B5B}"/>
              </a:ext>
              <a:ext uri="{C183D7F6-B498-43B3-948B-1728B52AA6E4}">
                <adec:decorative xmlns:adec="http://schemas.microsoft.com/office/drawing/2017/decorative" val="1"/>
              </a:ext>
            </a:extLst>
          </p:cNvPr>
          <p:cNvPicPr>
            <a:picLocks noChangeAspect="1"/>
          </p:cNvPicPr>
          <p:nvPr/>
        </p:nvPicPr>
        <p:blipFill rotWithShape="1">
          <a:blip r:embed="rId2"/>
          <a:srcRect t="4481" r="-1" b="13468"/>
          <a:stretch/>
        </p:blipFill>
        <p:spPr>
          <a:xfrm>
            <a:off x="4742017" y="640080"/>
            <a:ext cx="6798082" cy="5577840"/>
          </a:xfrm>
          <a:prstGeom prst="rect">
            <a:avLst/>
          </a:prstGeom>
        </p:spPr>
      </p:pic>
    </p:spTree>
    <p:extLst>
      <p:ext uri="{BB962C8B-B14F-4D97-AF65-F5344CB8AC3E}">
        <p14:creationId xmlns:p14="http://schemas.microsoft.com/office/powerpoint/2010/main" val="306712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2 by 3 chart showing interaction of factors.&#10;Factor One: Two Levels &#10;Co-worker Sex (female, male)&#10;Factor Two: Three levels&#10;Co-worker Gender (woman, man, nonbinary)&#10;Hypothesis 1: is there a difference in participants' mean ratings of Alex's likeability by the biological sex (female, male) Alex was in the vignette they read?&#10;Hypothesis 2: Is there a difference in participants' mean ratings of Alex's likability by the gender (woman, man, nonbinary) Alex was in the vignette they read?&#10;Hypothesis 3: is there an interaction between Alex's biological sex (female, male) and gender (woman, man, nonbinary) on participant ratings of likeability?">
            <a:extLst>
              <a:ext uri="{FF2B5EF4-FFF2-40B4-BE49-F238E27FC236}">
                <a16:creationId xmlns:a16="http://schemas.microsoft.com/office/drawing/2014/main" id="{3ED767B7-CE78-4030-8765-B9A43A274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492" y="922199"/>
            <a:ext cx="8505870" cy="5039728"/>
          </a:xfrm>
          <a:prstGeom prst="rect">
            <a:avLst/>
          </a:prstGeom>
        </p:spPr>
      </p:pic>
      <p:sp>
        <p:nvSpPr>
          <p:cNvPr id="2" name="Title 1">
            <a:extLst>
              <a:ext uri="{FF2B5EF4-FFF2-40B4-BE49-F238E27FC236}">
                <a16:creationId xmlns:a16="http://schemas.microsoft.com/office/drawing/2014/main" id="{04EC6FB7-0165-1D56-A35A-A5A74B898E72}"/>
              </a:ext>
            </a:extLst>
          </p:cNvPr>
          <p:cNvSpPr>
            <a:spLocks noGrp="1"/>
          </p:cNvSpPr>
          <p:nvPr>
            <p:ph type="title"/>
          </p:nvPr>
        </p:nvSpPr>
        <p:spPr>
          <a:xfrm>
            <a:off x="1097280" y="-1450757"/>
            <a:ext cx="10058400" cy="1450757"/>
          </a:xfrm>
        </p:spPr>
        <p:txBody>
          <a:bodyPr vert="horz" lIns="91440" tIns="45720" rIns="91440" bIns="45720" rtlCol="0" anchor="b">
            <a:normAutofit/>
          </a:bodyPr>
          <a:lstStyle/>
          <a:p>
            <a:r>
              <a:rPr lang="en-US" dirty="0"/>
              <a:t>Factors and Hypotheses</a:t>
            </a:r>
          </a:p>
        </p:txBody>
      </p:sp>
    </p:spTree>
    <p:extLst>
      <p:ext uri="{BB962C8B-B14F-4D97-AF65-F5344CB8AC3E}">
        <p14:creationId xmlns:p14="http://schemas.microsoft.com/office/powerpoint/2010/main" val="407907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2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23">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7620B1-3619-46DC-BFF9-181CC0EC134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Dray et al. (2020) Findings</a:t>
            </a:r>
          </a:p>
        </p:txBody>
      </p:sp>
      <p:pic>
        <p:nvPicPr>
          <p:cNvPr id="7" name="Picture 6" descr="Dray et al. findings, Interaction of biological sex and gender identity on likability ratings.">
            <a:extLst>
              <a:ext uri="{FF2B5EF4-FFF2-40B4-BE49-F238E27FC236}">
                <a16:creationId xmlns:a16="http://schemas.microsoft.com/office/drawing/2014/main" id="{2403E729-E2C0-43D2-A357-3DDEA8C4E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1203863"/>
            <a:ext cx="6912217" cy="3926591"/>
          </a:xfrm>
          <a:prstGeom prst="rect">
            <a:avLst/>
          </a:prstGeom>
        </p:spPr>
      </p:pic>
      <p:cxnSp>
        <p:nvCxnSpPr>
          <p:cNvPr id="35" name="Straight Connector 25">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27">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563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06B5-383D-438A-8BEA-56D4003E40BB}"/>
              </a:ext>
            </a:extLst>
          </p:cNvPr>
          <p:cNvSpPr>
            <a:spLocks noGrp="1"/>
          </p:cNvSpPr>
          <p:nvPr>
            <p:ph type="title"/>
          </p:nvPr>
        </p:nvSpPr>
        <p:spPr>
          <a:xfrm>
            <a:off x="1097280" y="286603"/>
            <a:ext cx="10058400" cy="1450757"/>
          </a:xfrm>
        </p:spPr>
        <p:txBody>
          <a:bodyPr>
            <a:normAutofit/>
          </a:bodyPr>
          <a:lstStyle/>
          <a:p>
            <a:r>
              <a:rPr lang="en-US" dirty="0"/>
              <a:t>Let’s think about it…</a:t>
            </a:r>
          </a:p>
        </p:txBody>
      </p:sp>
      <p:graphicFrame>
        <p:nvGraphicFramePr>
          <p:cNvPr id="5" name="Content Placeholder 2" descr="Why did the researchers use a two-way ANOVA to answer their research question?&#10;What do their results mean?&#10;How would you improve this study?">
            <a:extLst>
              <a:ext uri="{FF2B5EF4-FFF2-40B4-BE49-F238E27FC236}">
                <a16:creationId xmlns:a16="http://schemas.microsoft.com/office/drawing/2014/main" id="{D2401052-BC1E-2886-3CDA-BAEC78DBEA72}"/>
              </a:ext>
            </a:extLst>
          </p:cNvPr>
          <p:cNvGraphicFramePr>
            <a:graphicFrameLocks noGrp="1"/>
          </p:cNvGraphicFramePr>
          <p:nvPr>
            <p:ph idx="1"/>
            <p:extLst>
              <p:ext uri="{D42A27DB-BD31-4B8C-83A1-F6EECF244321}">
                <p14:modId xmlns:p14="http://schemas.microsoft.com/office/powerpoint/2010/main" val="3607507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62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9E89643-E30F-41AA-B32E-30AE4EE263CB}"/>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Factor One Hypotheses (Main Effect)</a:t>
            </a: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5221BFE-EA0A-4F16-8943-A9CE07AA4C1A}"/>
              </a:ext>
            </a:extLst>
          </p:cNvPr>
          <p:cNvSpPr>
            <a:spLocks noGrp="1"/>
          </p:cNvSpPr>
          <p:nvPr>
            <p:ph idx="1"/>
          </p:nvPr>
        </p:nvSpPr>
        <p:spPr>
          <a:xfrm>
            <a:off x="4742016" y="605896"/>
            <a:ext cx="6413663" cy="5646208"/>
          </a:xfrm>
        </p:spPr>
        <p:txBody>
          <a:bodyPr anchor="ctr">
            <a:normAutofit/>
          </a:bodyPr>
          <a:lstStyle/>
          <a:p>
            <a:pPr lvl="0"/>
            <a:r>
              <a:rPr lang="en-US" dirty="0"/>
              <a:t>Null Hypothesis</a:t>
            </a:r>
          </a:p>
          <a:p>
            <a:pPr lvl="1"/>
            <a:r>
              <a:rPr lang="en-US" dirty="0"/>
              <a:t>Conceptual H</a:t>
            </a:r>
            <a:r>
              <a:rPr lang="en-US" baseline="-25000" dirty="0"/>
              <a:t>0A</a:t>
            </a:r>
            <a:r>
              <a:rPr lang="en-US" dirty="0"/>
              <a:t>: There are no significant mean differences in DEPENDENT VARIABLE between LEVEL 1, LEVEL 2, LEVEL 3, …</a:t>
            </a:r>
            <a:r>
              <a:rPr lang="en-US" dirty="0" err="1"/>
              <a:t>LEVEL</a:t>
            </a:r>
            <a:r>
              <a:rPr lang="en-US" i="1" baseline="-25000" dirty="0" err="1"/>
              <a:t>k</a:t>
            </a:r>
            <a:r>
              <a:rPr lang="en-US" baseline="-25000" dirty="0"/>
              <a:t> </a:t>
            </a:r>
            <a:r>
              <a:rPr lang="en-US" dirty="0"/>
              <a:t>of FACTOR 1.</a:t>
            </a:r>
          </a:p>
          <a:p>
            <a:pPr lvl="1"/>
            <a:r>
              <a:rPr lang="en-US" dirty="0"/>
              <a:t>Mathematical H</a:t>
            </a:r>
            <a:r>
              <a:rPr lang="en-US" baseline="-25000" dirty="0"/>
              <a:t>0A</a:t>
            </a:r>
            <a:r>
              <a:rPr lang="en-US" dirty="0"/>
              <a:t>: There are no significant differences between the population means for LEVEL 1, LEVEL 2, LEVEL 3,…</a:t>
            </a:r>
            <a:r>
              <a:rPr lang="en-US" dirty="0" err="1"/>
              <a:t>LEVEL</a:t>
            </a:r>
            <a:r>
              <a:rPr lang="en-US" i="1" baseline="-25000" dirty="0" err="1"/>
              <a:t>k</a:t>
            </a:r>
            <a:r>
              <a:rPr lang="en-US" baseline="-25000" dirty="0"/>
              <a:t> </a:t>
            </a:r>
            <a:r>
              <a:rPr lang="en-US" dirty="0"/>
              <a:t>on the dependent variable; </a:t>
            </a:r>
            <a:r>
              <a:rPr lang="en-US" i="1" dirty="0"/>
              <a:t>M</a:t>
            </a:r>
            <a:r>
              <a:rPr lang="en-US" baseline="-25000" dirty="0"/>
              <a:t>1</a:t>
            </a:r>
            <a:r>
              <a:rPr lang="en-US" i="1" dirty="0"/>
              <a:t> </a:t>
            </a:r>
            <a:r>
              <a:rPr lang="en-US" dirty="0"/>
              <a:t>= </a:t>
            </a:r>
            <a:r>
              <a:rPr lang="en-US" i="1" dirty="0"/>
              <a:t>M</a:t>
            </a:r>
            <a:r>
              <a:rPr lang="en-US" baseline="-25000" dirty="0"/>
              <a:t>2 </a:t>
            </a:r>
            <a:r>
              <a:rPr lang="en-US" dirty="0"/>
              <a:t>= </a:t>
            </a:r>
            <a:r>
              <a:rPr lang="en-US" i="1" dirty="0"/>
              <a:t>M</a:t>
            </a:r>
            <a:r>
              <a:rPr lang="en-US" baseline="-25000" dirty="0"/>
              <a:t>3 </a:t>
            </a:r>
            <a:r>
              <a:rPr lang="en-US" dirty="0"/>
              <a:t>… = </a:t>
            </a:r>
            <a:r>
              <a:rPr lang="en-US" i="1" dirty="0"/>
              <a:t>M</a:t>
            </a:r>
            <a:r>
              <a:rPr lang="en-US" baseline="-25000" dirty="0"/>
              <a:t>k</a:t>
            </a:r>
            <a:endParaRPr lang="en-US" dirty="0"/>
          </a:p>
          <a:p>
            <a:pPr lvl="0"/>
            <a:r>
              <a:rPr lang="en-US" dirty="0"/>
              <a:t>Alternative Hypothesis</a:t>
            </a:r>
          </a:p>
          <a:p>
            <a:pPr lvl="1"/>
            <a:r>
              <a:rPr lang="en-US" dirty="0"/>
              <a:t>Conceptual H</a:t>
            </a:r>
            <a:r>
              <a:rPr lang="en-US" baseline="-25000" dirty="0"/>
              <a:t>1A</a:t>
            </a:r>
            <a:r>
              <a:rPr lang="en-US" dirty="0"/>
              <a:t>: There are significant mean differences in DEPENDENT VARIABLE between LEVEL 1, LEVEL 2, LEVEL 3, …</a:t>
            </a:r>
            <a:r>
              <a:rPr lang="en-US" dirty="0" err="1"/>
              <a:t>LEVEL</a:t>
            </a:r>
            <a:r>
              <a:rPr lang="en-US" i="1" baseline="-25000" dirty="0" err="1"/>
              <a:t>k</a:t>
            </a:r>
            <a:r>
              <a:rPr lang="en-US" baseline="-25000" dirty="0"/>
              <a:t>.</a:t>
            </a:r>
            <a:r>
              <a:rPr lang="en-US" dirty="0"/>
              <a:t> of FACTOR 1. </a:t>
            </a:r>
          </a:p>
          <a:p>
            <a:pPr lvl="1"/>
            <a:r>
              <a:rPr lang="en-US" dirty="0"/>
              <a:t>Mathematical H</a:t>
            </a:r>
            <a:r>
              <a:rPr lang="en-US" baseline="-25000" dirty="0"/>
              <a:t>1A</a:t>
            </a:r>
            <a:r>
              <a:rPr lang="en-US" dirty="0"/>
              <a:t>: There are significant differences between the population means for LEVEL 1, LEVEL 2, LEVEL 3,…</a:t>
            </a:r>
            <a:r>
              <a:rPr lang="en-US" dirty="0" err="1"/>
              <a:t>LEVEL</a:t>
            </a:r>
            <a:r>
              <a:rPr lang="en-US" i="1" baseline="-25000" dirty="0" err="1"/>
              <a:t>k</a:t>
            </a:r>
            <a:r>
              <a:rPr lang="en-US" baseline="-25000" dirty="0"/>
              <a:t> </a:t>
            </a:r>
            <a:r>
              <a:rPr lang="en-US" dirty="0"/>
              <a:t>on the dependent variable; </a:t>
            </a:r>
            <a:r>
              <a:rPr lang="en-US" i="1" dirty="0"/>
              <a:t>M</a:t>
            </a:r>
            <a:r>
              <a:rPr lang="en-US" baseline="-25000" dirty="0"/>
              <a:t>1</a:t>
            </a:r>
            <a:r>
              <a:rPr lang="en-US" i="1" dirty="0"/>
              <a:t> </a:t>
            </a:r>
            <a:r>
              <a:rPr lang="en-US" dirty="0"/>
              <a:t>≠ </a:t>
            </a:r>
            <a:r>
              <a:rPr lang="en-US" i="1" dirty="0"/>
              <a:t>M</a:t>
            </a:r>
            <a:r>
              <a:rPr lang="en-US" baseline="-25000" dirty="0"/>
              <a:t>2 </a:t>
            </a:r>
            <a:r>
              <a:rPr lang="en-US" dirty="0"/>
              <a:t>≠ </a:t>
            </a:r>
            <a:r>
              <a:rPr lang="en-US" i="1" dirty="0"/>
              <a:t>M</a:t>
            </a:r>
            <a:r>
              <a:rPr lang="en-US" baseline="-25000" dirty="0"/>
              <a:t>3 </a:t>
            </a:r>
            <a:r>
              <a:rPr lang="en-US" dirty="0"/>
              <a:t>… ≠ </a:t>
            </a:r>
            <a:r>
              <a:rPr lang="en-US" i="1" dirty="0"/>
              <a:t>M</a:t>
            </a:r>
            <a:r>
              <a:rPr lang="en-US" baseline="-25000" dirty="0"/>
              <a:t>k</a:t>
            </a:r>
            <a:endParaRPr lang="en-US" dirty="0"/>
          </a:p>
        </p:txBody>
      </p:sp>
    </p:spTree>
    <p:extLst>
      <p:ext uri="{BB962C8B-B14F-4D97-AF65-F5344CB8AC3E}">
        <p14:creationId xmlns:p14="http://schemas.microsoft.com/office/powerpoint/2010/main" val="223459591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2200</Words>
  <Application>Microsoft Office PowerPoint</Application>
  <PresentationFormat>Widescreen</PresentationFormat>
  <Paragraphs>170</Paragraphs>
  <Slides>29</Slides>
  <Notes>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Symbol</vt:lpstr>
      <vt:lpstr>Times New Roman</vt:lpstr>
      <vt:lpstr>Retrospect</vt:lpstr>
      <vt:lpstr>Chapter ?</vt:lpstr>
      <vt:lpstr>Learning Objectives</vt:lpstr>
      <vt:lpstr>What is a two-way ANOVA?</vt:lpstr>
      <vt:lpstr>When do researchers use two-way ANOVAs?</vt:lpstr>
      <vt:lpstr>Example:  Dray et al. (2020)</vt:lpstr>
      <vt:lpstr>Factors and Hypotheses</vt:lpstr>
      <vt:lpstr>Dray et al. (2020) Findings</vt:lpstr>
      <vt:lpstr>Let’s think about it…</vt:lpstr>
      <vt:lpstr>Factor One Hypotheses (Main Effect)</vt:lpstr>
      <vt:lpstr>Factor Two Hypotheses (Main Effect)</vt:lpstr>
      <vt:lpstr>Interaction Hypotheses</vt:lpstr>
      <vt:lpstr>Assumptions</vt:lpstr>
      <vt:lpstr>Categorical Independent Variables (IVs)</vt:lpstr>
      <vt:lpstr>Continuous Dependent Variable (DV)</vt:lpstr>
      <vt:lpstr>Independent Observations</vt:lpstr>
      <vt:lpstr>Normal Distribution</vt:lpstr>
      <vt:lpstr>No Outliers</vt:lpstr>
      <vt:lpstr>Homogeneity of variance</vt:lpstr>
      <vt:lpstr>Effect Size: Omega squared (ω2)</vt:lpstr>
      <vt:lpstr>How many steps will it take to conduct a two-way ANOVA?</vt:lpstr>
      <vt:lpstr>Walk-Through Example</vt:lpstr>
      <vt:lpstr>Pew Research Center American Trends Panel Survey (2018)</vt:lpstr>
      <vt:lpstr>Do attitudes toward women in leadership positions vary depending on a participant’s gender and age?</vt:lpstr>
      <vt:lpstr>What do you think we will find when we analyze the data?</vt:lpstr>
      <vt:lpstr>Hypotheses: Factor One (Main Effect of Gender)</vt:lpstr>
      <vt:lpstr>Hypotheses: Factor Two (Main Effect of Age)</vt:lpstr>
      <vt:lpstr>Hypotheses: Interaction between Gender and Age Group (Factor One x Factor Two)</vt:lpstr>
      <vt:lpstr>Let’s Analyze the Data!</vt:lpstr>
      <vt:lpstr>Creative Commons 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2021-08-09T17:57:24Z</dcterms:created>
  <dcterms:modified xsi:type="dcterms:W3CDTF">2023-05-31T14:35:11Z</dcterms:modified>
</cp:coreProperties>
</file>