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omments/modernComment_112_514F76A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257" r:id="rId4"/>
    <p:sldId id="258" r:id="rId5"/>
    <p:sldId id="260" r:id="rId6"/>
    <p:sldId id="261" r:id="rId7"/>
    <p:sldId id="298" r:id="rId8"/>
    <p:sldId id="299" r:id="rId9"/>
    <p:sldId id="291" r:id="rId10"/>
    <p:sldId id="259" r:id="rId11"/>
    <p:sldId id="262" r:id="rId12"/>
    <p:sldId id="263" r:id="rId13"/>
    <p:sldId id="264" r:id="rId14"/>
    <p:sldId id="265" r:id="rId15"/>
    <p:sldId id="266" r:id="rId16"/>
    <p:sldId id="267" r:id="rId17"/>
    <p:sldId id="268" r:id="rId18"/>
    <p:sldId id="269" r:id="rId19"/>
    <p:sldId id="274" r:id="rId20"/>
    <p:sldId id="300" r:id="rId21"/>
    <p:sldId id="292" r:id="rId22"/>
    <p:sldId id="295" r:id="rId23"/>
    <p:sldId id="296" r:id="rId24"/>
    <p:sldId id="294"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3ED72-025D-4D1E-F750-918E7EA83AFF}" name="Walker, Ruth" initials="WR" userId="S::ptd539@utc.edu::d48566fa-4653-4ccf-83b1-d48d6bcfc0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79" d="100"/>
          <a:sy n="79" d="100"/>
        </p:scale>
        <p:origin x="126" y="438"/>
      </p:cViewPr>
      <p:guideLst/>
    </p:cSldViewPr>
  </p:slideViewPr>
  <p:outlineViewPr>
    <p:cViewPr>
      <p:scale>
        <a:sx n="33" d="100"/>
        <a:sy n="33" d="100"/>
      </p:scale>
      <p:origin x="0" y="-4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12_514F76A0.xml><?xml version="1.0" encoding="utf-8"?>
<p188:cmLst xmlns:a="http://schemas.openxmlformats.org/drawingml/2006/main" xmlns:r="http://schemas.openxmlformats.org/officeDocument/2006/relationships" xmlns:p188="http://schemas.microsoft.com/office/powerpoint/2018/8/main">
  <p188:cm id="{C8405C0F-3251-41F9-B235-F3421CBBBDF4}" authorId="{DA93ED72-025D-4D1E-F750-918E7EA83AFF}" created="2023-05-08T20:43:21.130">
    <pc:sldMkLst xmlns:pc="http://schemas.microsoft.com/office/powerpoint/2013/main/command">
      <pc:docMk/>
      <pc:sldMk cId="1364162208" sldId="274"/>
    </pc:sldMkLst>
    <p188:txBody>
      <a:bodyPr/>
      <a:lstStyle/>
      <a:p>
        <a:r>
          <a:rPr lang="en-US"/>
          <a:t>This is where the slides will need to be edited to fit the focus in the OER guide.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6A72D-32BC-4A32-856B-12674F5633DD}" type="doc">
      <dgm:prSet loTypeId="urn:microsoft.com/office/officeart/2018/5/layout/IconCircle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A8CCC5B7-CAA4-4FBD-A4C5-949F2F64E502}">
      <dgm:prSet/>
      <dgm:spPr/>
      <dgm:t>
        <a:bodyPr/>
        <a:lstStyle/>
        <a:p>
          <a:pPr>
            <a:defRPr cap="all"/>
          </a:pPr>
          <a:r>
            <a:rPr lang="en-US" dirty="0"/>
            <a:t>Why did the researchers use Pearson correlations to answer their research questions?</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pPr>
            <a:defRPr cap="all"/>
          </a:pPr>
          <a:r>
            <a:rPr lang="en-US"/>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pPr>
            <a:defRPr cap="all"/>
          </a:pPr>
          <a:r>
            <a:rPr lang="en-US"/>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A02C28D8-D1EE-4FAA-B2C2-14410D975D45}" type="pres">
      <dgm:prSet presAssocID="{DFC6A72D-32BC-4A32-856B-12674F5633DD}" presName="root" presStyleCnt="0">
        <dgm:presLayoutVars>
          <dgm:dir/>
          <dgm:resizeHandles val="exact"/>
        </dgm:presLayoutVars>
      </dgm:prSet>
      <dgm:spPr/>
    </dgm:pt>
    <dgm:pt modelId="{CAEED50D-0D70-41EE-9696-FBE9EC5BF508}" type="pres">
      <dgm:prSet presAssocID="{A8CCC5B7-CAA4-4FBD-A4C5-949F2F64E502}" presName="compNode" presStyleCnt="0"/>
      <dgm:spPr/>
    </dgm:pt>
    <dgm:pt modelId="{13A101C6-27C0-4C5B-83BB-76E0323812EB}" type="pres">
      <dgm:prSet presAssocID="{A8CCC5B7-CAA4-4FBD-A4C5-949F2F64E502}" presName="iconBgRect" presStyleLbl="bgShp" presStyleIdx="0" presStyleCnt="3"/>
      <dgm:spPr/>
    </dgm:pt>
    <dgm:pt modelId="{933E4428-DCF7-4110-AD2E-9CE222B3E7B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4C0813F-8837-4E9F-A529-092F2D7DE1A9}" type="pres">
      <dgm:prSet presAssocID="{A8CCC5B7-CAA4-4FBD-A4C5-949F2F64E502}" presName="spaceRect" presStyleCnt="0"/>
      <dgm:spPr/>
    </dgm:pt>
    <dgm:pt modelId="{DE5B3B6D-4C9D-4ABF-B3AD-94258EC1AE2C}" type="pres">
      <dgm:prSet presAssocID="{A8CCC5B7-CAA4-4FBD-A4C5-949F2F64E502}" presName="textRect" presStyleLbl="revTx" presStyleIdx="0" presStyleCnt="3">
        <dgm:presLayoutVars>
          <dgm:chMax val="1"/>
          <dgm:chPref val="1"/>
        </dgm:presLayoutVars>
      </dgm:prSet>
      <dgm:spPr/>
    </dgm:pt>
    <dgm:pt modelId="{2433C398-22C9-48D0-9ADC-5D43C98676BA}" type="pres">
      <dgm:prSet presAssocID="{8D8BF26C-F62B-4B0D-B88B-6094225E206C}" presName="sibTrans" presStyleCnt="0"/>
      <dgm:spPr/>
    </dgm:pt>
    <dgm:pt modelId="{D1015AF9-16EC-4097-924A-929A42D9D331}" type="pres">
      <dgm:prSet presAssocID="{5CA47E80-F353-4203-BCFC-210FEFA3F15E}" presName="compNode" presStyleCnt="0"/>
      <dgm:spPr/>
    </dgm:pt>
    <dgm:pt modelId="{6655EA0A-DFF4-4295-99E8-0E756D28076F}" type="pres">
      <dgm:prSet presAssocID="{5CA47E80-F353-4203-BCFC-210FEFA3F15E}" presName="iconBgRect" presStyleLbl="bgShp" presStyleIdx="1" presStyleCnt="3"/>
      <dgm:spPr/>
    </dgm:pt>
    <dgm:pt modelId="{3EB3CBED-F37D-443A-AE1B-F04E84F8F985}"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834C869-AD48-47B8-A3B0-9BBD68BBB2B0}" type="pres">
      <dgm:prSet presAssocID="{5CA47E80-F353-4203-BCFC-210FEFA3F15E}" presName="spaceRect" presStyleCnt="0"/>
      <dgm:spPr/>
    </dgm:pt>
    <dgm:pt modelId="{4A801307-47D1-413F-A28B-C224A714F821}" type="pres">
      <dgm:prSet presAssocID="{5CA47E80-F353-4203-BCFC-210FEFA3F15E}" presName="textRect" presStyleLbl="revTx" presStyleIdx="1" presStyleCnt="3">
        <dgm:presLayoutVars>
          <dgm:chMax val="1"/>
          <dgm:chPref val="1"/>
        </dgm:presLayoutVars>
      </dgm:prSet>
      <dgm:spPr/>
    </dgm:pt>
    <dgm:pt modelId="{645FDCC0-C8A1-473D-872B-F6CE24362DE5}" type="pres">
      <dgm:prSet presAssocID="{181F855C-9829-409C-985E-80F9D6B5CDDE}" presName="sibTrans" presStyleCnt="0"/>
      <dgm:spPr/>
    </dgm:pt>
    <dgm:pt modelId="{1B7716F4-04E3-4FCD-89E5-1510EAD31F51}" type="pres">
      <dgm:prSet presAssocID="{AC1ADE04-1B72-4E36-9AD9-BA27765A962B}" presName="compNode" presStyleCnt="0"/>
      <dgm:spPr/>
    </dgm:pt>
    <dgm:pt modelId="{9B895A55-955C-49E3-BB9F-C09649467A9D}" type="pres">
      <dgm:prSet presAssocID="{AC1ADE04-1B72-4E36-9AD9-BA27765A962B}" presName="iconBgRect" presStyleLbl="bgShp" presStyleIdx="2" presStyleCnt="3"/>
      <dgm:spPr/>
    </dgm:pt>
    <dgm:pt modelId="{3F5CE94E-085B-4848-B7C8-4EDB389E356E}"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5F8F3C-94C8-4262-B934-D1C7422B67C8}" type="pres">
      <dgm:prSet presAssocID="{AC1ADE04-1B72-4E36-9AD9-BA27765A962B}" presName="spaceRect" presStyleCnt="0"/>
      <dgm:spPr/>
    </dgm:pt>
    <dgm:pt modelId="{F629B6AD-FF0C-4C13-956C-F3F4076F0DE4}" type="pres">
      <dgm:prSet presAssocID="{AC1ADE04-1B72-4E36-9AD9-BA27765A962B}" presName="textRect" presStyleLbl="revTx" presStyleIdx="2" presStyleCnt="3">
        <dgm:presLayoutVars>
          <dgm:chMax val="1"/>
          <dgm:chPref val="1"/>
        </dgm:presLayoutVars>
      </dgm:prSet>
      <dgm:spPr/>
    </dgm:pt>
  </dgm:ptLst>
  <dgm:cxnLst>
    <dgm:cxn modelId="{3B481F2B-25CF-46B9-B9F6-985F2FE5A7B1}" type="presOf" srcId="{AC1ADE04-1B72-4E36-9AD9-BA27765A962B}" destId="{F629B6AD-FF0C-4C13-956C-F3F4076F0DE4}" srcOrd="0" destOrd="0" presId="urn:microsoft.com/office/officeart/2018/5/layout/IconCircleLabelList"/>
    <dgm:cxn modelId="{A022D92B-7A77-4807-BB2C-A3AB7441F8C9}" srcId="{DFC6A72D-32BC-4A32-856B-12674F5633DD}" destId="{AC1ADE04-1B72-4E36-9AD9-BA27765A962B}" srcOrd="2" destOrd="0" parTransId="{8851B3F8-04D8-4061-AD27-9C6E09029D91}" sibTransId="{8B0933A7-984D-4A6D-B39D-91E78A3A9F76}"/>
    <dgm:cxn modelId="{391BA86A-3D0A-4C15-9A5A-AE665CB140E7}" type="presOf" srcId="{5CA47E80-F353-4203-BCFC-210FEFA3F15E}" destId="{4A801307-47D1-413F-A28B-C224A714F821}" srcOrd="0" destOrd="0" presId="urn:microsoft.com/office/officeart/2018/5/layout/IconCircleLabel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91DEEFA8-64FE-440A-B127-E1B8218B59D4}" type="presOf" srcId="{DFC6A72D-32BC-4A32-856B-12674F5633DD}" destId="{A02C28D8-D1EE-4FAA-B2C2-14410D975D45}" srcOrd="0" destOrd="0" presId="urn:microsoft.com/office/officeart/2018/5/layout/IconCircleLabelList"/>
    <dgm:cxn modelId="{CFF8F1E1-562C-4196-835B-FE200865EF56}" type="presOf" srcId="{A8CCC5B7-CAA4-4FBD-A4C5-949F2F64E502}" destId="{DE5B3B6D-4C9D-4ABF-B3AD-94258EC1AE2C}" srcOrd="0" destOrd="0" presId="urn:microsoft.com/office/officeart/2018/5/layout/IconCircleLabelList"/>
    <dgm:cxn modelId="{BFBB16F6-BEE2-4127-B935-3CCEC1BA35B2}" type="presParOf" srcId="{A02C28D8-D1EE-4FAA-B2C2-14410D975D45}" destId="{CAEED50D-0D70-41EE-9696-FBE9EC5BF508}" srcOrd="0" destOrd="0" presId="urn:microsoft.com/office/officeart/2018/5/layout/IconCircleLabelList"/>
    <dgm:cxn modelId="{BFD1A8B2-7A8D-4258-AE96-568034740477}" type="presParOf" srcId="{CAEED50D-0D70-41EE-9696-FBE9EC5BF508}" destId="{13A101C6-27C0-4C5B-83BB-76E0323812EB}" srcOrd="0" destOrd="0" presId="urn:microsoft.com/office/officeart/2018/5/layout/IconCircleLabelList"/>
    <dgm:cxn modelId="{54F0AE64-826A-4086-A46E-F92775E937EB}" type="presParOf" srcId="{CAEED50D-0D70-41EE-9696-FBE9EC5BF508}" destId="{933E4428-DCF7-4110-AD2E-9CE222B3E7B3}" srcOrd="1" destOrd="0" presId="urn:microsoft.com/office/officeart/2018/5/layout/IconCircleLabelList"/>
    <dgm:cxn modelId="{24FE589B-C1E0-47B2-AFC6-A40717A0E211}" type="presParOf" srcId="{CAEED50D-0D70-41EE-9696-FBE9EC5BF508}" destId="{B4C0813F-8837-4E9F-A529-092F2D7DE1A9}" srcOrd="2" destOrd="0" presId="urn:microsoft.com/office/officeart/2018/5/layout/IconCircleLabelList"/>
    <dgm:cxn modelId="{385AFC6F-D694-4CB7-BCD6-E5ACB286F281}" type="presParOf" srcId="{CAEED50D-0D70-41EE-9696-FBE9EC5BF508}" destId="{DE5B3B6D-4C9D-4ABF-B3AD-94258EC1AE2C}" srcOrd="3" destOrd="0" presId="urn:microsoft.com/office/officeart/2018/5/layout/IconCircleLabelList"/>
    <dgm:cxn modelId="{F19EE348-4D15-496E-8278-966150EE907E}" type="presParOf" srcId="{A02C28D8-D1EE-4FAA-B2C2-14410D975D45}" destId="{2433C398-22C9-48D0-9ADC-5D43C98676BA}" srcOrd="1" destOrd="0" presId="urn:microsoft.com/office/officeart/2018/5/layout/IconCircleLabelList"/>
    <dgm:cxn modelId="{61D60C67-BB5E-4C6F-AB2B-FE0B73B036EF}" type="presParOf" srcId="{A02C28D8-D1EE-4FAA-B2C2-14410D975D45}" destId="{D1015AF9-16EC-4097-924A-929A42D9D331}" srcOrd="2" destOrd="0" presId="urn:microsoft.com/office/officeart/2018/5/layout/IconCircleLabelList"/>
    <dgm:cxn modelId="{ABC356AD-9EED-4CD4-BEC8-8B6776228988}" type="presParOf" srcId="{D1015AF9-16EC-4097-924A-929A42D9D331}" destId="{6655EA0A-DFF4-4295-99E8-0E756D28076F}" srcOrd="0" destOrd="0" presId="urn:microsoft.com/office/officeart/2018/5/layout/IconCircleLabelList"/>
    <dgm:cxn modelId="{1F37EAB3-92AD-4CF2-ADD5-9952A6656BE4}" type="presParOf" srcId="{D1015AF9-16EC-4097-924A-929A42D9D331}" destId="{3EB3CBED-F37D-443A-AE1B-F04E84F8F985}" srcOrd="1" destOrd="0" presId="urn:microsoft.com/office/officeart/2018/5/layout/IconCircleLabelList"/>
    <dgm:cxn modelId="{AD22F5E2-0E0B-4034-96A3-7D47F0F2F521}" type="presParOf" srcId="{D1015AF9-16EC-4097-924A-929A42D9D331}" destId="{A834C869-AD48-47B8-A3B0-9BBD68BBB2B0}" srcOrd="2" destOrd="0" presId="urn:microsoft.com/office/officeart/2018/5/layout/IconCircleLabelList"/>
    <dgm:cxn modelId="{A7270DA4-557B-4D61-8AA7-712BEB2911CE}" type="presParOf" srcId="{D1015AF9-16EC-4097-924A-929A42D9D331}" destId="{4A801307-47D1-413F-A28B-C224A714F821}" srcOrd="3" destOrd="0" presId="urn:microsoft.com/office/officeart/2018/5/layout/IconCircleLabelList"/>
    <dgm:cxn modelId="{A953E4D5-709E-46BD-870C-742FB513E0A2}" type="presParOf" srcId="{A02C28D8-D1EE-4FAA-B2C2-14410D975D45}" destId="{645FDCC0-C8A1-473D-872B-F6CE24362DE5}" srcOrd="3" destOrd="0" presId="urn:microsoft.com/office/officeart/2018/5/layout/IconCircleLabelList"/>
    <dgm:cxn modelId="{A86E5813-E08F-4172-8621-D3B6BA49C692}" type="presParOf" srcId="{A02C28D8-D1EE-4FAA-B2C2-14410D975D45}" destId="{1B7716F4-04E3-4FCD-89E5-1510EAD31F51}" srcOrd="4" destOrd="0" presId="urn:microsoft.com/office/officeart/2018/5/layout/IconCircleLabelList"/>
    <dgm:cxn modelId="{CB24D7A4-DBCE-4358-9396-C4597365B905}" type="presParOf" srcId="{1B7716F4-04E3-4FCD-89E5-1510EAD31F51}" destId="{9B895A55-955C-49E3-BB9F-C09649467A9D}" srcOrd="0" destOrd="0" presId="urn:microsoft.com/office/officeart/2018/5/layout/IconCircleLabelList"/>
    <dgm:cxn modelId="{01F140C2-5066-4E1C-9BB5-EFB010A8B14F}" type="presParOf" srcId="{1B7716F4-04E3-4FCD-89E5-1510EAD31F51}" destId="{3F5CE94E-085B-4848-B7C8-4EDB389E356E}" srcOrd="1" destOrd="0" presId="urn:microsoft.com/office/officeart/2018/5/layout/IconCircleLabelList"/>
    <dgm:cxn modelId="{FF584A04-492E-4AD5-8585-163000B7E071}" type="presParOf" srcId="{1B7716F4-04E3-4FCD-89E5-1510EAD31F51}" destId="{BE5F8F3C-94C8-4262-B934-D1C7422B67C8}" srcOrd="2" destOrd="0" presId="urn:microsoft.com/office/officeart/2018/5/layout/IconCircleLabelList"/>
    <dgm:cxn modelId="{01E60A62-879B-4B98-9933-AF21B184090F}" type="presParOf" srcId="{1B7716F4-04E3-4FCD-89E5-1510EAD31F51}" destId="{F629B6AD-FF0C-4C13-956C-F3F4076F0D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B6375-1D89-48E5-839F-7879613533A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028939C-FB41-418B-9F0E-CC6947E421B2}">
      <dgm:prSet/>
      <dgm:spPr/>
      <dgm:t>
        <a:bodyPr/>
        <a:lstStyle/>
        <a:p>
          <a:r>
            <a:rPr lang="en-US"/>
            <a:t>1. Continuous variables</a:t>
          </a:r>
        </a:p>
      </dgm:t>
    </dgm:pt>
    <dgm:pt modelId="{3F8F5C4A-DF7E-4750-87F7-341B4BBD67DD}" type="parTrans" cxnId="{9A480791-84C0-4696-9A18-CC77AC5BCE6C}">
      <dgm:prSet/>
      <dgm:spPr/>
      <dgm:t>
        <a:bodyPr/>
        <a:lstStyle/>
        <a:p>
          <a:endParaRPr lang="en-US"/>
        </a:p>
      </dgm:t>
    </dgm:pt>
    <dgm:pt modelId="{98CE623D-42C4-48E0-9BAA-D00D7A636D49}" type="sibTrans" cxnId="{9A480791-84C0-4696-9A18-CC77AC5BCE6C}">
      <dgm:prSet/>
      <dgm:spPr/>
      <dgm:t>
        <a:bodyPr/>
        <a:lstStyle/>
        <a:p>
          <a:endParaRPr lang="en-US"/>
        </a:p>
      </dgm:t>
    </dgm:pt>
    <dgm:pt modelId="{2FB70986-C693-4323-BA05-D1BCD413DA2F}">
      <dgm:prSet/>
      <dgm:spPr/>
      <dgm:t>
        <a:bodyPr/>
        <a:lstStyle/>
        <a:p>
          <a:r>
            <a:rPr lang="en-US"/>
            <a:t>2. Normal Distribution</a:t>
          </a:r>
        </a:p>
      </dgm:t>
    </dgm:pt>
    <dgm:pt modelId="{7C0716C9-C25A-48FF-8C98-BB1204E1EEF6}" type="parTrans" cxnId="{E89B6291-9C8A-44F0-BB84-FFF9F1218628}">
      <dgm:prSet/>
      <dgm:spPr/>
      <dgm:t>
        <a:bodyPr/>
        <a:lstStyle/>
        <a:p>
          <a:endParaRPr lang="en-US"/>
        </a:p>
      </dgm:t>
    </dgm:pt>
    <dgm:pt modelId="{42FFBC1F-50D9-4D01-9768-96AF4620B6F7}" type="sibTrans" cxnId="{E89B6291-9C8A-44F0-BB84-FFF9F1218628}">
      <dgm:prSet/>
      <dgm:spPr/>
      <dgm:t>
        <a:bodyPr/>
        <a:lstStyle/>
        <a:p>
          <a:endParaRPr lang="en-US"/>
        </a:p>
      </dgm:t>
    </dgm:pt>
    <dgm:pt modelId="{EBB127E5-DA01-47EB-B5E4-4A08E44597FE}">
      <dgm:prSet/>
      <dgm:spPr/>
      <dgm:t>
        <a:bodyPr/>
        <a:lstStyle/>
        <a:p>
          <a:r>
            <a:rPr lang="en-US"/>
            <a:t>3. No outliers</a:t>
          </a:r>
        </a:p>
      </dgm:t>
    </dgm:pt>
    <dgm:pt modelId="{C8B6FC56-36EB-4ECF-BC0C-DC27823A76C9}" type="parTrans" cxnId="{F37F01BD-8EF2-4B31-93C7-BEF039A25342}">
      <dgm:prSet/>
      <dgm:spPr/>
      <dgm:t>
        <a:bodyPr/>
        <a:lstStyle/>
        <a:p>
          <a:endParaRPr lang="en-US"/>
        </a:p>
      </dgm:t>
    </dgm:pt>
    <dgm:pt modelId="{AA75CBEB-9B1F-4A37-89EF-92BE5263C0A3}" type="sibTrans" cxnId="{F37F01BD-8EF2-4B31-93C7-BEF039A25342}">
      <dgm:prSet/>
      <dgm:spPr/>
      <dgm:t>
        <a:bodyPr/>
        <a:lstStyle/>
        <a:p>
          <a:endParaRPr lang="en-US"/>
        </a:p>
      </dgm:t>
    </dgm:pt>
    <dgm:pt modelId="{B16EC98F-4849-4A4D-9DEC-D35E72911FB6}">
      <dgm:prSet/>
      <dgm:spPr/>
      <dgm:t>
        <a:bodyPr/>
        <a:lstStyle/>
        <a:p>
          <a:r>
            <a:rPr lang="en-US"/>
            <a:t>4. Linearity</a:t>
          </a:r>
        </a:p>
      </dgm:t>
    </dgm:pt>
    <dgm:pt modelId="{85C9B79E-9826-40A2-B6AC-C4DEB5233C63}" type="parTrans" cxnId="{2A6C7FD7-F1BC-4509-998C-B04EA7877817}">
      <dgm:prSet/>
      <dgm:spPr/>
      <dgm:t>
        <a:bodyPr/>
        <a:lstStyle/>
        <a:p>
          <a:endParaRPr lang="en-US"/>
        </a:p>
      </dgm:t>
    </dgm:pt>
    <dgm:pt modelId="{2C768B4D-F6BA-44AD-AF35-03996EFD3471}" type="sibTrans" cxnId="{2A6C7FD7-F1BC-4509-998C-B04EA7877817}">
      <dgm:prSet/>
      <dgm:spPr/>
      <dgm:t>
        <a:bodyPr/>
        <a:lstStyle/>
        <a:p>
          <a:endParaRPr lang="en-US"/>
        </a:p>
      </dgm:t>
    </dgm:pt>
    <dgm:pt modelId="{E778B2CC-D1D3-4E24-81F7-3AF70115F10C}" type="pres">
      <dgm:prSet presAssocID="{AF5B6375-1D89-48E5-839F-7879613533AB}" presName="vert0" presStyleCnt="0">
        <dgm:presLayoutVars>
          <dgm:dir/>
          <dgm:animOne val="branch"/>
          <dgm:animLvl val="lvl"/>
        </dgm:presLayoutVars>
      </dgm:prSet>
      <dgm:spPr/>
    </dgm:pt>
    <dgm:pt modelId="{5609F5A7-B9A1-4681-B369-0B0C6EE8C176}" type="pres">
      <dgm:prSet presAssocID="{E028939C-FB41-418B-9F0E-CC6947E421B2}" presName="thickLine" presStyleLbl="alignNode1" presStyleIdx="0" presStyleCnt="4"/>
      <dgm:spPr/>
    </dgm:pt>
    <dgm:pt modelId="{3DC87BBA-09AF-4B67-B2E7-C96175F7CBC5}" type="pres">
      <dgm:prSet presAssocID="{E028939C-FB41-418B-9F0E-CC6947E421B2}" presName="horz1" presStyleCnt="0"/>
      <dgm:spPr/>
    </dgm:pt>
    <dgm:pt modelId="{2C03389A-0C69-448D-A6B8-FBBBECF0AB28}" type="pres">
      <dgm:prSet presAssocID="{E028939C-FB41-418B-9F0E-CC6947E421B2}" presName="tx1" presStyleLbl="revTx" presStyleIdx="0" presStyleCnt="4"/>
      <dgm:spPr/>
    </dgm:pt>
    <dgm:pt modelId="{3566AE7D-050F-4DB3-B8B1-59F2C5488913}" type="pres">
      <dgm:prSet presAssocID="{E028939C-FB41-418B-9F0E-CC6947E421B2}" presName="vert1" presStyleCnt="0"/>
      <dgm:spPr/>
    </dgm:pt>
    <dgm:pt modelId="{1EAF7D63-DFC5-42B0-9C42-6995B70891EB}" type="pres">
      <dgm:prSet presAssocID="{2FB70986-C693-4323-BA05-D1BCD413DA2F}" presName="thickLine" presStyleLbl="alignNode1" presStyleIdx="1" presStyleCnt="4"/>
      <dgm:spPr/>
    </dgm:pt>
    <dgm:pt modelId="{63842727-2C4C-4752-81F3-7DDCA4A4FCCC}" type="pres">
      <dgm:prSet presAssocID="{2FB70986-C693-4323-BA05-D1BCD413DA2F}" presName="horz1" presStyleCnt="0"/>
      <dgm:spPr/>
    </dgm:pt>
    <dgm:pt modelId="{F1D4C8BF-A231-4152-B0D5-9433FC47AD9A}" type="pres">
      <dgm:prSet presAssocID="{2FB70986-C693-4323-BA05-D1BCD413DA2F}" presName="tx1" presStyleLbl="revTx" presStyleIdx="1" presStyleCnt="4"/>
      <dgm:spPr/>
    </dgm:pt>
    <dgm:pt modelId="{081790F5-8B54-4E2F-92AF-9AFD5ABBD74E}" type="pres">
      <dgm:prSet presAssocID="{2FB70986-C693-4323-BA05-D1BCD413DA2F}" presName="vert1" presStyleCnt="0"/>
      <dgm:spPr/>
    </dgm:pt>
    <dgm:pt modelId="{9C8429D8-F6C2-46DD-B8D5-F9716A14AA3F}" type="pres">
      <dgm:prSet presAssocID="{EBB127E5-DA01-47EB-B5E4-4A08E44597FE}" presName="thickLine" presStyleLbl="alignNode1" presStyleIdx="2" presStyleCnt="4"/>
      <dgm:spPr/>
    </dgm:pt>
    <dgm:pt modelId="{34D3E556-F232-44C9-AF14-3086BDE96AE8}" type="pres">
      <dgm:prSet presAssocID="{EBB127E5-DA01-47EB-B5E4-4A08E44597FE}" presName="horz1" presStyleCnt="0"/>
      <dgm:spPr/>
    </dgm:pt>
    <dgm:pt modelId="{B4209C0B-63CC-4E84-A7A4-C3A3402D6444}" type="pres">
      <dgm:prSet presAssocID="{EBB127E5-DA01-47EB-B5E4-4A08E44597FE}" presName="tx1" presStyleLbl="revTx" presStyleIdx="2" presStyleCnt="4"/>
      <dgm:spPr/>
    </dgm:pt>
    <dgm:pt modelId="{3C38F107-F4EC-4EA8-A743-66FC8A178FEF}" type="pres">
      <dgm:prSet presAssocID="{EBB127E5-DA01-47EB-B5E4-4A08E44597FE}" presName="vert1" presStyleCnt="0"/>
      <dgm:spPr/>
    </dgm:pt>
    <dgm:pt modelId="{6DC4F9D1-7194-4679-B2CB-5359EC00C8D8}" type="pres">
      <dgm:prSet presAssocID="{B16EC98F-4849-4A4D-9DEC-D35E72911FB6}" presName="thickLine" presStyleLbl="alignNode1" presStyleIdx="3" presStyleCnt="4"/>
      <dgm:spPr/>
    </dgm:pt>
    <dgm:pt modelId="{650808A4-3D62-4CF9-8457-90190BE10145}" type="pres">
      <dgm:prSet presAssocID="{B16EC98F-4849-4A4D-9DEC-D35E72911FB6}" presName="horz1" presStyleCnt="0"/>
      <dgm:spPr/>
    </dgm:pt>
    <dgm:pt modelId="{9CF65141-F125-4DBA-B87A-355F539E7623}" type="pres">
      <dgm:prSet presAssocID="{B16EC98F-4849-4A4D-9DEC-D35E72911FB6}" presName="tx1" presStyleLbl="revTx" presStyleIdx="3" presStyleCnt="4"/>
      <dgm:spPr/>
    </dgm:pt>
    <dgm:pt modelId="{BE353CAF-5B3F-494E-B6F5-759CAC00DB05}" type="pres">
      <dgm:prSet presAssocID="{B16EC98F-4849-4A4D-9DEC-D35E72911FB6}" presName="vert1" presStyleCnt="0"/>
      <dgm:spPr/>
    </dgm:pt>
  </dgm:ptLst>
  <dgm:cxnLst>
    <dgm:cxn modelId="{2E2C8F5D-DE02-4C3F-BDB4-D785F0EDA478}" type="presOf" srcId="{B16EC98F-4849-4A4D-9DEC-D35E72911FB6}" destId="{9CF65141-F125-4DBA-B87A-355F539E7623}" srcOrd="0" destOrd="0" presId="urn:microsoft.com/office/officeart/2008/layout/LinedList"/>
    <dgm:cxn modelId="{6B216743-9AB1-4F27-91D7-6DF6AADA3362}" type="presOf" srcId="{2FB70986-C693-4323-BA05-D1BCD413DA2F}" destId="{F1D4C8BF-A231-4152-B0D5-9433FC47AD9A}" srcOrd="0" destOrd="0" presId="urn:microsoft.com/office/officeart/2008/layout/LinedList"/>
    <dgm:cxn modelId="{E1E51773-D9A8-43C5-8737-6C565BB7C2E9}" type="presOf" srcId="{AF5B6375-1D89-48E5-839F-7879613533AB}" destId="{E778B2CC-D1D3-4E24-81F7-3AF70115F10C}" srcOrd="0" destOrd="0" presId="urn:microsoft.com/office/officeart/2008/layout/LinedList"/>
    <dgm:cxn modelId="{9A480791-84C0-4696-9A18-CC77AC5BCE6C}" srcId="{AF5B6375-1D89-48E5-839F-7879613533AB}" destId="{E028939C-FB41-418B-9F0E-CC6947E421B2}" srcOrd="0" destOrd="0" parTransId="{3F8F5C4A-DF7E-4750-87F7-341B4BBD67DD}" sibTransId="{98CE623D-42C4-48E0-9BAA-D00D7A636D49}"/>
    <dgm:cxn modelId="{E89B6291-9C8A-44F0-BB84-FFF9F1218628}" srcId="{AF5B6375-1D89-48E5-839F-7879613533AB}" destId="{2FB70986-C693-4323-BA05-D1BCD413DA2F}" srcOrd="1" destOrd="0" parTransId="{7C0716C9-C25A-48FF-8C98-BB1204E1EEF6}" sibTransId="{42FFBC1F-50D9-4D01-9768-96AF4620B6F7}"/>
    <dgm:cxn modelId="{F37F01BD-8EF2-4B31-93C7-BEF039A25342}" srcId="{AF5B6375-1D89-48E5-839F-7879613533AB}" destId="{EBB127E5-DA01-47EB-B5E4-4A08E44597FE}" srcOrd="2" destOrd="0" parTransId="{C8B6FC56-36EB-4ECF-BC0C-DC27823A76C9}" sibTransId="{AA75CBEB-9B1F-4A37-89EF-92BE5263C0A3}"/>
    <dgm:cxn modelId="{6533B9C0-9286-4953-9E82-161A54A6D38F}" type="presOf" srcId="{EBB127E5-DA01-47EB-B5E4-4A08E44597FE}" destId="{B4209C0B-63CC-4E84-A7A4-C3A3402D6444}" srcOrd="0" destOrd="0" presId="urn:microsoft.com/office/officeart/2008/layout/LinedList"/>
    <dgm:cxn modelId="{2A6C7FD7-F1BC-4509-998C-B04EA7877817}" srcId="{AF5B6375-1D89-48E5-839F-7879613533AB}" destId="{B16EC98F-4849-4A4D-9DEC-D35E72911FB6}" srcOrd="3" destOrd="0" parTransId="{85C9B79E-9826-40A2-B6AC-C4DEB5233C63}" sibTransId="{2C768B4D-F6BA-44AD-AF35-03996EFD3471}"/>
    <dgm:cxn modelId="{6856B5DC-CF18-486F-9584-35F99C38A645}" type="presOf" srcId="{E028939C-FB41-418B-9F0E-CC6947E421B2}" destId="{2C03389A-0C69-448D-A6B8-FBBBECF0AB28}" srcOrd="0" destOrd="0" presId="urn:microsoft.com/office/officeart/2008/layout/LinedList"/>
    <dgm:cxn modelId="{010138B1-3C93-4307-A64C-E5FD7E1DB16B}" type="presParOf" srcId="{E778B2CC-D1D3-4E24-81F7-3AF70115F10C}" destId="{5609F5A7-B9A1-4681-B369-0B0C6EE8C176}" srcOrd="0" destOrd="0" presId="urn:microsoft.com/office/officeart/2008/layout/LinedList"/>
    <dgm:cxn modelId="{038591CB-D4E1-40E5-9AF7-34B7BA3F76DE}" type="presParOf" srcId="{E778B2CC-D1D3-4E24-81F7-3AF70115F10C}" destId="{3DC87BBA-09AF-4B67-B2E7-C96175F7CBC5}" srcOrd="1" destOrd="0" presId="urn:microsoft.com/office/officeart/2008/layout/LinedList"/>
    <dgm:cxn modelId="{ABC4A544-1601-48C5-A726-1A3F191586A4}" type="presParOf" srcId="{3DC87BBA-09AF-4B67-B2E7-C96175F7CBC5}" destId="{2C03389A-0C69-448D-A6B8-FBBBECF0AB28}" srcOrd="0" destOrd="0" presId="urn:microsoft.com/office/officeart/2008/layout/LinedList"/>
    <dgm:cxn modelId="{8AC90C9E-1972-49CE-9F9D-A72D6CEB6B78}" type="presParOf" srcId="{3DC87BBA-09AF-4B67-B2E7-C96175F7CBC5}" destId="{3566AE7D-050F-4DB3-B8B1-59F2C5488913}" srcOrd="1" destOrd="0" presId="urn:microsoft.com/office/officeart/2008/layout/LinedList"/>
    <dgm:cxn modelId="{067FA6FB-76FB-43C6-9C47-C853154774CE}" type="presParOf" srcId="{E778B2CC-D1D3-4E24-81F7-3AF70115F10C}" destId="{1EAF7D63-DFC5-42B0-9C42-6995B70891EB}" srcOrd="2" destOrd="0" presId="urn:microsoft.com/office/officeart/2008/layout/LinedList"/>
    <dgm:cxn modelId="{7EE52F7C-6107-4E4B-89F9-2CB78C613979}" type="presParOf" srcId="{E778B2CC-D1D3-4E24-81F7-3AF70115F10C}" destId="{63842727-2C4C-4752-81F3-7DDCA4A4FCCC}" srcOrd="3" destOrd="0" presId="urn:microsoft.com/office/officeart/2008/layout/LinedList"/>
    <dgm:cxn modelId="{F767BD0B-B3E4-4168-BA57-D061D0EC8D0F}" type="presParOf" srcId="{63842727-2C4C-4752-81F3-7DDCA4A4FCCC}" destId="{F1D4C8BF-A231-4152-B0D5-9433FC47AD9A}" srcOrd="0" destOrd="0" presId="urn:microsoft.com/office/officeart/2008/layout/LinedList"/>
    <dgm:cxn modelId="{5C6C698E-8F9A-46F4-9D47-044FA62E4D9C}" type="presParOf" srcId="{63842727-2C4C-4752-81F3-7DDCA4A4FCCC}" destId="{081790F5-8B54-4E2F-92AF-9AFD5ABBD74E}" srcOrd="1" destOrd="0" presId="urn:microsoft.com/office/officeart/2008/layout/LinedList"/>
    <dgm:cxn modelId="{C44AB5DD-8BF4-4BB8-92C0-8FAC0E7782DF}" type="presParOf" srcId="{E778B2CC-D1D3-4E24-81F7-3AF70115F10C}" destId="{9C8429D8-F6C2-46DD-B8D5-F9716A14AA3F}" srcOrd="4" destOrd="0" presId="urn:microsoft.com/office/officeart/2008/layout/LinedList"/>
    <dgm:cxn modelId="{C1A75324-6CC5-4548-9B6D-FBE10C4C6D0D}" type="presParOf" srcId="{E778B2CC-D1D3-4E24-81F7-3AF70115F10C}" destId="{34D3E556-F232-44C9-AF14-3086BDE96AE8}" srcOrd="5" destOrd="0" presId="urn:microsoft.com/office/officeart/2008/layout/LinedList"/>
    <dgm:cxn modelId="{85B038E1-99AA-42D6-A387-35D7F694954D}" type="presParOf" srcId="{34D3E556-F232-44C9-AF14-3086BDE96AE8}" destId="{B4209C0B-63CC-4E84-A7A4-C3A3402D6444}" srcOrd="0" destOrd="0" presId="urn:microsoft.com/office/officeart/2008/layout/LinedList"/>
    <dgm:cxn modelId="{6D194259-A4BD-4D90-BC39-6BADDCCCE155}" type="presParOf" srcId="{34D3E556-F232-44C9-AF14-3086BDE96AE8}" destId="{3C38F107-F4EC-4EA8-A743-66FC8A178FEF}" srcOrd="1" destOrd="0" presId="urn:microsoft.com/office/officeart/2008/layout/LinedList"/>
    <dgm:cxn modelId="{59A2D6BE-5483-4551-8162-6EF9391187D7}" type="presParOf" srcId="{E778B2CC-D1D3-4E24-81F7-3AF70115F10C}" destId="{6DC4F9D1-7194-4679-B2CB-5359EC00C8D8}" srcOrd="6" destOrd="0" presId="urn:microsoft.com/office/officeart/2008/layout/LinedList"/>
    <dgm:cxn modelId="{DFDA4D12-F7CE-49A6-AEE7-C023572AED33}" type="presParOf" srcId="{E778B2CC-D1D3-4E24-81F7-3AF70115F10C}" destId="{650808A4-3D62-4CF9-8457-90190BE10145}" srcOrd="7" destOrd="0" presId="urn:microsoft.com/office/officeart/2008/layout/LinedList"/>
    <dgm:cxn modelId="{A51E05B4-A69C-4897-8D2C-3E5531BCC3B3}" type="presParOf" srcId="{650808A4-3D62-4CF9-8457-90190BE10145}" destId="{9CF65141-F125-4DBA-B87A-355F539E7623}" srcOrd="0" destOrd="0" presId="urn:microsoft.com/office/officeart/2008/layout/LinedList"/>
    <dgm:cxn modelId="{D6DD9CAC-5CA5-41C7-A9E5-917F0DFCE47C}" type="presParOf" srcId="{650808A4-3D62-4CF9-8457-90190BE10145}" destId="{BE353CAF-5B3F-494E-B6F5-759CAC00DB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13167-177B-4959-9D0B-1D243B8967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C117AEB-872F-40F7-9203-C98F7E2F6A89}">
      <dgm:prSet/>
      <dgm:spPr/>
      <dgm:t>
        <a:bodyPr/>
        <a:lstStyle/>
        <a:p>
          <a:r>
            <a:rPr lang="en-US" b="1" dirty="0"/>
            <a:t>Statistical Significance</a:t>
          </a:r>
          <a:endParaRPr lang="en-US" dirty="0"/>
        </a:p>
      </dgm:t>
    </dgm:pt>
    <dgm:pt modelId="{647AD0E3-BB69-4973-AF0C-CD65F8B4E10A}" type="parTrans" cxnId="{F062BEF4-3D20-4C24-A62A-6B7C4BE641B4}">
      <dgm:prSet/>
      <dgm:spPr/>
      <dgm:t>
        <a:bodyPr/>
        <a:lstStyle/>
        <a:p>
          <a:endParaRPr lang="en-US"/>
        </a:p>
      </dgm:t>
    </dgm:pt>
    <dgm:pt modelId="{55A3E69E-8C41-43B3-AE18-88CBF17881F4}" type="sibTrans" cxnId="{F062BEF4-3D20-4C24-A62A-6B7C4BE641B4}">
      <dgm:prSet/>
      <dgm:spPr/>
      <dgm:t>
        <a:bodyPr/>
        <a:lstStyle/>
        <a:p>
          <a:endParaRPr lang="en-US"/>
        </a:p>
      </dgm:t>
    </dgm:pt>
    <dgm:pt modelId="{BE69E94B-58BF-44DB-A6FE-CA576DA4BDF2}">
      <dgm:prSet/>
      <dgm:spPr/>
      <dgm:t>
        <a:bodyPr/>
        <a:lstStyle/>
        <a:p>
          <a:r>
            <a:rPr lang="en-US" dirty="0"/>
            <a:t>When a correlation is statistically significant, it means it is different from zero. We reject the null that there is no relationship between the variables (i.e., r is not 0), in favor of our alternative hypothesis. </a:t>
          </a:r>
        </a:p>
      </dgm:t>
      <dgm:extLst>
        <a:ext uri="{E40237B7-FDA0-4F09-8148-C483321AD2D9}">
          <dgm14:cNvPr xmlns:dgm14="http://schemas.microsoft.com/office/drawing/2010/diagram" id="0" name="" descr="When a correlation is statistically significant, it means it is different from zero. We reject the null that there is no relationship between the variables (i.e., r is not 0), in favor of our alternative hypothesis. &#10;If your correlation coefficient has a p value smaller than .05, we would reject our null and say the correlation is significant. "/>
        </a:ext>
      </dgm:extLst>
    </dgm:pt>
    <dgm:pt modelId="{20A35916-79D3-450B-8D0D-CC5C17E277D9}" type="parTrans" cxnId="{AA918268-447E-4E21-B4A7-512A63469E0E}">
      <dgm:prSet/>
      <dgm:spPr/>
      <dgm:t>
        <a:bodyPr/>
        <a:lstStyle/>
        <a:p>
          <a:endParaRPr lang="en-US"/>
        </a:p>
      </dgm:t>
    </dgm:pt>
    <dgm:pt modelId="{86976E1C-38CD-45D2-AF55-752996883C73}" type="sibTrans" cxnId="{AA918268-447E-4E21-B4A7-512A63469E0E}">
      <dgm:prSet/>
      <dgm:spPr/>
      <dgm:t>
        <a:bodyPr/>
        <a:lstStyle/>
        <a:p>
          <a:endParaRPr lang="en-US"/>
        </a:p>
      </dgm:t>
    </dgm:pt>
    <dgm:pt modelId="{78C583B3-7920-49EF-8A71-0D5218F35F33}">
      <dgm:prSet/>
      <dgm:spPr/>
      <dgm:t>
        <a:bodyPr/>
        <a:lstStyle/>
        <a:p>
          <a:r>
            <a:rPr lang="en-US" dirty="0"/>
            <a:t>If your correlation coefficient has a p value smaller than .05, we would reject our null and say the correlation is significant. </a:t>
          </a:r>
        </a:p>
      </dgm:t>
    </dgm:pt>
    <dgm:pt modelId="{E6CBCD03-BBC6-4A9F-89A1-B2AFE7161017}" type="parTrans" cxnId="{8FAEDC1F-E69B-440F-91D2-F770A477DAA0}">
      <dgm:prSet/>
      <dgm:spPr/>
      <dgm:t>
        <a:bodyPr/>
        <a:lstStyle/>
        <a:p>
          <a:endParaRPr lang="en-US"/>
        </a:p>
      </dgm:t>
    </dgm:pt>
    <dgm:pt modelId="{4FC0C0B6-7644-481A-B3D4-EA83E8B14B92}" type="sibTrans" cxnId="{8FAEDC1F-E69B-440F-91D2-F770A477DAA0}">
      <dgm:prSet/>
      <dgm:spPr/>
      <dgm:t>
        <a:bodyPr/>
        <a:lstStyle/>
        <a:p>
          <a:endParaRPr lang="en-US"/>
        </a:p>
      </dgm:t>
    </dgm:pt>
    <dgm:pt modelId="{2ADC028D-7838-483E-895C-DA7AB441D2D6}">
      <dgm:prSet/>
      <dgm:spPr/>
      <dgm:t>
        <a:bodyPr/>
        <a:lstStyle/>
        <a:p>
          <a:r>
            <a:rPr lang="en-US"/>
            <a:t>Practical Significance</a:t>
          </a:r>
        </a:p>
      </dgm:t>
    </dgm:pt>
    <dgm:pt modelId="{DBDDDBB7-724F-4E0B-A9CA-7C5BA37D2E8D}" type="parTrans" cxnId="{50E3476D-5618-4780-9F12-1AE2A1F2FEC2}">
      <dgm:prSet/>
      <dgm:spPr/>
      <dgm:t>
        <a:bodyPr/>
        <a:lstStyle/>
        <a:p>
          <a:endParaRPr lang="en-US"/>
        </a:p>
      </dgm:t>
    </dgm:pt>
    <dgm:pt modelId="{FD6498F3-E5F0-40A2-B58B-F76E523DC044}" type="sibTrans" cxnId="{50E3476D-5618-4780-9F12-1AE2A1F2FEC2}">
      <dgm:prSet/>
      <dgm:spPr/>
      <dgm:t>
        <a:bodyPr/>
        <a:lstStyle/>
        <a:p>
          <a:endParaRPr lang="en-US"/>
        </a:p>
      </dgm:t>
    </dgm:pt>
    <dgm:pt modelId="{A268BFDD-F49B-4261-8A01-E3548C57E0FB}">
      <dgm:prSet/>
      <dgm:spPr/>
      <dgm:t>
        <a:bodyPr/>
        <a:lstStyle/>
        <a:p>
          <a:r>
            <a:rPr lang="en-US" i="1" dirty="0"/>
            <a:t>r</a:t>
          </a:r>
          <a:r>
            <a:rPr lang="en-US" i="0" dirty="0"/>
            <a:t> value itself is an effect size</a:t>
          </a:r>
        </a:p>
      </dgm:t>
    </dgm:pt>
    <dgm:pt modelId="{BF981358-BC80-4A6D-83F6-A6E9C069C352}" type="parTrans" cxnId="{6DF215B0-5596-4297-8D79-DF800C4ADB4F}">
      <dgm:prSet/>
      <dgm:spPr/>
      <dgm:t>
        <a:bodyPr/>
        <a:lstStyle/>
        <a:p>
          <a:endParaRPr lang="en-US"/>
        </a:p>
      </dgm:t>
    </dgm:pt>
    <dgm:pt modelId="{DF793197-DAB5-46B6-87B3-C49E704E76C3}" type="sibTrans" cxnId="{6DF215B0-5596-4297-8D79-DF800C4ADB4F}">
      <dgm:prSet/>
      <dgm:spPr/>
      <dgm:t>
        <a:bodyPr/>
        <a:lstStyle/>
        <a:p>
          <a:endParaRPr lang="en-US"/>
        </a:p>
      </dgm:t>
    </dgm:pt>
    <dgm:pt modelId="{43AB8324-5B84-44AC-8022-EDBEEDD119B3}">
      <dgm:prSet/>
      <dgm:spPr/>
      <dgm:t>
        <a:bodyPr/>
        <a:lstStyle/>
        <a:p>
          <a:r>
            <a:rPr lang="en-US" i="1" dirty="0"/>
            <a:t>r</a:t>
          </a:r>
          <a:r>
            <a:rPr lang="en-US" i="1" baseline="30000" dirty="0"/>
            <a:t>2 </a:t>
          </a:r>
          <a:r>
            <a:rPr lang="en-US" i="1" baseline="0" dirty="0">
              <a:sym typeface="Wingdings" panose="05000000000000000000" pitchFamily="2" charset="2"/>
            </a:rPr>
            <a:t> </a:t>
          </a:r>
          <a:r>
            <a:rPr lang="en-US" i="0" dirty="0"/>
            <a:t>Square the correlation to interpret as a percentage of variance overlapping between variables</a:t>
          </a:r>
        </a:p>
      </dgm:t>
    </dgm:pt>
    <dgm:pt modelId="{67C04D47-3208-4288-B892-777B9B61C597}" type="parTrans" cxnId="{B0CF7B21-E4C4-4F3C-AA42-18057518AC1C}">
      <dgm:prSet/>
      <dgm:spPr/>
      <dgm:t>
        <a:bodyPr/>
        <a:lstStyle/>
        <a:p>
          <a:endParaRPr lang="en-US"/>
        </a:p>
      </dgm:t>
    </dgm:pt>
    <dgm:pt modelId="{06A404CE-655A-4EDA-AB17-C8C934CB51EA}" type="sibTrans" cxnId="{B0CF7B21-E4C4-4F3C-AA42-18057518AC1C}">
      <dgm:prSet/>
      <dgm:spPr/>
      <dgm:t>
        <a:bodyPr/>
        <a:lstStyle/>
        <a:p>
          <a:endParaRPr lang="en-US"/>
        </a:p>
      </dgm:t>
    </dgm:pt>
    <dgm:pt modelId="{68A12B4F-6603-4BBB-94F6-998F1E622DB6}">
      <dgm:prSet/>
      <dgm:spPr/>
      <dgm:t>
        <a:bodyPr/>
        <a:lstStyle/>
        <a:p>
          <a:r>
            <a:rPr lang="en-US" i="0" dirty="0"/>
            <a:t>Example: </a:t>
          </a:r>
          <a:r>
            <a:rPr lang="en-US" i="0" dirty="0" err="1"/>
            <a:t>Jamillo</a:t>
          </a:r>
          <a:r>
            <a:rPr lang="en-US" i="0" dirty="0"/>
            <a:t> et al. (2016) found that the correlation between stereotype threats and hopelessness was</a:t>
          </a:r>
          <a:r>
            <a:rPr lang="en-US" i="1" dirty="0"/>
            <a:t> r </a:t>
          </a:r>
          <a:r>
            <a:rPr lang="en-US" i="0" dirty="0"/>
            <a:t>= .34, </a:t>
          </a:r>
          <a:r>
            <a:rPr lang="en-US" i="1" dirty="0"/>
            <a:t>r</a:t>
          </a:r>
          <a:r>
            <a:rPr lang="en-US" i="1" baseline="30000" dirty="0"/>
            <a:t>2</a:t>
          </a:r>
          <a:r>
            <a:rPr lang="en-US" i="0" dirty="0"/>
            <a:t> = .12. This means that approximately 12% of the variance in hopelessness (why some students feel more hopeful than others) can be explained by stereotype threats. </a:t>
          </a:r>
        </a:p>
      </dgm:t>
    </dgm:pt>
    <dgm:pt modelId="{14B9A7F2-1802-4CAF-A720-91B3D5AECA08}" type="parTrans" cxnId="{1D9DA151-5900-4403-AC4C-E6466355D71C}">
      <dgm:prSet/>
      <dgm:spPr/>
      <dgm:t>
        <a:bodyPr/>
        <a:lstStyle/>
        <a:p>
          <a:endParaRPr lang="en-US"/>
        </a:p>
      </dgm:t>
    </dgm:pt>
    <dgm:pt modelId="{6FEFAEF0-CAC1-4E2C-B99E-0038B0F4E9D0}" type="sibTrans" cxnId="{1D9DA151-5900-4403-AC4C-E6466355D71C}">
      <dgm:prSet/>
      <dgm:spPr/>
      <dgm:t>
        <a:bodyPr/>
        <a:lstStyle/>
        <a:p>
          <a:endParaRPr lang="en-US"/>
        </a:p>
      </dgm:t>
    </dgm:pt>
    <dgm:pt modelId="{FDE71440-2412-4043-BEDA-DF71A999ED42}" type="pres">
      <dgm:prSet presAssocID="{22113167-177B-4959-9D0B-1D243B896729}" presName="linear" presStyleCnt="0">
        <dgm:presLayoutVars>
          <dgm:animLvl val="lvl"/>
          <dgm:resizeHandles val="exact"/>
        </dgm:presLayoutVars>
      </dgm:prSet>
      <dgm:spPr/>
    </dgm:pt>
    <dgm:pt modelId="{AABBE180-D5F4-4638-8EDD-BA08B62FBBF2}" type="pres">
      <dgm:prSet presAssocID="{EC117AEB-872F-40F7-9203-C98F7E2F6A89}" presName="parentText" presStyleLbl="node1" presStyleIdx="0" presStyleCnt="2">
        <dgm:presLayoutVars>
          <dgm:chMax val="0"/>
          <dgm:bulletEnabled val="1"/>
        </dgm:presLayoutVars>
      </dgm:prSet>
      <dgm:spPr/>
    </dgm:pt>
    <dgm:pt modelId="{50BC2F8F-9F75-440E-85B6-7192316DE71A}" type="pres">
      <dgm:prSet presAssocID="{EC117AEB-872F-40F7-9203-C98F7E2F6A89}" presName="childText" presStyleLbl="revTx" presStyleIdx="0" presStyleCnt="2">
        <dgm:presLayoutVars>
          <dgm:bulletEnabled val="1"/>
        </dgm:presLayoutVars>
      </dgm:prSet>
      <dgm:spPr/>
    </dgm:pt>
    <dgm:pt modelId="{BEF9CF23-86E9-4760-B83B-4CA024225BF6}" type="pres">
      <dgm:prSet presAssocID="{2ADC028D-7838-483E-895C-DA7AB441D2D6}" presName="parentText" presStyleLbl="node1" presStyleIdx="1" presStyleCnt="2">
        <dgm:presLayoutVars>
          <dgm:chMax val="0"/>
          <dgm:bulletEnabled val="1"/>
        </dgm:presLayoutVars>
      </dgm:prSet>
      <dgm:spPr/>
    </dgm:pt>
    <dgm:pt modelId="{BB2CB4BB-5894-4C93-A1F0-9390F8CF853E}" type="pres">
      <dgm:prSet presAssocID="{2ADC028D-7838-483E-895C-DA7AB441D2D6}" presName="childText" presStyleLbl="revTx" presStyleIdx="1" presStyleCnt="2">
        <dgm:presLayoutVars>
          <dgm:bulletEnabled val="1"/>
        </dgm:presLayoutVars>
      </dgm:prSet>
      <dgm:spPr/>
    </dgm:pt>
  </dgm:ptLst>
  <dgm:cxnLst>
    <dgm:cxn modelId="{C1DC7001-D93C-4F17-9E8B-7A69B2EAFF1B}" type="presOf" srcId="{22113167-177B-4959-9D0B-1D243B896729}" destId="{FDE71440-2412-4043-BEDA-DF71A999ED42}" srcOrd="0" destOrd="0" presId="urn:microsoft.com/office/officeart/2005/8/layout/vList2"/>
    <dgm:cxn modelId="{8FAEDC1F-E69B-440F-91D2-F770A477DAA0}" srcId="{EC117AEB-872F-40F7-9203-C98F7E2F6A89}" destId="{78C583B3-7920-49EF-8A71-0D5218F35F33}" srcOrd="1" destOrd="0" parTransId="{E6CBCD03-BBC6-4A9F-89A1-B2AFE7161017}" sibTransId="{4FC0C0B6-7644-481A-B3D4-EA83E8B14B92}"/>
    <dgm:cxn modelId="{B0CF7B21-E4C4-4F3C-AA42-18057518AC1C}" srcId="{2ADC028D-7838-483E-895C-DA7AB441D2D6}" destId="{43AB8324-5B84-44AC-8022-EDBEEDD119B3}" srcOrd="1" destOrd="0" parTransId="{67C04D47-3208-4288-B892-777B9B61C597}" sibTransId="{06A404CE-655A-4EDA-AB17-C8C934CB51EA}"/>
    <dgm:cxn modelId="{E20E2426-36EC-4034-AA90-02FB56885BE3}" type="presOf" srcId="{43AB8324-5B84-44AC-8022-EDBEEDD119B3}" destId="{BB2CB4BB-5894-4C93-A1F0-9390F8CF853E}" srcOrd="0" destOrd="1" presId="urn:microsoft.com/office/officeart/2005/8/layout/vList2"/>
    <dgm:cxn modelId="{1BF5CC3B-3977-4F86-9850-9C65D2F23413}" type="presOf" srcId="{68A12B4F-6603-4BBB-94F6-998F1E622DB6}" destId="{BB2CB4BB-5894-4C93-A1F0-9390F8CF853E}" srcOrd="0" destOrd="2" presId="urn:microsoft.com/office/officeart/2005/8/layout/vList2"/>
    <dgm:cxn modelId="{C8F6B55B-1425-4EBB-AC02-29A5BDA61CF3}" type="presOf" srcId="{BE69E94B-58BF-44DB-A6FE-CA576DA4BDF2}" destId="{50BC2F8F-9F75-440E-85B6-7192316DE71A}" srcOrd="0" destOrd="0" presId="urn:microsoft.com/office/officeart/2005/8/layout/vList2"/>
    <dgm:cxn modelId="{AA918268-447E-4E21-B4A7-512A63469E0E}" srcId="{EC117AEB-872F-40F7-9203-C98F7E2F6A89}" destId="{BE69E94B-58BF-44DB-A6FE-CA576DA4BDF2}" srcOrd="0" destOrd="0" parTransId="{20A35916-79D3-450B-8D0D-CC5C17E277D9}" sibTransId="{86976E1C-38CD-45D2-AF55-752996883C73}"/>
    <dgm:cxn modelId="{50E3476D-5618-4780-9F12-1AE2A1F2FEC2}" srcId="{22113167-177B-4959-9D0B-1D243B896729}" destId="{2ADC028D-7838-483E-895C-DA7AB441D2D6}" srcOrd="1" destOrd="0" parTransId="{DBDDDBB7-724F-4E0B-A9CA-7C5BA37D2E8D}" sibTransId="{FD6498F3-E5F0-40A2-B58B-F76E523DC044}"/>
    <dgm:cxn modelId="{2DF4FC70-F9B3-4907-B669-3235C4C2A9E4}" type="presOf" srcId="{2ADC028D-7838-483E-895C-DA7AB441D2D6}" destId="{BEF9CF23-86E9-4760-B83B-4CA024225BF6}" srcOrd="0" destOrd="0" presId="urn:microsoft.com/office/officeart/2005/8/layout/vList2"/>
    <dgm:cxn modelId="{1D9DA151-5900-4403-AC4C-E6466355D71C}" srcId="{2ADC028D-7838-483E-895C-DA7AB441D2D6}" destId="{68A12B4F-6603-4BBB-94F6-998F1E622DB6}" srcOrd="2" destOrd="0" parTransId="{14B9A7F2-1802-4CAF-A720-91B3D5AECA08}" sibTransId="{6FEFAEF0-CAC1-4E2C-B99E-0038B0F4E9D0}"/>
    <dgm:cxn modelId="{49CE5877-EAB6-430D-A8FD-7A4AF8D53C6A}" type="presOf" srcId="{A268BFDD-F49B-4261-8A01-E3548C57E0FB}" destId="{BB2CB4BB-5894-4C93-A1F0-9390F8CF853E}" srcOrd="0" destOrd="0" presId="urn:microsoft.com/office/officeart/2005/8/layout/vList2"/>
    <dgm:cxn modelId="{3ACF8579-5217-4385-8DAA-A8298B8E4124}" type="presOf" srcId="{78C583B3-7920-49EF-8A71-0D5218F35F33}" destId="{50BC2F8F-9F75-440E-85B6-7192316DE71A}" srcOrd="0" destOrd="1" presId="urn:microsoft.com/office/officeart/2005/8/layout/vList2"/>
    <dgm:cxn modelId="{AD12D98E-8C02-44D6-B05F-63844FF1357F}" type="presOf" srcId="{EC117AEB-872F-40F7-9203-C98F7E2F6A89}" destId="{AABBE180-D5F4-4638-8EDD-BA08B62FBBF2}" srcOrd="0" destOrd="0" presId="urn:microsoft.com/office/officeart/2005/8/layout/vList2"/>
    <dgm:cxn modelId="{6DF215B0-5596-4297-8D79-DF800C4ADB4F}" srcId="{2ADC028D-7838-483E-895C-DA7AB441D2D6}" destId="{A268BFDD-F49B-4261-8A01-E3548C57E0FB}" srcOrd="0" destOrd="0" parTransId="{BF981358-BC80-4A6D-83F6-A6E9C069C352}" sibTransId="{DF793197-DAB5-46B6-87B3-C49E704E76C3}"/>
    <dgm:cxn modelId="{F062BEF4-3D20-4C24-A62A-6B7C4BE641B4}" srcId="{22113167-177B-4959-9D0B-1D243B896729}" destId="{EC117AEB-872F-40F7-9203-C98F7E2F6A89}" srcOrd="0" destOrd="0" parTransId="{647AD0E3-BB69-4973-AF0C-CD65F8B4E10A}" sibTransId="{55A3E69E-8C41-43B3-AE18-88CBF17881F4}"/>
    <dgm:cxn modelId="{0E972661-4050-49D0-ACEE-DF93A17CF7A3}" type="presParOf" srcId="{FDE71440-2412-4043-BEDA-DF71A999ED42}" destId="{AABBE180-D5F4-4638-8EDD-BA08B62FBBF2}" srcOrd="0" destOrd="0" presId="urn:microsoft.com/office/officeart/2005/8/layout/vList2"/>
    <dgm:cxn modelId="{0CBD3B19-5A21-43FD-BCE4-E265C8C1D17C}" type="presParOf" srcId="{FDE71440-2412-4043-BEDA-DF71A999ED42}" destId="{50BC2F8F-9F75-440E-85B6-7192316DE71A}" srcOrd="1" destOrd="0" presId="urn:microsoft.com/office/officeart/2005/8/layout/vList2"/>
    <dgm:cxn modelId="{698B84E9-ED11-4FDE-85FD-BBE5700162E1}" type="presParOf" srcId="{FDE71440-2412-4043-BEDA-DF71A999ED42}" destId="{BEF9CF23-86E9-4760-B83B-4CA024225BF6}" srcOrd="2" destOrd="0" presId="urn:microsoft.com/office/officeart/2005/8/layout/vList2"/>
    <dgm:cxn modelId="{895C3B6C-EA5D-43EF-B668-0A4616CEDF8A}" type="presParOf" srcId="{FDE71440-2412-4043-BEDA-DF71A999ED42}" destId="{BB2CB4BB-5894-4C93-A1F0-9390F8CF853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01C6-27C0-4C5B-83BB-76E0323812EB}">
      <dsp:nvSpPr>
        <dsp:cNvPr id="0" name=""/>
        <dsp:cNvSpPr/>
      </dsp:nvSpPr>
      <dsp:spPr>
        <a:xfrm>
          <a:off x="616949" y="340539"/>
          <a:ext cx="1818562" cy="18185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E4428-DCF7-4110-AD2E-9CE222B3E7B3}">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5B3B6D-4C9D-4ABF-B3AD-94258EC1AE2C}">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Why did the researchers use Pearson correlations to answer their research questions?</a:t>
          </a:r>
        </a:p>
      </dsp:txBody>
      <dsp:txXfrm>
        <a:off x="35606" y="2725540"/>
        <a:ext cx="2981250" cy="720000"/>
      </dsp:txXfrm>
    </dsp:sp>
    <dsp:sp modelId="{6655EA0A-DFF4-4295-99E8-0E756D28076F}">
      <dsp:nvSpPr>
        <dsp:cNvPr id="0" name=""/>
        <dsp:cNvSpPr/>
      </dsp:nvSpPr>
      <dsp:spPr>
        <a:xfrm>
          <a:off x="4119918" y="340539"/>
          <a:ext cx="1818562" cy="18185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3CBED-F37D-443A-AE1B-F04E84F8F985}">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01307-47D1-413F-A28B-C224A714F821}">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What do their results mean?</a:t>
          </a:r>
        </a:p>
      </dsp:txBody>
      <dsp:txXfrm>
        <a:off x="3538574" y="2725540"/>
        <a:ext cx="2981250" cy="720000"/>
      </dsp:txXfrm>
    </dsp:sp>
    <dsp:sp modelId="{9B895A55-955C-49E3-BB9F-C09649467A9D}">
      <dsp:nvSpPr>
        <dsp:cNvPr id="0" name=""/>
        <dsp:cNvSpPr/>
      </dsp:nvSpPr>
      <dsp:spPr>
        <a:xfrm>
          <a:off x="7622887" y="340539"/>
          <a:ext cx="1818562" cy="181856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CE94E-085B-4848-B7C8-4EDB389E356E}">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29B6AD-FF0C-4C13-956C-F3F4076F0DE4}">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How would you improve this study?</a:t>
          </a:r>
        </a:p>
      </dsp:txBody>
      <dsp:txXfrm>
        <a:off x="7041543" y="2725540"/>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F5A7-B9A1-4681-B369-0B0C6EE8C176}">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3389A-0C69-448D-A6B8-FBBBECF0AB28}">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1. Continuous variables</a:t>
          </a:r>
        </a:p>
      </dsp:txBody>
      <dsp:txXfrm>
        <a:off x="0" y="0"/>
        <a:ext cx="6797675" cy="1412477"/>
      </dsp:txXfrm>
    </dsp:sp>
    <dsp:sp modelId="{1EAF7D63-DFC5-42B0-9C42-6995B70891EB}">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4C8BF-A231-4152-B0D5-9433FC47AD9A}">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2. Normal Distribution</a:t>
          </a:r>
        </a:p>
      </dsp:txBody>
      <dsp:txXfrm>
        <a:off x="0" y="1412477"/>
        <a:ext cx="6797675" cy="1412477"/>
      </dsp:txXfrm>
    </dsp:sp>
    <dsp:sp modelId="{9C8429D8-F6C2-46DD-B8D5-F9716A14AA3F}">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09C0B-63CC-4E84-A7A4-C3A3402D6444}">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3. No outliers</a:t>
          </a:r>
        </a:p>
      </dsp:txBody>
      <dsp:txXfrm>
        <a:off x="0" y="2824955"/>
        <a:ext cx="6797675" cy="1412477"/>
      </dsp:txXfrm>
    </dsp:sp>
    <dsp:sp modelId="{6DC4F9D1-7194-4679-B2CB-5359EC00C8D8}">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65141-F125-4DBA-B87A-355F539E7623}">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4. Linearity</a:t>
          </a:r>
        </a:p>
      </dsp:txBody>
      <dsp:txXfrm>
        <a:off x="0" y="4237433"/>
        <a:ext cx="6797675" cy="1412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BE180-D5F4-4638-8EDD-BA08B62FBBF2}">
      <dsp:nvSpPr>
        <dsp:cNvPr id="0" name=""/>
        <dsp:cNvSpPr/>
      </dsp:nvSpPr>
      <dsp:spPr>
        <a:xfrm>
          <a:off x="0" y="212435"/>
          <a:ext cx="6797675" cy="5756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Statistical Significance</a:t>
          </a:r>
          <a:endParaRPr lang="en-US" sz="2400" kern="1200" dirty="0"/>
        </a:p>
      </dsp:txBody>
      <dsp:txXfrm>
        <a:off x="28100" y="240535"/>
        <a:ext cx="6741475" cy="519439"/>
      </dsp:txXfrm>
    </dsp:sp>
    <dsp:sp modelId="{50BC2F8F-9F75-440E-85B6-7192316DE71A}">
      <dsp:nvSpPr>
        <dsp:cNvPr id="0" name=""/>
        <dsp:cNvSpPr/>
      </dsp:nvSpPr>
      <dsp:spPr>
        <a:xfrm>
          <a:off x="0" y="788075"/>
          <a:ext cx="6797675"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When a correlation is statistically significant, it means it is different from zero. We reject the null that there is no relationship between the variables (i.e., r is not 0), in favor of our alternative hypothesis. </a:t>
          </a:r>
        </a:p>
        <a:p>
          <a:pPr marL="171450" lvl="1" indent="-171450" algn="l" defTabSz="844550">
            <a:lnSpc>
              <a:spcPct val="90000"/>
            </a:lnSpc>
            <a:spcBef>
              <a:spcPct val="0"/>
            </a:spcBef>
            <a:spcAft>
              <a:spcPct val="20000"/>
            </a:spcAft>
            <a:buChar char="•"/>
          </a:pPr>
          <a:r>
            <a:rPr lang="en-US" sz="1900" kern="1200" dirty="0"/>
            <a:t>If your correlation coefficient has a p value smaller than .05, we would reject our null and say the correlation is significant. </a:t>
          </a:r>
        </a:p>
      </dsp:txBody>
      <dsp:txXfrm>
        <a:off x="0" y="788075"/>
        <a:ext cx="6797675" cy="1738800"/>
      </dsp:txXfrm>
    </dsp:sp>
    <dsp:sp modelId="{BEF9CF23-86E9-4760-B83B-4CA024225BF6}">
      <dsp:nvSpPr>
        <dsp:cNvPr id="0" name=""/>
        <dsp:cNvSpPr/>
      </dsp:nvSpPr>
      <dsp:spPr>
        <a:xfrm>
          <a:off x="0" y="2526876"/>
          <a:ext cx="6797675" cy="57563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Practical Significance</a:t>
          </a:r>
        </a:p>
      </dsp:txBody>
      <dsp:txXfrm>
        <a:off x="28100" y="2554976"/>
        <a:ext cx="6741475" cy="519439"/>
      </dsp:txXfrm>
    </dsp:sp>
    <dsp:sp modelId="{BB2CB4BB-5894-4C93-A1F0-9390F8CF853E}">
      <dsp:nvSpPr>
        <dsp:cNvPr id="0" name=""/>
        <dsp:cNvSpPr/>
      </dsp:nvSpPr>
      <dsp:spPr>
        <a:xfrm>
          <a:off x="0" y="3102516"/>
          <a:ext cx="6797675" cy="23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i="1" kern="1200" dirty="0"/>
            <a:t>r</a:t>
          </a:r>
          <a:r>
            <a:rPr lang="en-US" sz="1900" i="0" kern="1200" dirty="0"/>
            <a:t> value itself is an effect size</a:t>
          </a:r>
        </a:p>
        <a:p>
          <a:pPr marL="171450" lvl="1" indent="-171450" algn="l" defTabSz="844550">
            <a:lnSpc>
              <a:spcPct val="90000"/>
            </a:lnSpc>
            <a:spcBef>
              <a:spcPct val="0"/>
            </a:spcBef>
            <a:spcAft>
              <a:spcPct val="20000"/>
            </a:spcAft>
            <a:buChar char="•"/>
          </a:pPr>
          <a:r>
            <a:rPr lang="en-US" sz="1900" i="1" kern="1200" dirty="0"/>
            <a:t>r</a:t>
          </a:r>
          <a:r>
            <a:rPr lang="en-US" sz="1900" i="1" kern="1200" baseline="30000" dirty="0"/>
            <a:t>2 </a:t>
          </a:r>
          <a:r>
            <a:rPr lang="en-US" sz="1900" i="1" kern="1200" baseline="0" dirty="0">
              <a:sym typeface="Wingdings" panose="05000000000000000000" pitchFamily="2" charset="2"/>
            </a:rPr>
            <a:t> </a:t>
          </a:r>
          <a:r>
            <a:rPr lang="en-US" sz="1900" i="0" kern="1200" dirty="0"/>
            <a:t>Square the correlation to interpret as a percentage of variance overlapping between variables</a:t>
          </a:r>
        </a:p>
        <a:p>
          <a:pPr marL="171450" lvl="1" indent="-171450" algn="l" defTabSz="844550">
            <a:lnSpc>
              <a:spcPct val="90000"/>
            </a:lnSpc>
            <a:spcBef>
              <a:spcPct val="0"/>
            </a:spcBef>
            <a:spcAft>
              <a:spcPct val="20000"/>
            </a:spcAft>
            <a:buChar char="•"/>
          </a:pPr>
          <a:r>
            <a:rPr lang="en-US" sz="1900" i="0" kern="1200" dirty="0"/>
            <a:t>Example: </a:t>
          </a:r>
          <a:r>
            <a:rPr lang="en-US" sz="1900" i="0" kern="1200" dirty="0" err="1"/>
            <a:t>Jamillo</a:t>
          </a:r>
          <a:r>
            <a:rPr lang="en-US" sz="1900" i="0" kern="1200" dirty="0"/>
            <a:t> et al. (2016) found that the correlation between stereotype threats and hopelessness was</a:t>
          </a:r>
          <a:r>
            <a:rPr lang="en-US" sz="1900" i="1" kern="1200" dirty="0"/>
            <a:t> r </a:t>
          </a:r>
          <a:r>
            <a:rPr lang="en-US" sz="1900" i="0" kern="1200" dirty="0"/>
            <a:t>= .34, </a:t>
          </a:r>
          <a:r>
            <a:rPr lang="en-US" sz="1900" i="1" kern="1200" dirty="0"/>
            <a:t>r</a:t>
          </a:r>
          <a:r>
            <a:rPr lang="en-US" sz="1900" i="1" kern="1200" baseline="30000" dirty="0"/>
            <a:t>2</a:t>
          </a:r>
          <a:r>
            <a:rPr lang="en-US" sz="1900" i="0" kern="1200" dirty="0"/>
            <a:t> = .12. This means that approximately 12% of the variance in hopelessness (why some students feel more hopeful than others) can be explained by stereotype threats. </a:t>
          </a:r>
        </a:p>
      </dsp:txBody>
      <dsp:txXfrm>
        <a:off x="0" y="3102516"/>
        <a:ext cx="6797675" cy="233496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AC9A6-7C6B-40AD-A2C0-79DABC0B16A7}"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6EE0E-0F2F-469E-95BF-8094384B3134}" type="slidenum">
              <a:rPr lang="en-US" smtClean="0"/>
              <a:t>‹#›</a:t>
            </a:fld>
            <a:endParaRPr lang="en-US"/>
          </a:p>
        </p:txBody>
      </p:sp>
    </p:spTree>
    <p:extLst>
      <p:ext uri="{BB962C8B-B14F-4D97-AF65-F5344CB8AC3E}">
        <p14:creationId xmlns:p14="http://schemas.microsoft.com/office/powerpoint/2010/main" val="403030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Jaramillo et al., (2016) were interested in disparities in academic achievement among Native American adolescents. Diversity-related research on Native American populations is pretty scarce, yet available data suggest that Native Americans experience a disproportionate number of adverse outcomes in terms of health and education. </a:t>
            </a:r>
          </a:p>
          <a:p>
            <a:endParaRPr lang="en-US" dirty="0"/>
          </a:p>
        </p:txBody>
      </p:sp>
      <p:sp>
        <p:nvSpPr>
          <p:cNvPr id="4" name="Slide Number Placeholder 3"/>
          <p:cNvSpPr>
            <a:spLocks noGrp="1"/>
          </p:cNvSpPr>
          <p:nvPr>
            <p:ph type="sldNum" sz="quarter" idx="5"/>
          </p:nvPr>
        </p:nvSpPr>
        <p:spPr/>
        <p:txBody>
          <a:bodyPr/>
          <a:lstStyle/>
          <a:p>
            <a:fld id="{7586EE0E-0F2F-469E-95BF-8094384B3134}" type="slidenum">
              <a:rPr lang="en-US" smtClean="0"/>
              <a:t>5</a:t>
            </a:fld>
            <a:endParaRPr lang="en-US"/>
          </a:p>
        </p:txBody>
      </p:sp>
    </p:spTree>
    <p:extLst>
      <p:ext uri="{BB962C8B-B14F-4D97-AF65-F5344CB8AC3E}">
        <p14:creationId xmlns:p14="http://schemas.microsoft.com/office/powerpoint/2010/main" val="1633843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24</a:t>
            </a:fld>
            <a:endParaRPr lang="en-US"/>
          </a:p>
        </p:txBody>
      </p:sp>
    </p:spTree>
    <p:extLst>
      <p:ext uri="{BB962C8B-B14F-4D97-AF65-F5344CB8AC3E}">
        <p14:creationId xmlns:p14="http://schemas.microsoft.com/office/powerpoint/2010/main" val="230758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table on the slide is adapted from Jaramillo et al. (2016) and is in APA format. Discuss how to interpret an APA style correlation table. </a:t>
            </a:r>
          </a:p>
          <a:p>
            <a:pPr marL="171450" indent="-171450">
              <a:buFont typeface="Arial" panose="020B0604020202020204" pitchFamily="34" charset="0"/>
              <a:buChar char="•"/>
            </a:pPr>
            <a:r>
              <a:rPr lang="en-US" dirty="0"/>
              <a:t>Numbers with an asterisk indicate a significant correlation.</a:t>
            </a:r>
          </a:p>
          <a:p>
            <a:pPr marL="171450" indent="-171450">
              <a:buFont typeface="Arial" panose="020B0604020202020204" pitchFamily="34" charset="0"/>
              <a:buChar char="•"/>
            </a:pPr>
            <a:r>
              <a:rPr lang="en-US" dirty="0"/>
              <a:t>Significant negative numbers indicate a negative correlation. Both variables are moving in opposite directions. As one goes up, the other goes down.</a:t>
            </a:r>
          </a:p>
          <a:p>
            <a:pPr marL="171450" indent="-171450">
              <a:buFont typeface="Arial" panose="020B0604020202020204" pitchFamily="34" charset="0"/>
              <a:buChar char="•"/>
            </a:pPr>
            <a:r>
              <a:rPr lang="en-US" dirty="0"/>
              <a:t>Significant positive numbers indicate a positive correlation. Both variables are moving in the same direction. As one goes up, the other goes up as well.</a:t>
            </a:r>
          </a:p>
        </p:txBody>
      </p:sp>
      <p:sp>
        <p:nvSpPr>
          <p:cNvPr id="4" name="Slide Number Placeholder 3"/>
          <p:cNvSpPr>
            <a:spLocks noGrp="1"/>
          </p:cNvSpPr>
          <p:nvPr>
            <p:ph type="sldNum" sz="quarter" idx="5"/>
          </p:nvPr>
        </p:nvSpPr>
        <p:spPr/>
        <p:txBody>
          <a:bodyPr/>
          <a:lstStyle/>
          <a:p>
            <a:fld id="{7586EE0E-0F2F-469E-95BF-8094384B3134}" type="slidenum">
              <a:rPr lang="en-US" smtClean="0"/>
              <a:t>6</a:t>
            </a:fld>
            <a:endParaRPr lang="en-US"/>
          </a:p>
        </p:txBody>
      </p:sp>
    </p:spTree>
    <p:extLst>
      <p:ext uri="{BB962C8B-B14F-4D97-AF65-F5344CB8AC3E}">
        <p14:creationId xmlns:p14="http://schemas.microsoft.com/office/powerpoint/2010/main" val="155923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of the findings.</a:t>
            </a:r>
          </a:p>
          <a:p>
            <a:pPr marL="171450" indent="-171450">
              <a:buFont typeface="Arial" panose="020B0604020202020204" pitchFamily="34" charset="0"/>
              <a:buChar char="•"/>
            </a:pPr>
            <a:r>
              <a:rPr lang="en-US" dirty="0"/>
              <a:t>Perceived discrimination is positively correlated with ethnic identity. This means that students who reported they were treated unfairly because of their racial/ethnic group were also more likely to report that they had a stronger ethnic identity.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Perceived discrimination is positively correlated with stereotype threat. This means that students who reported they were treated unfairly because of their racial/ethnic group were also more likely to report that they worry about their ability to perform academically is impacted by their ethnicity.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Hopelessness is positively correlated with stereotype threat. What does that mean?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are more likely to report that they worry about their ability to perform academically is impacted by their ethnicity are also more likely to report that they had feelings of hopelessness.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Hopelessness is also positively correlated with perceived discrimination. This means that students who reported they were treated unfairly because of their racial/ethnic group were also more likely to report that they had feelings of hopelessness.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hopelessness was negative correlated with academic achievement. What does that mean?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Students who had a higher-grade point average (GPA), were less likely to report that they had feelings of hopelessness.</a:t>
            </a:r>
          </a:p>
          <a:p>
            <a:pPr marL="171450" indent="-171450">
              <a:buFont typeface="Arial" panose="020B0604020202020204" pitchFamily="34" charset="0"/>
              <a:buChar char="•"/>
            </a:pPr>
            <a:r>
              <a:rPr lang="en-US" dirty="0"/>
              <a:t>The authors were interested in understanding academic achievement. What do you notice about what academic achievement was correlated with, versus what it was not correlated with?</a:t>
            </a:r>
          </a:p>
          <a:p>
            <a:pPr marL="628650" lvl="1" indent="-171450">
              <a:buFont typeface="Arial" panose="020B0604020202020204" pitchFamily="34" charset="0"/>
              <a:buChar char="•"/>
            </a:pPr>
            <a:r>
              <a:rPr lang="en-US" dirty="0"/>
              <a:t>GPA was NOT related to ethnic identity, stereotype threat, or perceived discrimination. </a:t>
            </a:r>
          </a:p>
          <a:p>
            <a:pPr marL="628650" lvl="1" indent="-171450">
              <a:buFont typeface="Arial" panose="020B0604020202020204" pitchFamily="34" charset="0"/>
              <a:buChar char="•"/>
            </a:pPr>
            <a:r>
              <a:rPr lang="en-US" dirty="0"/>
              <a:t>GPA was ONLY related to feelings of hopelessness, which may be a possible indication of depression.</a:t>
            </a:r>
          </a:p>
        </p:txBody>
      </p:sp>
      <p:sp>
        <p:nvSpPr>
          <p:cNvPr id="4" name="Slide Number Placeholder 3"/>
          <p:cNvSpPr>
            <a:spLocks noGrp="1"/>
          </p:cNvSpPr>
          <p:nvPr>
            <p:ph type="sldNum" sz="quarter" idx="5"/>
          </p:nvPr>
        </p:nvSpPr>
        <p:spPr/>
        <p:txBody>
          <a:bodyPr/>
          <a:lstStyle/>
          <a:p>
            <a:fld id="{7586EE0E-0F2F-469E-95BF-8094384B3134}" type="slidenum">
              <a:rPr lang="en-US" smtClean="0"/>
              <a:t>7</a:t>
            </a:fld>
            <a:endParaRPr lang="en-US"/>
          </a:p>
        </p:txBody>
      </p:sp>
    </p:spTree>
    <p:extLst>
      <p:ext uri="{BB962C8B-B14F-4D97-AF65-F5344CB8AC3E}">
        <p14:creationId xmlns:p14="http://schemas.microsoft.com/office/powerpoint/2010/main" val="411864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Because they were interested in understanding the relationships between pairs of continuous variables.</a:t>
            </a:r>
          </a:p>
          <a:p>
            <a:pPr algn="l"/>
            <a:r>
              <a:rPr lang="en-US" dirty="0"/>
              <a:t>2. The authors ran more advanced statistical analyses. In their additional analyses, they found that Native American adolescents </a:t>
            </a:r>
            <a:r>
              <a:rPr lang="en-US" sz="1800" b="0" i="0" u="none" strike="noStrike" baseline="0" dirty="0">
                <a:latin typeface="AdvPSPAL-R"/>
              </a:rPr>
              <a:t>with</a:t>
            </a:r>
            <a:r>
              <a:rPr lang="en-US" sz="1800" b="0" i="0" u="none" strike="noStrike" baseline="0" dirty="0">
                <a:latin typeface="Advpala-ita"/>
              </a:rPr>
              <a:t> </a:t>
            </a:r>
            <a:r>
              <a:rPr lang="en-US" sz="1800" b="0" i="0" u="none" strike="noStrike" baseline="0" dirty="0">
                <a:latin typeface="AdvPSPAL-R"/>
              </a:rPr>
              <a:t>low ethnic identity and high perceived discrimination had the highest rates of hopelessness</a:t>
            </a:r>
            <a:r>
              <a:rPr lang="en-US" dirty="0"/>
              <a:t>. They also found that participants who reported both high ethnic identity and low stereotype threat had higher grade point averages. However, more research is needed to better understand the implications of this study.</a:t>
            </a:r>
          </a:p>
          <a:p>
            <a:r>
              <a:rPr lang="en-US" dirty="0"/>
              <a:t>3. The sample size of 129 Native American adolescents is low. Additionally, all participants were from the same high school and had lower SES, which limits how generalizable the results are to other Native American adolescents. They also used GPA as an indicator of academic achievement. Rather than having only one item to indicate academic achievement, it would be good to use a standardized test or teacher reports, or multiple methods. Longitudinal research to understand how the process of ethnic identification may impact academic achievement rather than a one-time measurement would be informative.</a:t>
            </a:r>
          </a:p>
        </p:txBody>
      </p:sp>
      <p:sp>
        <p:nvSpPr>
          <p:cNvPr id="4" name="Slide Number Placeholder 3"/>
          <p:cNvSpPr>
            <a:spLocks noGrp="1"/>
          </p:cNvSpPr>
          <p:nvPr>
            <p:ph type="sldNum" sz="quarter" idx="5"/>
          </p:nvPr>
        </p:nvSpPr>
        <p:spPr/>
        <p:txBody>
          <a:bodyPr/>
          <a:lstStyle/>
          <a:p>
            <a:fld id="{E42D9E35-D439-4476-81A9-B2B2040443FD}" type="slidenum">
              <a:rPr lang="en-US" smtClean="0"/>
              <a:t>8</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6EE0E-0F2F-469E-95BF-8094384B3134}" type="slidenum">
              <a:rPr lang="en-US" smtClean="0"/>
              <a:t>18</a:t>
            </a:fld>
            <a:endParaRPr lang="en-US"/>
          </a:p>
        </p:txBody>
      </p:sp>
    </p:spTree>
    <p:extLst>
      <p:ext uri="{BB962C8B-B14F-4D97-AF65-F5344CB8AC3E}">
        <p14:creationId xmlns:p14="http://schemas.microsoft.com/office/powerpoint/2010/main" val="5833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6EE0E-0F2F-469E-95BF-8094384B3134}" type="slidenum">
              <a:rPr lang="en-US" smtClean="0"/>
              <a:t>19</a:t>
            </a:fld>
            <a:endParaRPr lang="en-US"/>
          </a:p>
        </p:txBody>
      </p:sp>
    </p:spTree>
    <p:extLst>
      <p:ext uri="{BB962C8B-B14F-4D97-AF65-F5344CB8AC3E}">
        <p14:creationId xmlns:p14="http://schemas.microsoft.com/office/powerpoint/2010/main" val="37430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86EE0E-0F2F-469E-95BF-8094384B3134}" type="slidenum">
              <a:rPr lang="en-US" smtClean="0"/>
              <a:t>20</a:t>
            </a:fld>
            <a:endParaRPr lang="en-US"/>
          </a:p>
        </p:txBody>
      </p:sp>
    </p:spTree>
    <p:extLst>
      <p:ext uri="{BB962C8B-B14F-4D97-AF65-F5344CB8AC3E}">
        <p14:creationId xmlns:p14="http://schemas.microsoft.com/office/powerpoint/2010/main" val="403262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The null and alternative hypothesis would be: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H</a:t>
            </a:r>
            <a:r>
              <a:rPr lang="en-US" sz="1800" baseline="-25000" dirty="0">
                <a:effectLst/>
                <a:latin typeface="Times New Roman" panose="02020603050405020304" pitchFamily="18" charset="0"/>
                <a:ea typeface="Calibri" panose="020F0502020204030204" pitchFamily="34" charset="0"/>
              </a:rPr>
              <a:t>0</a:t>
            </a:r>
            <a:r>
              <a:rPr lang="en-US" sz="1800" dirty="0">
                <a:effectLst/>
                <a:latin typeface="Times New Roman" panose="02020603050405020304" pitchFamily="18" charset="0"/>
                <a:ea typeface="Calibri" panose="020F0502020204030204" pitchFamily="34" charset="0"/>
              </a:rPr>
              <a:t>: </a:t>
            </a:r>
            <a:r>
              <a:rPr lang="en-US" sz="1800" dirty="0">
                <a:solidFill>
                  <a:srgbClr val="000000"/>
                </a:solidFill>
                <a:effectLst/>
                <a:latin typeface="Times New Roman" panose="02020603050405020304" pitchFamily="18" charset="0"/>
                <a:ea typeface="Times New Roman" panose="02020603050405020304" pitchFamily="18" charset="0"/>
              </a:rPr>
              <a:t> Employee cultural intelligence will be unrelated to sustainable innovation behavior;</a:t>
            </a:r>
            <a:r>
              <a:rPr lang="en-US" sz="1800" dirty="0">
                <a:effectLst/>
                <a:latin typeface="Times New Roman" panose="02020603050405020304" pitchFamily="18" charset="0"/>
                <a:ea typeface="Calibri" panose="020F0502020204030204" pitchFamily="34" charset="0"/>
              </a:rPr>
              <a:t> or </a:t>
            </a:r>
            <a:r>
              <a:rPr lang="en-US" sz="1800" i="1" dirty="0">
                <a:effectLst/>
                <a:latin typeface="Times New Roman" panose="02020603050405020304" pitchFamily="18" charset="0"/>
                <a:ea typeface="Calibri" panose="020F0502020204030204" pitchFamily="34" charset="0"/>
              </a:rPr>
              <a:t>r = 0.</a:t>
            </a:r>
            <a:endParaRPr lang="en-US" sz="1800" dirty="0">
              <a:effectLst/>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rPr>
              <a:t>H</a:t>
            </a:r>
            <a:r>
              <a:rPr lang="en-US" sz="1800" baseline="-25000" dirty="0">
                <a:effectLst/>
                <a:latin typeface="Times New Roman" panose="02020603050405020304" pitchFamily="18" charset="0"/>
                <a:ea typeface="Calibri" panose="020F0502020204030204" pitchFamily="34" charset="0"/>
              </a:rPr>
              <a:t>1</a:t>
            </a:r>
            <a:r>
              <a:rPr lang="en-US" sz="1800" dirty="0">
                <a:effectLst/>
                <a:latin typeface="Times New Roman" panose="02020603050405020304" pitchFamily="18" charset="0"/>
                <a:ea typeface="Calibri" panose="020F0502020204030204" pitchFamily="34" charset="0"/>
              </a:rPr>
              <a:t>:</a:t>
            </a:r>
            <a:r>
              <a:rPr lang="en-US" sz="1800" dirty="0">
                <a:solidFill>
                  <a:srgbClr val="000000"/>
                </a:solidFill>
                <a:effectLst/>
                <a:latin typeface="Times New Roman" panose="02020603050405020304" pitchFamily="18" charset="0"/>
                <a:ea typeface="Times New Roman" panose="02020603050405020304" pitchFamily="18" charset="0"/>
              </a:rPr>
              <a:t> Employee cultural intelligence will be significantly related to sustainable innovation behavior</a:t>
            </a:r>
            <a:r>
              <a:rPr lang="en-US" sz="1800" dirty="0">
                <a:effectLst/>
                <a:latin typeface="Times New Roman" panose="02020603050405020304" pitchFamily="18" charset="0"/>
                <a:ea typeface="Calibri" panose="020F0502020204030204" pitchFamily="34" charset="0"/>
              </a:rPr>
              <a:t>; or </a:t>
            </a:r>
            <a:r>
              <a:rPr lang="en-US" sz="1800" i="1" dirty="0">
                <a:effectLst/>
                <a:latin typeface="Times New Roman" panose="02020603050405020304" pitchFamily="18" charset="0"/>
                <a:ea typeface="Calibri" panose="020F0502020204030204" pitchFamily="34" charset="0"/>
              </a:rPr>
              <a:t>r </a:t>
            </a:r>
            <a:r>
              <a:rPr lang="en-US" sz="1800" dirty="0">
                <a:effectLst/>
                <a:latin typeface="Times New Roman" panose="02020603050405020304" pitchFamily="18" charset="0"/>
                <a:ea typeface="Calibri" panose="020F0502020204030204" pitchFamily="34" charset="0"/>
              </a:rPr>
              <a:t>≠ 0</a:t>
            </a:r>
          </a:p>
          <a:p>
            <a:endParaRPr lang="en-US" dirty="0"/>
          </a:p>
        </p:txBody>
      </p:sp>
      <p:sp>
        <p:nvSpPr>
          <p:cNvPr id="4" name="Slide Number Placeholder 3"/>
          <p:cNvSpPr>
            <a:spLocks noGrp="1"/>
          </p:cNvSpPr>
          <p:nvPr>
            <p:ph type="sldNum" sz="quarter" idx="5"/>
          </p:nvPr>
        </p:nvSpPr>
        <p:spPr/>
        <p:txBody>
          <a:bodyPr/>
          <a:lstStyle/>
          <a:p>
            <a:fld id="{7586EE0E-0F2F-469E-95BF-8094384B3134}" type="slidenum">
              <a:rPr lang="en-US" smtClean="0"/>
              <a:t>22</a:t>
            </a:fld>
            <a:endParaRPr lang="en-US"/>
          </a:p>
        </p:txBody>
      </p:sp>
    </p:spTree>
    <p:extLst>
      <p:ext uri="{BB962C8B-B14F-4D97-AF65-F5344CB8AC3E}">
        <p14:creationId xmlns:p14="http://schemas.microsoft.com/office/powerpoint/2010/main" val="111518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23</a:t>
            </a:fld>
            <a:endParaRPr lang="en-US"/>
          </a:p>
        </p:txBody>
      </p:sp>
    </p:spTree>
    <p:extLst>
      <p:ext uri="{BB962C8B-B14F-4D97-AF65-F5344CB8AC3E}">
        <p14:creationId xmlns:p14="http://schemas.microsoft.com/office/powerpoint/2010/main" val="241364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70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321956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191522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67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1191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837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2279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52880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341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36942-C211-4B28-8DBD-C953E00AF71B}" type="datetime1">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60155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D12A6-918A-48BD-8CB9-CA713993B0EA}" type="datetime1">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1454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3879789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5/31/2023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97912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62226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2980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F7CA7-B362-4C7C-944D-E7F0A23E696F}"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17525-0F22-4439-A9C4-2FA91453FBE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27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0F7CA7-B362-4C7C-944D-E7F0A23E696F}"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1631539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0F7CA7-B362-4C7C-944D-E7F0A23E696F}"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41969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0F7CA7-B362-4C7C-944D-E7F0A23E696F}"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112041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0F7CA7-B362-4C7C-944D-E7F0A23E696F}" type="datetimeFigureOut">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80521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B0F7CA7-B362-4C7C-944D-E7F0A23E696F}" type="datetimeFigureOut">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017525-0F22-4439-A9C4-2FA91453FBE1}" type="slidenum">
              <a:rPr lang="en-US" smtClean="0"/>
              <a:t>‹#›</a:t>
            </a:fld>
            <a:endParaRPr lang="en-US"/>
          </a:p>
        </p:txBody>
      </p:sp>
    </p:spTree>
    <p:extLst>
      <p:ext uri="{BB962C8B-B14F-4D97-AF65-F5344CB8AC3E}">
        <p14:creationId xmlns:p14="http://schemas.microsoft.com/office/powerpoint/2010/main" val="323525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F7CA7-B362-4C7C-944D-E7F0A23E696F}"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17525-0F22-4439-A9C4-2FA91453FBE1}" type="slidenum">
              <a:rPr lang="en-US" smtClean="0"/>
              <a:t>‹#›</a:t>
            </a:fld>
            <a:endParaRPr lang="en-US"/>
          </a:p>
        </p:txBody>
      </p:sp>
    </p:spTree>
    <p:extLst>
      <p:ext uri="{BB962C8B-B14F-4D97-AF65-F5344CB8AC3E}">
        <p14:creationId xmlns:p14="http://schemas.microsoft.com/office/powerpoint/2010/main" val="62894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B0F7CA7-B362-4C7C-944D-E7F0A23E696F}" type="datetimeFigureOut">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017525-0F22-4439-A9C4-2FA91453FBE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67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FA2B21-3FCD-4721-B95C-427943F61125}" type="datetime1">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B7E4EF-A1BD-40F4-AB7B-04F084DD99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141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2_514F76A0.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journals.plos.org/plosone/article?id=10.1371/journal.pone.025087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s4be.cochrane.org/blog/2015/07/24/nominal-ordinal-numerical-variabl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A83575-5E4B-459B-A768-32ED132E9B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33999" y="1663969"/>
            <a:ext cx="6275667" cy="3530062"/>
          </a:xfrm>
          <a:prstGeom prst="rect">
            <a:avLst/>
          </a:prstGeom>
        </p:spPr>
      </p:pic>
      <p:sp>
        <p:nvSpPr>
          <p:cNvPr id="11" name="Rectangle 10">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13BA8A3-7FF7-46CA-8762-5456079799A0}"/>
              </a:ext>
            </a:extLst>
          </p:cNvPr>
          <p:cNvSpPr>
            <a:spLocks noGrp="1"/>
          </p:cNvSpPr>
          <p:nvPr>
            <p:ph type="ctrTitle"/>
          </p:nvPr>
        </p:nvSpPr>
        <p:spPr>
          <a:xfrm>
            <a:off x="8096885" y="640080"/>
            <a:ext cx="3874224" cy="2926080"/>
          </a:xfrm>
        </p:spPr>
        <p:txBody>
          <a:bodyPr>
            <a:normAutofit/>
          </a:bodyPr>
          <a:lstStyle/>
          <a:p>
            <a:r>
              <a:rPr lang="en-US" sz="5400" dirty="0">
                <a:solidFill>
                  <a:srgbClr val="FFFFFF"/>
                </a:solidFill>
              </a:rPr>
              <a:t>Chapter ?	</a:t>
            </a:r>
          </a:p>
        </p:txBody>
      </p:sp>
      <p:sp>
        <p:nvSpPr>
          <p:cNvPr id="3" name="Subtitle 2">
            <a:extLst>
              <a:ext uri="{FF2B5EF4-FFF2-40B4-BE49-F238E27FC236}">
                <a16:creationId xmlns:a16="http://schemas.microsoft.com/office/drawing/2014/main" id="{7F85F81F-0FE1-4626-B9E9-7447D5BE8A86}"/>
              </a:ext>
            </a:extLst>
          </p:cNvPr>
          <p:cNvSpPr>
            <a:spLocks noGrp="1"/>
          </p:cNvSpPr>
          <p:nvPr>
            <p:ph type="subTitle" idx="1"/>
          </p:nvPr>
        </p:nvSpPr>
        <p:spPr>
          <a:xfrm>
            <a:off x="8096885" y="3578084"/>
            <a:ext cx="3659246" cy="2639835"/>
          </a:xfrm>
        </p:spPr>
        <p:txBody>
          <a:bodyPr>
            <a:normAutofit/>
          </a:bodyPr>
          <a:lstStyle/>
          <a:p>
            <a:r>
              <a:rPr lang="en-US" sz="2800" dirty="0">
                <a:solidFill>
                  <a:srgbClr val="FFFFFF"/>
                </a:solidFill>
              </a:rPr>
              <a:t>Correlation</a:t>
            </a:r>
          </a:p>
        </p:txBody>
      </p:sp>
      <p:sp>
        <p:nvSpPr>
          <p:cNvPr id="13" name="Rectangle 12">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033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491B-9D0E-4E56-BD3C-02A2E2E7EE88}"/>
              </a:ext>
            </a:extLst>
          </p:cNvPr>
          <p:cNvSpPr>
            <a:spLocks noGrp="1"/>
          </p:cNvSpPr>
          <p:nvPr>
            <p:ph type="title"/>
          </p:nvPr>
        </p:nvSpPr>
        <p:spPr>
          <a:xfrm>
            <a:off x="1097280" y="286603"/>
            <a:ext cx="10058400" cy="1450757"/>
          </a:xfrm>
        </p:spPr>
        <p:txBody>
          <a:bodyPr>
            <a:normAutofit/>
          </a:bodyPr>
          <a:lstStyle/>
          <a:p>
            <a:r>
              <a:rPr lang="en-US" dirty="0"/>
              <a:t>When do researchers use correlations?</a:t>
            </a:r>
          </a:p>
        </p:txBody>
      </p:sp>
      <p:pic>
        <p:nvPicPr>
          <p:cNvPr id="7" name="Graphic 6" descr="Scatterplot outline">
            <a:extLst>
              <a:ext uri="{FF2B5EF4-FFF2-40B4-BE49-F238E27FC236}">
                <a16:creationId xmlns:a16="http://schemas.microsoft.com/office/drawing/2014/main" id="{1CAA0E63-13DC-4A8F-987E-2E05CBB300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51F7C717-793D-4A56-855D-CB82D6DD8949}"/>
              </a:ext>
            </a:extLst>
          </p:cNvPr>
          <p:cNvSpPr>
            <a:spLocks noGrp="1"/>
          </p:cNvSpPr>
          <p:nvPr>
            <p:ph idx="1"/>
          </p:nvPr>
        </p:nvSpPr>
        <p:spPr>
          <a:xfrm>
            <a:off x="4639733" y="1845734"/>
            <a:ext cx="6515947" cy="4023360"/>
          </a:xfrm>
        </p:spPr>
        <p:txBody>
          <a:bodyPr>
            <a:normAutofit/>
          </a:bodyPr>
          <a:lstStyle/>
          <a:p>
            <a:r>
              <a:rPr lang="en-US" dirty="0">
                <a:ea typeface="Calibri" panose="020F0502020204030204" pitchFamily="34" charset="0"/>
              </a:rPr>
              <a:t>A correlation would be the primary analysis if a researcher is interested in the general relationship between two continuous variables.</a:t>
            </a:r>
            <a:endParaRPr lang="en-US" dirty="0"/>
          </a:p>
          <a:p>
            <a:r>
              <a:rPr lang="en-US" dirty="0">
                <a:effectLst/>
                <a:ea typeface="Calibri" panose="020F0502020204030204" pitchFamily="34" charset="0"/>
              </a:rPr>
              <a:t>Correlations are very common in social science research. </a:t>
            </a:r>
          </a:p>
          <a:p>
            <a:r>
              <a:rPr lang="en-US" dirty="0">
                <a:effectLst/>
                <a:ea typeface="Calibri" panose="020F0502020204030204" pitchFamily="34" charset="0"/>
              </a:rPr>
              <a:t>Many times, it is one of the first things researchers check when they have measured a number of continuous variables that they believe would be related to each other. </a:t>
            </a:r>
          </a:p>
        </p:txBody>
      </p:sp>
    </p:spTree>
    <p:extLst>
      <p:ext uri="{BB962C8B-B14F-4D97-AF65-F5344CB8AC3E}">
        <p14:creationId xmlns:p14="http://schemas.microsoft.com/office/powerpoint/2010/main" val="637012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FF8F-ECEF-40FB-B7AF-3251CBBA7D5B}"/>
              </a:ext>
            </a:extLst>
          </p:cNvPr>
          <p:cNvSpPr>
            <a:spLocks noGrp="1"/>
          </p:cNvSpPr>
          <p:nvPr>
            <p:ph type="title"/>
          </p:nvPr>
        </p:nvSpPr>
        <p:spPr/>
        <p:txBody>
          <a:bodyPr/>
          <a:lstStyle/>
          <a:p>
            <a:r>
              <a:rPr lang="en-US" dirty="0"/>
              <a:t>Hypotheses </a:t>
            </a:r>
          </a:p>
        </p:txBody>
      </p:sp>
      <p:sp>
        <p:nvSpPr>
          <p:cNvPr id="3" name="Content Placeholder 2">
            <a:extLst>
              <a:ext uri="{FF2B5EF4-FFF2-40B4-BE49-F238E27FC236}">
                <a16:creationId xmlns:a16="http://schemas.microsoft.com/office/drawing/2014/main" id="{277D56DD-77A1-481C-B85E-757E039953EE}"/>
              </a:ext>
            </a:extLst>
          </p:cNvPr>
          <p:cNvSpPr>
            <a:spLocks noGrp="1"/>
          </p:cNvSpPr>
          <p:nvPr>
            <p:ph idx="1"/>
          </p:nvPr>
        </p:nvSpPr>
        <p:spPr/>
        <p:txBody>
          <a:bodyPr/>
          <a:lstStyle/>
          <a:p>
            <a:pPr marL="0" marR="0">
              <a:lnSpc>
                <a:spcPct val="107000"/>
              </a:lnSpc>
              <a:spcBef>
                <a:spcPts val="0"/>
              </a:spcBef>
              <a:spcAft>
                <a:spcPts val="800"/>
              </a:spcAft>
            </a:pPr>
            <a:r>
              <a:rPr lang="en-US" sz="2800" dirty="0">
                <a:effectLst/>
                <a:ea typeface="Calibri" panose="020F0502020204030204" pitchFamily="34" charset="0"/>
              </a:rPr>
              <a:t>The null hypothesis is:</a:t>
            </a:r>
          </a:p>
          <a:p>
            <a:pPr marL="635508" lvl="1"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rPr>
              <a:t>Conceptual H</a:t>
            </a:r>
            <a:r>
              <a:rPr lang="en-US" sz="2400" baseline="-25000" dirty="0">
                <a:effectLst/>
                <a:ea typeface="Calibri" panose="020F0502020204030204" pitchFamily="34" charset="0"/>
              </a:rPr>
              <a:t>0</a:t>
            </a:r>
            <a:r>
              <a:rPr lang="en-US" sz="2400" dirty="0">
                <a:effectLst/>
                <a:ea typeface="Calibri" panose="020F0502020204030204" pitchFamily="34" charset="0"/>
              </a:rPr>
              <a:t>: Variable A is not related to Variable B. </a:t>
            </a:r>
          </a:p>
          <a:p>
            <a:pPr marL="635508" lvl="1" indent="-342900">
              <a:lnSpc>
                <a:spcPct val="107000"/>
              </a:lnSpc>
              <a:spcBef>
                <a:spcPts val="0"/>
              </a:spcBef>
              <a:spcAft>
                <a:spcPts val="800"/>
              </a:spcAft>
              <a:buFont typeface="Symbol" panose="05050102010706020507" pitchFamily="18" charset="2"/>
              <a:buChar char=""/>
            </a:pPr>
            <a:r>
              <a:rPr lang="en-US" sz="2400" dirty="0">
                <a:effectLst/>
                <a:ea typeface="Calibri" panose="020F0502020204030204" pitchFamily="34" charset="0"/>
              </a:rPr>
              <a:t>Mathematical H</a:t>
            </a:r>
            <a:r>
              <a:rPr lang="en-US" sz="2400" baseline="-25000" dirty="0">
                <a:effectLst/>
                <a:ea typeface="Calibri" panose="020F0502020204030204" pitchFamily="34" charset="0"/>
              </a:rPr>
              <a:t>0</a:t>
            </a:r>
            <a:r>
              <a:rPr lang="en-US" sz="2400" dirty="0">
                <a:effectLst/>
                <a:ea typeface="Calibri" panose="020F0502020204030204" pitchFamily="34" charset="0"/>
              </a:rPr>
              <a:t>: </a:t>
            </a:r>
            <a:r>
              <a:rPr lang="en-US" sz="2400" i="1" dirty="0">
                <a:effectLst/>
                <a:ea typeface="Calibri" panose="020F0502020204030204" pitchFamily="34" charset="0"/>
              </a:rPr>
              <a:t>r </a:t>
            </a:r>
            <a:r>
              <a:rPr lang="en-US" sz="2400" dirty="0">
                <a:effectLst/>
                <a:ea typeface="Calibri" panose="020F0502020204030204" pitchFamily="34" charset="0"/>
              </a:rPr>
              <a:t>= 0</a:t>
            </a:r>
          </a:p>
          <a:p>
            <a:pPr marL="0" marR="0">
              <a:lnSpc>
                <a:spcPct val="107000"/>
              </a:lnSpc>
              <a:spcBef>
                <a:spcPts val="0"/>
              </a:spcBef>
              <a:spcAft>
                <a:spcPts val="800"/>
              </a:spcAft>
            </a:pPr>
            <a:r>
              <a:rPr lang="en-US" sz="2800" dirty="0">
                <a:effectLst/>
                <a:ea typeface="Calibri" panose="020F0502020204030204" pitchFamily="34" charset="0"/>
              </a:rPr>
              <a:t>The alternative hypothesis is:</a:t>
            </a:r>
          </a:p>
          <a:p>
            <a:pPr marL="635508" lvl="1" indent="-342900">
              <a:lnSpc>
                <a:spcPct val="107000"/>
              </a:lnSpc>
              <a:spcBef>
                <a:spcPts val="0"/>
              </a:spcBef>
              <a:spcAft>
                <a:spcPts val="0"/>
              </a:spcAft>
              <a:buFont typeface="Symbol" panose="05050102010706020507" pitchFamily="18" charset="2"/>
              <a:buChar char=""/>
            </a:pPr>
            <a:r>
              <a:rPr lang="en-US" sz="2400" dirty="0">
                <a:effectLst/>
                <a:ea typeface="Calibri" panose="020F0502020204030204" pitchFamily="34" charset="0"/>
              </a:rPr>
              <a:t>Conceptual H</a:t>
            </a:r>
            <a:r>
              <a:rPr lang="en-US" sz="2400" baseline="-25000" dirty="0">
                <a:effectLst/>
                <a:ea typeface="Calibri" panose="020F0502020204030204" pitchFamily="34" charset="0"/>
              </a:rPr>
              <a:t>1</a:t>
            </a:r>
            <a:r>
              <a:rPr lang="en-US" sz="2400" dirty="0">
                <a:effectLst/>
                <a:ea typeface="Calibri" panose="020F0502020204030204" pitchFamily="34" charset="0"/>
              </a:rPr>
              <a:t>: Variable A is related to Variable B. </a:t>
            </a:r>
          </a:p>
          <a:p>
            <a:pPr marL="635508" lvl="1" indent="-342900">
              <a:lnSpc>
                <a:spcPct val="107000"/>
              </a:lnSpc>
              <a:spcBef>
                <a:spcPts val="0"/>
              </a:spcBef>
              <a:spcAft>
                <a:spcPts val="800"/>
              </a:spcAft>
              <a:buFont typeface="Symbol" panose="05050102010706020507" pitchFamily="18" charset="2"/>
              <a:buChar char=""/>
            </a:pPr>
            <a:r>
              <a:rPr lang="en-US" sz="2400" dirty="0">
                <a:effectLst/>
                <a:ea typeface="Calibri" panose="020F0502020204030204" pitchFamily="34" charset="0"/>
              </a:rPr>
              <a:t>Mathematical H</a:t>
            </a:r>
            <a:r>
              <a:rPr lang="en-US" sz="2400" baseline="-25000" dirty="0">
                <a:effectLst/>
                <a:ea typeface="Calibri" panose="020F0502020204030204" pitchFamily="34" charset="0"/>
              </a:rPr>
              <a:t>1</a:t>
            </a:r>
            <a:r>
              <a:rPr lang="en-US" sz="2400" dirty="0">
                <a:effectLst/>
                <a:ea typeface="Calibri" panose="020F0502020204030204" pitchFamily="34" charset="0"/>
              </a:rPr>
              <a:t>: </a:t>
            </a:r>
            <a:r>
              <a:rPr lang="en-US" sz="2400" i="1" dirty="0">
                <a:effectLst/>
                <a:ea typeface="Calibri" panose="020F0502020204030204" pitchFamily="34" charset="0"/>
              </a:rPr>
              <a:t>r </a:t>
            </a:r>
            <a:r>
              <a:rPr lang="en-US" sz="2400" dirty="0">
                <a:effectLst/>
                <a:ea typeface="Calibri" panose="020F0502020204030204" pitchFamily="34" charset="0"/>
              </a:rPr>
              <a:t>≠ 0</a:t>
            </a:r>
          </a:p>
          <a:p>
            <a:endParaRPr lang="en-US" dirty="0"/>
          </a:p>
        </p:txBody>
      </p:sp>
    </p:spTree>
    <p:extLst>
      <p:ext uri="{BB962C8B-B14F-4D97-AF65-F5344CB8AC3E}">
        <p14:creationId xmlns:p14="http://schemas.microsoft.com/office/powerpoint/2010/main" val="407047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6A58172-661B-436D-8EBA-15B48ACFFF9A}"/>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Assumptions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1. Continuous variables&#10;2. Normal Distribution&#10;3. No outliers&#10;4. Linearity">
            <a:extLst>
              <a:ext uri="{FF2B5EF4-FFF2-40B4-BE49-F238E27FC236}">
                <a16:creationId xmlns:a16="http://schemas.microsoft.com/office/drawing/2014/main" id="{9B0C7A4E-5A51-4531-8269-4276042AE848}"/>
              </a:ext>
            </a:extLst>
          </p:cNvPr>
          <p:cNvGraphicFramePr>
            <a:graphicFrameLocks noGrp="1"/>
          </p:cNvGraphicFramePr>
          <p:nvPr>
            <p:ph idx="1"/>
            <p:extLst>
              <p:ext uri="{D42A27DB-BD31-4B8C-83A1-F6EECF244321}">
                <p14:modId xmlns:p14="http://schemas.microsoft.com/office/powerpoint/2010/main" val="100870299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13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5C92870-3554-4ADA-A197-16BC3F880ECA}"/>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Assumption 1: Continuous Variables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091AE95-75FB-4DB8-A6F5-01846B810BE2}"/>
              </a:ext>
            </a:extLst>
          </p:cNvPr>
          <p:cNvSpPr>
            <a:spLocks noGrp="1"/>
          </p:cNvSpPr>
          <p:nvPr>
            <p:ph idx="1"/>
          </p:nvPr>
        </p:nvSpPr>
        <p:spPr>
          <a:xfrm>
            <a:off x="4742016" y="605896"/>
            <a:ext cx="6413663" cy="5646208"/>
          </a:xfrm>
        </p:spPr>
        <p:txBody>
          <a:bodyPr anchor="ctr">
            <a:normAutofit/>
          </a:bodyPr>
          <a:lstStyle/>
          <a:p>
            <a:r>
              <a:rPr lang="en-US" sz="2800" dirty="0"/>
              <a:t>Both your predictor and outcome should be continuous (interval or ratio)</a:t>
            </a:r>
          </a:p>
          <a:p>
            <a:r>
              <a:rPr lang="en-US" sz="2800" dirty="0"/>
              <a:t>If you have ordinal variables, you can use the Spearman rank-order correlation </a:t>
            </a:r>
          </a:p>
          <a:p>
            <a:r>
              <a:rPr lang="en-US" sz="2800" dirty="0"/>
              <a:t>Categorical variables do not make much sense in correlations</a:t>
            </a:r>
          </a:p>
        </p:txBody>
      </p:sp>
    </p:spTree>
    <p:extLst>
      <p:ext uri="{BB962C8B-B14F-4D97-AF65-F5344CB8AC3E}">
        <p14:creationId xmlns:p14="http://schemas.microsoft.com/office/powerpoint/2010/main" val="116871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CB833B-7679-481D-8194-A55DD0D8A74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Assumption 2: Normal Distribution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3CE7FC8-4F5E-418F-BBB0-5E90763E85FB}"/>
              </a:ext>
            </a:extLst>
          </p:cNvPr>
          <p:cNvSpPr>
            <a:spLocks noGrp="1"/>
          </p:cNvSpPr>
          <p:nvPr>
            <p:ph idx="1"/>
          </p:nvPr>
        </p:nvSpPr>
        <p:spPr>
          <a:xfrm>
            <a:off x="4742016" y="605896"/>
            <a:ext cx="6413663" cy="5646208"/>
          </a:xfrm>
        </p:spPr>
        <p:txBody>
          <a:bodyPr anchor="ctr">
            <a:normAutofit/>
          </a:bodyPr>
          <a:lstStyle/>
          <a:p>
            <a:r>
              <a:rPr lang="en-US" sz="2800" dirty="0"/>
              <a:t>Both your variables should be approximately normally distributed. </a:t>
            </a:r>
          </a:p>
          <a:p>
            <a:r>
              <a:rPr lang="en-US" sz="2800" dirty="0"/>
              <a:t>Check this with…</a:t>
            </a:r>
          </a:p>
          <a:p>
            <a:pPr lvl="1"/>
            <a:r>
              <a:rPr lang="en-US" sz="2400" dirty="0"/>
              <a:t>Histograms</a:t>
            </a:r>
          </a:p>
          <a:p>
            <a:pPr lvl="1"/>
            <a:r>
              <a:rPr lang="en-US" sz="2400" dirty="0"/>
              <a:t>Skewness and Kurtosis values (should not exceed +/- 2)</a:t>
            </a:r>
          </a:p>
        </p:txBody>
      </p:sp>
    </p:spTree>
    <p:extLst>
      <p:ext uri="{BB962C8B-B14F-4D97-AF65-F5344CB8AC3E}">
        <p14:creationId xmlns:p14="http://schemas.microsoft.com/office/powerpoint/2010/main" val="197754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9F67F4-3381-4EF5-B70D-534FA4701D3D}"/>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Assumption 3: </a:t>
            </a:r>
            <a:br>
              <a:rPr lang="en-US" sz="3600" dirty="0">
                <a:solidFill>
                  <a:srgbClr val="FFFFFF"/>
                </a:solidFill>
              </a:rPr>
            </a:br>
            <a:r>
              <a:rPr lang="en-US" sz="3600" dirty="0">
                <a:solidFill>
                  <a:srgbClr val="FFFFFF"/>
                </a:solidFill>
              </a:rPr>
              <a:t>Outliers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54D102A-AF5C-45A3-B473-D32D9D81F982}"/>
              </a:ext>
            </a:extLst>
          </p:cNvPr>
          <p:cNvSpPr>
            <a:spLocks noGrp="1"/>
          </p:cNvSpPr>
          <p:nvPr>
            <p:ph idx="1"/>
          </p:nvPr>
        </p:nvSpPr>
        <p:spPr>
          <a:xfrm>
            <a:off x="4742016" y="470648"/>
            <a:ext cx="7145184" cy="2741130"/>
          </a:xfrm>
        </p:spPr>
        <p:txBody>
          <a:bodyPr anchor="ctr">
            <a:normAutofit/>
          </a:bodyPr>
          <a:lstStyle/>
          <a:p>
            <a:r>
              <a:rPr lang="en-US" sz="2400" dirty="0"/>
              <a:t>We want to check both variables for outliers. You can spot outliers with a boxplot. </a:t>
            </a:r>
          </a:p>
          <a:p>
            <a:r>
              <a:rPr lang="en-US" sz="2400" dirty="0"/>
              <a:t>We also need to look for </a:t>
            </a:r>
            <a:r>
              <a:rPr lang="en-US" sz="2400" b="1" dirty="0"/>
              <a:t>multivariate outliers</a:t>
            </a:r>
            <a:r>
              <a:rPr lang="en-US" sz="2400" dirty="0"/>
              <a:t>, meaning the combination of scores on the two variables is odd, even if the individual scores are still relatively normal. </a:t>
            </a:r>
          </a:p>
          <a:p>
            <a:r>
              <a:rPr lang="en-US" sz="2400" dirty="0"/>
              <a:t>We can spot multivariate outliers in a scatterplot</a:t>
            </a:r>
          </a:p>
        </p:txBody>
      </p:sp>
      <p:pic>
        <p:nvPicPr>
          <p:cNvPr id="7" name="Picture 6" descr="A visual representation of how a trend line for a correlationanl relationship would be biased by the presence of an outlier. " title="Figure 10.4">
            <a:extLst>
              <a:ext uri="{FF2B5EF4-FFF2-40B4-BE49-F238E27FC236}">
                <a16:creationId xmlns:a16="http://schemas.microsoft.com/office/drawing/2014/main" id="{5B540222-33B0-4F87-8990-7F532CD026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688744" y="3040521"/>
            <a:ext cx="6798788" cy="3817479"/>
          </a:xfrm>
          <a:prstGeom prst="rect">
            <a:avLst/>
          </a:prstGeom>
        </p:spPr>
      </p:pic>
    </p:spTree>
    <p:extLst>
      <p:ext uri="{BB962C8B-B14F-4D97-AF65-F5344CB8AC3E}">
        <p14:creationId xmlns:p14="http://schemas.microsoft.com/office/powerpoint/2010/main" val="271675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4C47697-7C98-4F27-B38C-EEAF74BB5098}"/>
              </a:ext>
            </a:extLst>
          </p:cNvPr>
          <p:cNvSpPr>
            <a:spLocks noGrp="1"/>
          </p:cNvSpPr>
          <p:nvPr>
            <p:ph idx="1"/>
          </p:nvPr>
        </p:nvSpPr>
        <p:spPr>
          <a:xfrm>
            <a:off x="4742016" y="605896"/>
            <a:ext cx="6413663" cy="2509444"/>
          </a:xfrm>
        </p:spPr>
        <p:txBody>
          <a:bodyPr anchor="ctr">
            <a:normAutofit/>
          </a:bodyPr>
          <a:lstStyle/>
          <a:p>
            <a:r>
              <a:rPr lang="en-US" sz="2400" dirty="0"/>
              <a:t>The relationship needs to follow a line-like pattern. </a:t>
            </a:r>
          </a:p>
          <a:p>
            <a:r>
              <a:rPr lang="en-US" sz="2400" dirty="0"/>
              <a:t>If it does not follow a straight line trend, it may not be captured well by a correlation. </a:t>
            </a:r>
          </a:p>
          <a:p>
            <a:r>
              <a:rPr lang="en-US" sz="2400" dirty="0"/>
              <a:t>This assumption can also be checked by looking at a scatterplot. </a:t>
            </a:r>
          </a:p>
        </p:txBody>
      </p:sp>
      <p:pic>
        <p:nvPicPr>
          <p:cNvPr id="9" name="Picture 8" descr="A visual of a non-linear relationship where there is an initial positive trend, then a tipping point where the relationship becomes. The pattern of the relationship is an upside down U instead of a linear pattern. " title="Figure 10.5">
            <a:extLst>
              <a:ext uri="{FF2B5EF4-FFF2-40B4-BE49-F238E27FC236}">
                <a16:creationId xmlns:a16="http://schemas.microsoft.com/office/drawing/2014/main" id="{4572EEB8-366A-42ED-AF08-7976A979CBEF}"/>
              </a:ext>
            </a:extLst>
          </p:cNvPr>
          <p:cNvPicPr/>
          <p:nvPr/>
        </p:nvPicPr>
        <p:blipFill rotWithShape="1">
          <a:blip r:embed="rId2"/>
          <a:srcRect l="24564" r="16291"/>
          <a:stretch/>
        </p:blipFill>
        <p:spPr>
          <a:xfrm>
            <a:off x="8184306" y="3514725"/>
            <a:ext cx="3515324" cy="3343275"/>
          </a:xfrm>
          <a:prstGeom prst="rect">
            <a:avLst/>
          </a:prstGeom>
        </p:spPr>
      </p:pic>
      <p:pic>
        <p:nvPicPr>
          <p:cNvPr id="11" name="Picture 10" descr="Displays correlations of varying strengths. The stronger correlation has dots clustered more tightly together around a line of best fit. As the relationships get weaker in the other scatterplots, the dots are more spread apart. " title="Figure 10.3">
            <a:extLst>
              <a:ext uri="{FF2B5EF4-FFF2-40B4-BE49-F238E27FC236}">
                <a16:creationId xmlns:a16="http://schemas.microsoft.com/office/drawing/2014/main" id="{2D7A911A-6F29-47B8-8071-F76541BEA86B}"/>
              </a:ext>
            </a:extLst>
          </p:cNvPr>
          <p:cNvPicPr/>
          <p:nvPr/>
        </p:nvPicPr>
        <p:blipFill rotWithShape="1">
          <a:blip r:embed="rId3" cstate="print">
            <a:extLst>
              <a:ext uri="{28A0092B-C50C-407E-A947-70E740481C1C}">
                <a14:useLocalDpi xmlns:a14="http://schemas.microsoft.com/office/drawing/2010/main" val="0"/>
              </a:ext>
            </a:extLst>
          </a:blip>
          <a:srcRect l="66482"/>
          <a:stretch/>
        </p:blipFill>
        <p:spPr bwMode="auto">
          <a:xfrm>
            <a:off x="4489250" y="3721236"/>
            <a:ext cx="3459597" cy="3127695"/>
          </a:xfrm>
          <a:prstGeom prst="rect">
            <a:avLst/>
          </a:prstGeom>
          <a:noFill/>
        </p:spPr>
      </p:pic>
      <p:sp>
        <p:nvSpPr>
          <p:cNvPr id="2" name="Title 1">
            <a:extLst>
              <a:ext uri="{FF2B5EF4-FFF2-40B4-BE49-F238E27FC236}">
                <a16:creationId xmlns:a16="http://schemas.microsoft.com/office/drawing/2014/main" id="{309C7A1A-B27B-4494-9FC6-AAD8908A5DF1}"/>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Assumption 4: Linearity</a:t>
            </a:r>
          </a:p>
        </p:txBody>
      </p:sp>
    </p:spTree>
    <p:extLst>
      <p:ext uri="{BB962C8B-B14F-4D97-AF65-F5344CB8AC3E}">
        <p14:creationId xmlns:p14="http://schemas.microsoft.com/office/powerpoint/2010/main" val="315036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B7B499-481C-4034-963A-E3BD6E2AD9AF}"/>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Significance of a Correlation</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descr="Statistical Significance:&#10;">
            <a:extLst>
              <a:ext uri="{FF2B5EF4-FFF2-40B4-BE49-F238E27FC236}">
                <a16:creationId xmlns:a16="http://schemas.microsoft.com/office/drawing/2014/main" id="{F58B4338-D54E-4327-A4DF-B1BFC9CAA72E}"/>
              </a:ext>
            </a:extLst>
          </p:cNvPr>
          <p:cNvGraphicFramePr>
            <a:graphicFrameLocks noGrp="1"/>
          </p:cNvGraphicFramePr>
          <p:nvPr>
            <p:ph idx="1"/>
            <p:extLst>
              <p:ext uri="{D42A27DB-BD31-4B8C-83A1-F6EECF244321}">
                <p14:modId xmlns:p14="http://schemas.microsoft.com/office/powerpoint/2010/main" val="858022877"/>
              </p:ext>
            </p:extLst>
          </p:nvPr>
        </p:nvGraphicFramePr>
        <p:xfrm>
          <a:off x="4746359" y="101880"/>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Strength is indicated by absolute value of r.&#10;weak: less than .30&#10;moderate: above .30, less than .50&#10;strong: above .50">
            <a:extLst>
              <a:ext uri="{FF2B5EF4-FFF2-40B4-BE49-F238E27FC236}">
                <a16:creationId xmlns:a16="http://schemas.microsoft.com/office/drawing/2014/main" id="{9CF8EAB5-85DF-4726-B021-C0B6FFDA765E}"/>
              </a:ext>
            </a:extLst>
          </p:cNvPr>
          <p:cNvPicPr>
            <a:picLocks noChangeAspect="1"/>
          </p:cNvPicPr>
          <p:nvPr/>
        </p:nvPicPr>
        <p:blipFill rotWithShape="1">
          <a:blip r:embed="rId7"/>
          <a:srcRect l="912" r="5742"/>
          <a:stretch/>
        </p:blipFill>
        <p:spPr>
          <a:xfrm>
            <a:off x="6093157" y="5590369"/>
            <a:ext cx="4020297" cy="1369511"/>
          </a:xfrm>
          <a:prstGeom prst="rect">
            <a:avLst/>
          </a:prstGeom>
        </p:spPr>
      </p:pic>
    </p:spTree>
    <p:extLst>
      <p:ext uri="{BB962C8B-B14F-4D97-AF65-F5344CB8AC3E}">
        <p14:creationId xmlns:p14="http://schemas.microsoft.com/office/powerpoint/2010/main" val="361603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142228-09D3-4EEF-A3F4-0B5B40AC720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Walk-Through Example</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812B431-828F-4E9F-9138-56B25A8F169C}"/>
              </a:ext>
            </a:extLst>
          </p:cNvPr>
          <p:cNvSpPr>
            <a:spLocks noGrp="1"/>
          </p:cNvSpPr>
          <p:nvPr>
            <p:ph idx="1"/>
          </p:nvPr>
        </p:nvSpPr>
        <p:spPr>
          <a:xfrm>
            <a:off x="4742016" y="605896"/>
            <a:ext cx="6413663" cy="5646208"/>
          </a:xfrm>
        </p:spPr>
        <p:txBody>
          <a:bodyPr anchor="ctr">
            <a:normAutofit/>
          </a:bodyPr>
          <a:lstStyle/>
          <a:p>
            <a:pPr marL="0" marR="0" indent="0">
              <a:spcBef>
                <a:spcPts val="0"/>
              </a:spcBef>
              <a:spcAft>
                <a:spcPts val="800"/>
              </a:spcAft>
              <a:buNone/>
            </a:pPr>
            <a:r>
              <a:rPr lang="en-US">
                <a:effectLst/>
                <a:latin typeface="Times New Roman" panose="02020603050405020304" pitchFamily="18" charset="0"/>
                <a:ea typeface="Calibri" panose="020F0502020204030204" pitchFamily="34" charset="0"/>
              </a:rPr>
              <a:t>Researchers Li, Wu, and Xiong (2021) published a </a:t>
            </a:r>
            <a:r>
              <a:rPr lang="en-US" u="sng">
                <a:effectLst/>
                <a:latin typeface="Times New Roman" panose="02020603050405020304" pitchFamily="18" charset="0"/>
                <a:ea typeface="Calibri" panose="020F0502020204030204" pitchFamily="34" charset="0"/>
                <a:hlinkClick r:id="rId4"/>
              </a:rPr>
              <a:t>study</a:t>
            </a:r>
            <a:r>
              <a:rPr lang="en-US">
                <a:effectLst/>
                <a:latin typeface="Times New Roman" panose="02020603050405020304" pitchFamily="18" charset="0"/>
                <a:ea typeface="Calibri" panose="020F0502020204030204" pitchFamily="34" charset="0"/>
              </a:rPr>
              <a:t> in the open-access journal, </a:t>
            </a:r>
            <a:r>
              <a:rPr lang="en-US" err="1">
                <a:effectLst/>
                <a:latin typeface="Times New Roman" panose="02020603050405020304" pitchFamily="18" charset="0"/>
                <a:ea typeface="Calibri" panose="020F0502020204030204" pitchFamily="34" charset="0"/>
              </a:rPr>
              <a:t>PLoS</a:t>
            </a:r>
            <a:r>
              <a:rPr lang="en-US">
                <a:effectLst/>
                <a:latin typeface="Times New Roman" panose="02020603050405020304" pitchFamily="18" charset="0"/>
                <a:ea typeface="Calibri" panose="020F0502020204030204" pitchFamily="34" charset="0"/>
              </a:rPr>
              <a:t> ONE, to understand the relationship between employee levels of cultural intelligence and their innovative behaviors in the workplace. Past researchers have found that an employee’s ability to adapt to cross-cultural environments is associated with better job performance in culturally diverse settings (Ang et al., 2006). There has been a lack of research into the relationship between cultural intelligence and sustainable innovation behavior; however, past research in this area has found a relationship between cultural intelligence and employee adaptive work behavior (Pandey &amp; </a:t>
            </a:r>
            <a:r>
              <a:rPr lang="en-US" err="1">
                <a:effectLst/>
                <a:latin typeface="Times New Roman" panose="02020603050405020304" pitchFamily="18" charset="0"/>
                <a:ea typeface="Calibri" panose="020F0502020204030204" pitchFamily="34" charset="0"/>
              </a:rPr>
              <a:t>Charoensukmongkol</a:t>
            </a:r>
            <a:r>
              <a:rPr lang="en-US">
                <a:effectLst/>
                <a:latin typeface="Times New Roman" panose="02020603050405020304" pitchFamily="18" charset="0"/>
                <a:ea typeface="Calibri" panose="020F0502020204030204" pitchFamily="34" charset="0"/>
              </a:rPr>
              <a:t>, 2019), employee creativity (Hu et al., 2017), and an organizations’ ability to create and adopt innovations (</a:t>
            </a:r>
            <a:r>
              <a:rPr lang="en-US" err="1">
                <a:effectLst/>
                <a:latin typeface="Times New Roman" panose="02020603050405020304" pitchFamily="18" charset="0"/>
                <a:ea typeface="Calibri" panose="020F0502020204030204" pitchFamily="34" charset="0"/>
              </a:rPr>
              <a:t>Gölgeci</a:t>
            </a:r>
            <a:r>
              <a:rPr lang="en-US">
                <a:effectLst/>
                <a:latin typeface="Times New Roman" panose="02020603050405020304" pitchFamily="18" charset="0"/>
                <a:ea typeface="Calibri" panose="020F0502020204030204" pitchFamily="34" charset="0"/>
              </a:rPr>
              <a:t> et al., 2017). Li and colleagues (2021) focused on studying the relationship between employee cultural intelligence and sustainable innovation behavior, defined as “The act of generating new ideas and translating those ideas into practice” (p. 4).</a:t>
            </a:r>
          </a:p>
        </p:txBody>
      </p:sp>
    </p:spTree>
    <p:extLst>
      <p:ext uri="{BB962C8B-B14F-4D97-AF65-F5344CB8AC3E}">
        <p14:creationId xmlns:p14="http://schemas.microsoft.com/office/powerpoint/2010/main" val="1364162208"/>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E821DF-B61A-0B7C-7340-1B2B05561740}"/>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Let’s focus on the following variables from Li et al. (2021)</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B968497-ABAA-A603-0956-2E8A505B51BD}"/>
              </a:ext>
            </a:extLst>
          </p:cNvPr>
          <p:cNvSpPr>
            <a:spLocks noGrp="1"/>
          </p:cNvSpPr>
          <p:nvPr>
            <p:ph idx="1"/>
          </p:nvPr>
        </p:nvSpPr>
        <p:spPr>
          <a:xfrm>
            <a:off x="4742016" y="605896"/>
            <a:ext cx="6413663" cy="5646208"/>
          </a:xfrm>
        </p:spPr>
        <p:txBody>
          <a:bodyPr anchor="ctr">
            <a:normAutofit/>
          </a:bodyPr>
          <a:lstStyle/>
          <a:p>
            <a:pPr marL="457200" marR="0" indent="-457200">
              <a:spcBef>
                <a:spcPts val="0"/>
              </a:spcBef>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rPr>
              <a:t>Sustainable Innovation Behavior (SIB): six questions rated on a 7-point </a:t>
            </a:r>
            <a:r>
              <a:rPr lang="en-US" sz="2400" dirty="0" err="1">
                <a:effectLst/>
                <a:latin typeface="Times New Roman" panose="02020603050405020304" pitchFamily="18" charset="0"/>
                <a:ea typeface="Calibri" panose="020F0502020204030204" pitchFamily="34" charset="0"/>
              </a:rPr>
              <a:t>likert</a:t>
            </a:r>
            <a:r>
              <a:rPr lang="en-US" sz="2400" dirty="0">
                <a:effectLst/>
                <a:latin typeface="Times New Roman" panose="02020603050405020304" pitchFamily="18" charset="0"/>
                <a:ea typeface="Calibri" panose="020F0502020204030204" pitchFamily="34" charset="0"/>
              </a:rPr>
              <a:t> scale. Higher scores on this scale indicate higher levels of innovative behavior. A sample item includes, “I often come up with creative ideas.”</a:t>
            </a:r>
          </a:p>
          <a:p>
            <a:pPr marL="457200" marR="0" indent="-457200">
              <a:spcBef>
                <a:spcPts val="0"/>
              </a:spcBef>
              <a:spcAft>
                <a:spcPts val="800"/>
              </a:spcAft>
              <a:buFont typeface="+mj-lt"/>
              <a:buAutoNum type="arabicPeriod"/>
            </a:pPr>
            <a:r>
              <a:rPr lang="en-US" sz="2400" dirty="0">
                <a:effectLst/>
                <a:latin typeface="Times New Roman" panose="02020603050405020304" pitchFamily="18" charset="0"/>
                <a:ea typeface="Calibri" panose="020F0502020204030204" pitchFamily="34" charset="0"/>
              </a:rPr>
              <a:t>Cultural Intelligence (CQ): 12 questions rated on a 7-point </a:t>
            </a:r>
            <a:r>
              <a:rPr lang="en-US" sz="2400" dirty="0" err="1">
                <a:effectLst/>
                <a:latin typeface="Times New Roman" panose="02020603050405020304" pitchFamily="18" charset="0"/>
                <a:ea typeface="Calibri" panose="020F0502020204030204" pitchFamily="34" charset="0"/>
              </a:rPr>
              <a:t>likert</a:t>
            </a:r>
            <a:r>
              <a:rPr lang="en-US" sz="2400" dirty="0">
                <a:effectLst/>
                <a:latin typeface="Times New Roman" panose="02020603050405020304" pitchFamily="18" charset="0"/>
                <a:ea typeface="Calibri" panose="020F0502020204030204" pitchFamily="34" charset="0"/>
              </a:rPr>
              <a:t> scale. Higher scores on this scale indicate higher levels of Cultural Intelligence. A sample item includes, “I vary the rate of my speaking when a cross-cultural situation requires it.”</a:t>
            </a:r>
          </a:p>
        </p:txBody>
      </p:sp>
    </p:spTree>
    <p:extLst>
      <p:ext uri="{BB962C8B-B14F-4D97-AF65-F5344CB8AC3E}">
        <p14:creationId xmlns:p14="http://schemas.microsoft.com/office/powerpoint/2010/main" val="108231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CACA2-1304-464D-B0D5-468CCF8BB169}"/>
              </a:ext>
            </a:extLst>
          </p:cNvPr>
          <p:cNvSpPr>
            <a:spLocks noGrp="1"/>
          </p:cNvSpPr>
          <p:nvPr>
            <p:ph type="title"/>
          </p:nvPr>
        </p:nvSpPr>
        <p:spPr>
          <a:xfrm>
            <a:off x="5181601" y="634946"/>
            <a:ext cx="6368142" cy="1450757"/>
          </a:xfrm>
        </p:spPr>
        <p:txBody>
          <a:bodyPr>
            <a:normAutofit/>
          </a:bodyPr>
          <a:lstStyle/>
          <a:p>
            <a:r>
              <a:rPr lang="en-US" dirty="0"/>
              <a:t>Learning Objectives</a:t>
            </a:r>
          </a:p>
        </p:txBody>
      </p:sp>
      <p:pic>
        <p:nvPicPr>
          <p:cNvPr id="4" name="Picture 3" descr="Light bulb on yellow background with sketched light beams and cord">
            <a:extLst>
              <a:ext uri="{FF2B5EF4-FFF2-40B4-BE49-F238E27FC236}">
                <a16:creationId xmlns:a16="http://schemas.microsoft.com/office/drawing/2014/main" id="{513A0CA6-E917-405E-83DF-BD422D7A302C}"/>
              </a:ext>
            </a:extLst>
          </p:cNvPr>
          <p:cNvPicPr>
            <a:picLocks noChangeAspect="1"/>
          </p:cNvPicPr>
          <p:nvPr/>
        </p:nvPicPr>
        <p:blipFill rotWithShape="1">
          <a:blip r:embed="rId2"/>
          <a:srcRect l="51594" r="6741"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CE5593E-124F-4E5E-AC52-0C5A0711AB0B}"/>
              </a:ext>
            </a:extLst>
          </p:cNvPr>
          <p:cNvSpPr>
            <a:spLocks noGrp="1"/>
          </p:cNvSpPr>
          <p:nvPr>
            <p:ph idx="1"/>
          </p:nvPr>
        </p:nvSpPr>
        <p:spPr>
          <a:xfrm>
            <a:off x="5181600" y="2198913"/>
            <a:ext cx="6678705" cy="4659085"/>
          </a:xfrm>
        </p:spPr>
        <p:txBody>
          <a:bodyPr>
            <a:normAutofit/>
          </a:bodyPr>
          <a:lstStyle/>
          <a:p>
            <a:pPr marL="342900" marR="0" lvl="0" indent="-342900">
              <a:spcBef>
                <a:spcPts val="0"/>
              </a:spcBef>
              <a:spcAft>
                <a:spcPts val="0"/>
              </a:spcAft>
              <a:buFont typeface="+mj-lt"/>
              <a:buAutoNum type="arabicPeriod"/>
            </a:pPr>
            <a:r>
              <a:rPr lang="en-US" sz="1800" dirty="0">
                <a:effectLst/>
                <a:ea typeface="Calibri" panose="020F0502020204030204" pitchFamily="34" charset="0"/>
              </a:rPr>
              <a:t>Teach statistical thinking</a:t>
            </a:r>
          </a:p>
          <a:p>
            <a:pPr marL="742950" marR="0" lvl="1" indent="-285750">
              <a:spcBef>
                <a:spcPts val="0"/>
              </a:spcBef>
              <a:spcAft>
                <a:spcPts val="0"/>
              </a:spcAft>
              <a:buFont typeface="+mj-lt"/>
              <a:buAutoNum type="alphaLcPeriod"/>
            </a:pPr>
            <a:r>
              <a:rPr lang="en-US" dirty="0">
                <a:effectLst/>
                <a:ea typeface="Calibri" panose="020F0502020204030204" pitchFamily="34" charset="0"/>
              </a:rPr>
              <a:t>Students will be able to state the null and alternative hypotheses for a correlational analysis.</a:t>
            </a:r>
          </a:p>
          <a:p>
            <a:pPr marL="742950" marR="0" lvl="1" indent="-285750">
              <a:spcBef>
                <a:spcPts val="0"/>
              </a:spcBef>
              <a:spcAft>
                <a:spcPts val="0"/>
              </a:spcAft>
              <a:buFont typeface="+mj-lt"/>
              <a:buAutoNum type="alphaLcPeriod"/>
            </a:pPr>
            <a:r>
              <a:rPr lang="en-US" dirty="0">
                <a:effectLst/>
                <a:ea typeface="Calibri" panose="020F0502020204030204" pitchFamily="34" charset="0"/>
              </a:rPr>
              <a:t>Students will understand the appropriate use of correlations.</a:t>
            </a:r>
          </a:p>
          <a:p>
            <a:pPr marL="742950" marR="0" lvl="1" indent="-285750">
              <a:spcBef>
                <a:spcPts val="0"/>
              </a:spcBef>
              <a:spcAft>
                <a:spcPts val="0"/>
              </a:spcAft>
              <a:buFont typeface="+mj-lt"/>
              <a:buAutoNum type="alphaLcPeriod"/>
            </a:pPr>
            <a:r>
              <a:rPr lang="en-US" dirty="0">
                <a:effectLst/>
                <a:ea typeface="Calibri" panose="020F0502020204030204" pitchFamily="34" charset="0"/>
              </a:rPr>
              <a:t>Students will know how to accurately write the results of a correlational analysis in APA format.</a:t>
            </a:r>
          </a:p>
          <a:p>
            <a:pPr marL="342900" marR="0" lvl="0" indent="-342900">
              <a:spcBef>
                <a:spcPts val="0"/>
              </a:spcBef>
              <a:spcAft>
                <a:spcPts val="0"/>
              </a:spcAft>
              <a:buFont typeface="+mj-lt"/>
              <a:buAutoNum type="arabicPeriod"/>
            </a:pPr>
            <a:r>
              <a:rPr lang="en-US" sz="1800" dirty="0">
                <a:effectLst/>
                <a:ea typeface="Calibri" panose="020F0502020204030204" pitchFamily="34" charset="0"/>
              </a:rPr>
              <a:t>Focus on conceptual understanding</a:t>
            </a:r>
          </a:p>
          <a:p>
            <a:pPr marL="742950" marR="0" lvl="1" indent="-285750">
              <a:spcBef>
                <a:spcPts val="0"/>
              </a:spcBef>
              <a:spcAft>
                <a:spcPts val="0"/>
              </a:spcAft>
              <a:buFont typeface="+mj-lt"/>
              <a:buAutoNum type="alphaLcPeriod"/>
            </a:pPr>
            <a:r>
              <a:rPr lang="en-US" dirty="0">
                <a:effectLst/>
                <a:ea typeface="Calibri" panose="020F0502020204030204" pitchFamily="34" charset="0"/>
              </a:rPr>
              <a:t>Students will know how to interpret the results of a correlational analysis, including the strength and direction indicated by the Pearson’s correlation coefficient.</a:t>
            </a:r>
          </a:p>
          <a:p>
            <a:pPr marL="742950" marR="0" lvl="1" indent="-285750">
              <a:spcBef>
                <a:spcPts val="0"/>
              </a:spcBef>
              <a:spcAft>
                <a:spcPts val="0"/>
              </a:spcAft>
              <a:buFont typeface="+mj-lt"/>
              <a:buAutoNum type="alphaLcPeriod"/>
            </a:pPr>
            <a:r>
              <a:rPr lang="en-US" dirty="0">
                <a:effectLst/>
                <a:ea typeface="Calibri" panose="020F0502020204030204" pitchFamily="34" charset="0"/>
              </a:rPr>
              <a:t>Students will appropriately interpret a correlation, with an understanding that correlation does not imply causation. </a:t>
            </a:r>
          </a:p>
          <a:p>
            <a:pPr marL="342900" marR="0" lvl="0" indent="-342900">
              <a:spcBef>
                <a:spcPts val="0"/>
              </a:spcBef>
              <a:spcAft>
                <a:spcPts val="0"/>
              </a:spcAft>
              <a:buFont typeface="+mj-lt"/>
              <a:buAutoNum type="arabicPeriod"/>
            </a:pPr>
            <a:r>
              <a:rPr lang="en-US" sz="1800" dirty="0">
                <a:effectLst/>
                <a:ea typeface="Calibri" panose="020F0502020204030204" pitchFamily="34" charset="0"/>
              </a:rPr>
              <a:t>Students will be able to translate the results of a correlation into real world meaning.</a:t>
            </a:r>
          </a:p>
          <a:p>
            <a:pPr marL="342900" marR="0" lvl="0" indent="-342900">
              <a:spcBef>
                <a:spcPts val="0"/>
              </a:spcBef>
              <a:spcAft>
                <a:spcPts val="0"/>
              </a:spcAft>
              <a:buFont typeface="+mj-lt"/>
              <a:buAutoNum type="arabicPeriod"/>
            </a:pPr>
            <a:r>
              <a:rPr lang="en-US" sz="1800" dirty="0">
                <a:effectLst/>
                <a:ea typeface="Calibri" panose="020F0502020204030204" pitchFamily="34" charset="0"/>
              </a:rPr>
              <a:t>Use technology to explore concepts and analyze data</a:t>
            </a:r>
          </a:p>
          <a:p>
            <a:pPr marL="742950" marR="0" lvl="1" indent="-285750">
              <a:spcBef>
                <a:spcPts val="0"/>
              </a:spcBef>
              <a:spcAft>
                <a:spcPts val="0"/>
              </a:spcAft>
              <a:buFont typeface="+mj-lt"/>
              <a:buAutoNum type="alphaLcPeriod"/>
            </a:pPr>
            <a:r>
              <a:rPr lang="en-US" dirty="0">
                <a:effectLst/>
                <a:ea typeface="Calibri" panose="020F0502020204030204" pitchFamily="34" charset="0"/>
              </a:rPr>
              <a:t>Students will know how to test whether their variables and data meet the assumptions needed to run a correlation.</a:t>
            </a:r>
          </a:p>
          <a:p>
            <a:pPr marL="742950" marR="0" lvl="1" indent="-285750">
              <a:spcBef>
                <a:spcPts val="0"/>
              </a:spcBef>
              <a:spcAft>
                <a:spcPts val="800"/>
              </a:spcAft>
              <a:buFont typeface="+mj-lt"/>
              <a:buAutoNum type="alphaLcPeriod"/>
            </a:pPr>
            <a:r>
              <a:rPr lang="en-US" dirty="0">
                <a:effectLst/>
                <a:ea typeface="Calibri" panose="020F0502020204030204" pitchFamily="34" charset="0"/>
              </a:rPr>
              <a:t>Students will know how to run a correlation in JASP.</a:t>
            </a:r>
          </a:p>
          <a:p>
            <a:endParaRPr lang="en-US" sz="1400" dirty="0"/>
          </a:p>
        </p:txBody>
      </p:sp>
    </p:spTree>
    <p:extLst>
      <p:ext uri="{BB962C8B-B14F-4D97-AF65-F5344CB8AC3E}">
        <p14:creationId xmlns:p14="http://schemas.microsoft.com/office/powerpoint/2010/main" val="3701380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6A993560-F038-5E40-35CE-DA1AC53D5183}"/>
              </a:ext>
            </a:extLst>
          </p:cNvPr>
          <p:cNvPicPr>
            <a:picLocks noChangeAspect="1"/>
          </p:cNvPicPr>
          <p:nvPr/>
        </p:nvPicPr>
        <p:blipFill rotWithShape="1">
          <a:blip r:embed="rId3"/>
          <a:srcRect l="32698" r="29745"/>
          <a:stretch/>
        </p:blipFill>
        <p:spPr>
          <a:xfrm>
            <a:off x="20" y="10"/>
            <a:ext cx="4578952" cy="6857990"/>
          </a:xfrm>
          <a:prstGeom prst="rect">
            <a:avLst/>
          </a:prstGeom>
        </p:spPr>
      </p:pic>
      <p:sp>
        <p:nvSpPr>
          <p:cNvPr id="10" name="Rectangle 9">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7B0BADB-DBAB-A653-00D2-EEDD38E2DB7A}"/>
              </a:ext>
            </a:extLst>
          </p:cNvPr>
          <p:cNvSpPr>
            <a:spLocks noGrp="1"/>
          </p:cNvSpPr>
          <p:nvPr>
            <p:ph idx="1"/>
          </p:nvPr>
        </p:nvSpPr>
        <p:spPr>
          <a:xfrm>
            <a:off x="5124206" y="2236304"/>
            <a:ext cx="6339840" cy="3652667"/>
          </a:xfrm>
        </p:spPr>
        <p:txBody>
          <a:bodyPr>
            <a:normAutofit/>
          </a:bodyPr>
          <a:lstStyle/>
          <a:p>
            <a:r>
              <a:rPr lang="en-US" sz="3200" dirty="0">
                <a:solidFill>
                  <a:srgbClr val="FFFFFF"/>
                </a:solidFill>
              </a:rPr>
              <a:t>Is there a positive relationship between employees’ cultural intelligence and sustainable innovation behavior?</a:t>
            </a:r>
          </a:p>
        </p:txBody>
      </p:sp>
      <p:sp>
        <p:nvSpPr>
          <p:cNvPr id="2" name="Title 1">
            <a:extLst>
              <a:ext uri="{FF2B5EF4-FFF2-40B4-BE49-F238E27FC236}">
                <a16:creationId xmlns:a16="http://schemas.microsoft.com/office/drawing/2014/main" id="{7E43FA01-61DD-68AF-C3AB-1A87A3337F67}"/>
              </a:ext>
            </a:extLst>
          </p:cNvPr>
          <p:cNvSpPr>
            <a:spLocks noGrp="1"/>
          </p:cNvSpPr>
          <p:nvPr>
            <p:ph type="title"/>
          </p:nvPr>
        </p:nvSpPr>
        <p:spPr>
          <a:xfrm>
            <a:off x="5124206" y="516835"/>
            <a:ext cx="6339840" cy="1666501"/>
          </a:xfrm>
        </p:spPr>
        <p:txBody>
          <a:bodyPr>
            <a:normAutofit/>
          </a:bodyPr>
          <a:lstStyle/>
          <a:p>
            <a:r>
              <a:rPr lang="en-US" sz="4000" dirty="0">
                <a:solidFill>
                  <a:srgbClr val="FFFFFF"/>
                </a:solidFill>
              </a:rPr>
              <a:t>Research Question</a:t>
            </a:r>
          </a:p>
        </p:txBody>
      </p:sp>
    </p:spTree>
    <p:extLst>
      <p:ext uri="{BB962C8B-B14F-4D97-AF65-F5344CB8AC3E}">
        <p14:creationId xmlns:p14="http://schemas.microsoft.com/office/powerpoint/2010/main" val="353153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dirty="0"/>
              <a:t>What are </a:t>
            </a:r>
            <a:r>
              <a:rPr lang="en-US" b="1" dirty="0"/>
              <a:t>your</a:t>
            </a:r>
            <a:r>
              <a:rPr lang="en-US" dirty="0"/>
              <a:t> hypotheses?</a:t>
            </a:r>
          </a:p>
        </p:txBody>
      </p:sp>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6200" dirty="0"/>
              <a:t>What do you think we will find when we analyze the data?</a:t>
            </a:r>
          </a:p>
        </p:txBody>
      </p:sp>
    </p:spTree>
    <p:extLst>
      <p:ext uri="{BB962C8B-B14F-4D97-AF65-F5344CB8AC3E}">
        <p14:creationId xmlns:p14="http://schemas.microsoft.com/office/powerpoint/2010/main" val="1324181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Researcher Hypotheses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97F9099-C502-F200-B121-625D8B5013E7}"/>
              </a:ext>
            </a:extLst>
          </p:cNvPr>
          <p:cNvSpPr>
            <a:spLocks noGrp="1"/>
          </p:cNvSpPr>
          <p:nvPr>
            <p:ph idx="1"/>
          </p:nvPr>
        </p:nvSpPr>
        <p:spPr>
          <a:xfrm>
            <a:off x="4742016" y="605896"/>
            <a:ext cx="6413663" cy="5646208"/>
          </a:xfrm>
        </p:spPr>
        <p:txBody>
          <a:bodyPr anchor="ctr">
            <a:normAutofit/>
          </a:bodyPr>
          <a:lstStyle/>
          <a:p>
            <a:r>
              <a:rPr lang="en-US" dirty="0"/>
              <a:t>Null Hypothesis:</a:t>
            </a:r>
          </a:p>
          <a:p>
            <a:endParaRPr lang="en-US" dirty="0"/>
          </a:p>
          <a:p>
            <a:r>
              <a:rPr lang="en-US" dirty="0"/>
              <a:t>Alternative Hypothesis:</a:t>
            </a:r>
          </a:p>
        </p:txBody>
      </p:sp>
    </p:spTree>
    <p:extLst>
      <p:ext uri="{BB962C8B-B14F-4D97-AF65-F5344CB8AC3E}">
        <p14:creationId xmlns:p14="http://schemas.microsoft.com/office/powerpoint/2010/main" val="299492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57B394-CFC5-4802-9487-5770DD3D0498}"/>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758" b="16608"/>
          <a:stretch/>
        </p:blipFill>
        <p:spPr>
          <a:xfrm>
            <a:off x="-32" y="10"/>
            <a:ext cx="12192031" cy="4915066"/>
          </a:xfrm>
          <a:prstGeom prst="rect">
            <a:avLst/>
          </a:prstGeom>
        </p:spPr>
      </p:pic>
      <p:sp>
        <p:nvSpPr>
          <p:cNvPr id="16" name="Rectangle 15">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Let’s Analyze the Data!</a:t>
            </a:r>
          </a:p>
        </p:txBody>
      </p:sp>
      <p:sp>
        <p:nvSpPr>
          <p:cNvPr id="18" name="Rectangle 17">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774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Creative Commons BY-NC-ND License Logo">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798745" y="1584282"/>
            <a:ext cx="10594510" cy="3708077"/>
          </a:xfrm>
          <a:prstGeom prst="rect">
            <a:avLst/>
          </a:prstGeom>
        </p:spPr>
      </p:pic>
      <p:sp>
        <p:nvSpPr>
          <p:cNvPr id="2" name="Title 1">
            <a:extLst>
              <a:ext uri="{FF2B5EF4-FFF2-40B4-BE49-F238E27FC236}">
                <a16:creationId xmlns:a16="http://schemas.microsoft.com/office/drawing/2014/main" id="{54174483-6336-84B7-70FF-A2266C2CE1E0}"/>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Licensed through Creative Commons</a:t>
            </a:r>
          </a:p>
        </p:txBody>
      </p:sp>
    </p:spTree>
    <p:extLst>
      <p:ext uri="{BB962C8B-B14F-4D97-AF65-F5344CB8AC3E}">
        <p14:creationId xmlns:p14="http://schemas.microsoft.com/office/powerpoint/2010/main" val="4538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1">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8196F6-4AFF-4678-ABF8-2137BB71A9D4}"/>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What is a correlation?</a:t>
            </a:r>
          </a:p>
        </p:txBody>
      </p:sp>
      <p:sp>
        <p:nvSpPr>
          <p:cNvPr id="3" name="Content Placeholder 2">
            <a:extLst>
              <a:ext uri="{FF2B5EF4-FFF2-40B4-BE49-F238E27FC236}">
                <a16:creationId xmlns:a16="http://schemas.microsoft.com/office/drawing/2014/main" id="{3DA121ED-4F14-43C6-AA64-6CE049CF40DC}"/>
              </a:ext>
            </a:extLst>
          </p:cNvPr>
          <p:cNvSpPr>
            <a:spLocks noGrp="1"/>
          </p:cNvSpPr>
          <p:nvPr>
            <p:ph idx="1"/>
          </p:nvPr>
        </p:nvSpPr>
        <p:spPr>
          <a:xfrm>
            <a:off x="492371" y="2653800"/>
            <a:ext cx="3084844" cy="3335519"/>
          </a:xfrm>
        </p:spPr>
        <p:txBody>
          <a:bodyPr>
            <a:normAutofit/>
          </a:bodyPr>
          <a:lstStyle/>
          <a:p>
            <a:r>
              <a:rPr lang="en-US" sz="2400" dirty="0">
                <a:solidFill>
                  <a:srgbClr val="FFFFFF"/>
                </a:solidFill>
              </a:rPr>
              <a:t>A correlational analysis is used to examine whether there is a relationship between two continuous variables. </a:t>
            </a:r>
          </a:p>
          <a:p>
            <a:r>
              <a:rPr lang="en-US" sz="2400" dirty="0">
                <a:solidFill>
                  <a:srgbClr val="FFFFFF"/>
                </a:solidFill>
              </a:rPr>
              <a:t>Correlations can be </a:t>
            </a:r>
            <a:r>
              <a:rPr lang="en-US" sz="2400" b="1" dirty="0">
                <a:solidFill>
                  <a:srgbClr val="FFFFFF"/>
                </a:solidFill>
              </a:rPr>
              <a:t>positive</a:t>
            </a:r>
            <a:r>
              <a:rPr lang="en-US" sz="2400" dirty="0">
                <a:solidFill>
                  <a:srgbClr val="FFFFFF"/>
                </a:solidFill>
              </a:rPr>
              <a:t> or </a:t>
            </a:r>
            <a:r>
              <a:rPr lang="en-US" sz="2400" b="1" dirty="0">
                <a:solidFill>
                  <a:srgbClr val="FFFFFF"/>
                </a:solidFill>
              </a:rPr>
              <a:t>negative</a:t>
            </a:r>
            <a:r>
              <a:rPr lang="en-US" sz="2400" dirty="0">
                <a:solidFill>
                  <a:srgbClr val="FFFFFF"/>
                </a:solidFill>
              </a:rPr>
              <a:t> in direction</a:t>
            </a:r>
          </a:p>
        </p:txBody>
      </p:sp>
      <p:sp>
        <p:nvSpPr>
          <p:cNvPr id="42" name="Rectangle 35">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visual depiction of a positive and negative correlation. A positive correlation is displayed as a scatterplot where the dots are moving upward, as you go left to right. A negative correlation is displayed as a scatterplot where the dots are moving downward, as you move left to right. " title="Figure 10.2">
            <a:extLst>
              <a:ext uri="{FF2B5EF4-FFF2-40B4-BE49-F238E27FC236}">
                <a16:creationId xmlns:a16="http://schemas.microsoft.com/office/drawing/2014/main" id="{EB58110F-1D35-4249-B5F3-56EF844F6E87}"/>
              </a:ext>
            </a:extLst>
          </p:cNvPr>
          <p:cNvPicPr/>
          <p:nvPr/>
        </p:nvPicPr>
        <p:blipFill rotWithShape="1">
          <a:blip r:embed="rId2" cstate="print">
            <a:extLst>
              <a:ext uri="{28A0092B-C50C-407E-A947-70E740481C1C}">
                <a14:useLocalDpi xmlns:a14="http://schemas.microsoft.com/office/drawing/2010/main" val="0"/>
              </a:ext>
            </a:extLst>
          </a:blip>
          <a:srcRect l="838" t="-1" r="762" b="2"/>
          <a:stretch/>
        </p:blipFill>
        <p:spPr bwMode="auto">
          <a:xfrm>
            <a:off x="4607169" y="1866806"/>
            <a:ext cx="7156468" cy="3175842"/>
          </a:xfrm>
          <a:prstGeom prst="rect">
            <a:avLst/>
          </a:prstGeom>
          <a:noFill/>
        </p:spPr>
      </p:pic>
    </p:spTree>
    <p:extLst>
      <p:ext uri="{BB962C8B-B14F-4D97-AF65-F5344CB8AC3E}">
        <p14:creationId xmlns:p14="http://schemas.microsoft.com/office/powerpoint/2010/main" val="390179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6403-7DFA-4BC7-9BFA-71AC7F0B4DD9}"/>
              </a:ext>
            </a:extLst>
          </p:cNvPr>
          <p:cNvSpPr>
            <a:spLocks noGrp="1"/>
          </p:cNvSpPr>
          <p:nvPr>
            <p:ph type="title"/>
          </p:nvPr>
        </p:nvSpPr>
        <p:spPr/>
        <p:txBody>
          <a:bodyPr>
            <a:normAutofit/>
          </a:bodyPr>
          <a:lstStyle/>
          <a:p>
            <a:r>
              <a:rPr lang="en-US" dirty="0"/>
              <a:t>Correlations vary in strength</a:t>
            </a:r>
          </a:p>
        </p:txBody>
      </p:sp>
      <p:sp>
        <p:nvSpPr>
          <p:cNvPr id="3" name="Content Placeholder 2">
            <a:extLst>
              <a:ext uri="{FF2B5EF4-FFF2-40B4-BE49-F238E27FC236}">
                <a16:creationId xmlns:a16="http://schemas.microsoft.com/office/drawing/2014/main" id="{6AED848B-C1C9-4323-B668-8F875636AF3D}"/>
              </a:ext>
            </a:extLst>
          </p:cNvPr>
          <p:cNvSpPr>
            <a:spLocks noGrp="1"/>
          </p:cNvSpPr>
          <p:nvPr>
            <p:ph idx="1"/>
          </p:nvPr>
        </p:nvSpPr>
        <p:spPr>
          <a:xfrm>
            <a:off x="1097280" y="1737360"/>
            <a:ext cx="6554096" cy="4023360"/>
          </a:xfrm>
        </p:spPr>
        <p:txBody>
          <a:bodyPr>
            <a:normAutofit/>
          </a:bodyPr>
          <a:lstStyle/>
          <a:p>
            <a:r>
              <a:rPr lang="en-US" sz="2800" dirty="0"/>
              <a:t>Pearson’s r, the typical value we use to report a correlation, ranges for -1 to +1</a:t>
            </a:r>
          </a:p>
          <a:p>
            <a:endParaRPr lang="en-US" sz="2800" dirty="0"/>
          </a:p>
        </p:txBody>
      </p:sp>
      <p:pic>
        <p:nvPicPr>
          <p:cNvPr id="5" name="Picture 4" descr="Strength indicated by the absolute value of r: weak, less than .30; moderate, above .30, less than .50; strong, above .50">
            <a:extLst>
              <a:ext uri="{FF2B5EF4-FFF2-40B4-BE49-F238E27FC236}">
                <a16:creationId xmlns:a16="http://schemas.microsoft.com/office/drawing/2014/main" id="{2F00132B-6886-4A34-AD1D-E60E51077442}"/>
              </a:ext>
            </a:extLst>
          </p:cNvPr>
          <p:cNvPicPr>
            <a:picLocks noChangeAspect="1"/>
          </p:cNvPicPr>
          <p:nvPr/>
        </p:nvPicPr>
        <p:blipFill rotWithShape="1">
          <a:blip r:embed="rId2"/>
          <a:srcRect l="912" r="5742"/>
          <a:stretch/>
        </p:blipFill>
        <p:spPr>
          <a:xfrm>
            <a:off x="7919652" y="1826878"/>
            <a:ext cx="4020297" cy="1369511"/>
          </a:xfrm>
          <a:prstGeom prst="rect">
            <a:avLst/>
          </a:prstGeom>
        </p:spPr>
      </p:pic>
      <p:pic>
        <p:nvPicPr>
          <p:cNvPr id="4" name="Picture 3" descr="Displays correlations of varying strengths. The stronger correlation has dots clustered more tightly together around a line of best fit. As the relationships get weaker in the other scatterplots, the dots are more spread apart. " title="Figure 10.3">
            <a:extLst>
              <a:ext uri="{FF2B5EF4-FFF2-40B4-BE49-F238E27FC236}">
                <a16:creationId xmlns:a16="http://schemas.microsoft.com/office/drawing/2014/main" id="{35CFA04D-3114-41B8-B8CD-1CC3A580D550}"/>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960664" y="3429000"/>
            <a:ext cx="8498489" cy="2905316"/>
          </a:xfrm>
          <a:prstGeom prst="rect">
            <a:avLst/>
          </a:prstGeom>
          <a:noFill/>
        </p:spPr>
      </p:pic>
    </p:spTree>
    <p:extLst>
      <p:ext uri="{BB962C8B-B14F-4D97-AF65-F5344CB8AC3E}">
        <p14:creationId xmlns:p14="http://schemas.microsoft.com/office/powerpoint/2010/main" val="363433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5D64EC-60E8-4251-94D4-A2738F2B8EF3}"/>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Example from Jaramillo et al., (2016)</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9A4C469-36BA-4C5B-91E3-EFF568577D5F}"/>
              </a:ext>
            </a:extLst>
          </p:cNvPr>
          <p:cNvSpPr>
            <a:spLocks noGrp="1"/>
          </p:cNvSpPr>
          <p:nvPr>
            <p:ph idx="1"/>
          </p:nvPr>
        </p:nvSpPr>
        <p:spPr>
          <a:xfrm>
            <a:off x="4742016" y="605896"/>
            <a:ext cx="6413663" cy="5646208"/>
          </a:xfrm>
        </p:spPr>
        <p:txBody>
          <a:bodyPr anchor="ctr">
            <a:normAutofit/>
          </a:bodyPr>
          <a:lstStyle/>
          <a:p>
            <a:r>
              <a:rPr lang="en-US" dirty="0"/>
              <a:t>Jaramillo et al., (2016) examined how ethnic identity, perceived discrimination and stereotype threat related to academic achievement and hopelessness in 129 Native American high school students. Specifically, they measured:</a:t>
            </a:r>
          </a:p>
          <a:p>
            <a:pPr marL="457200" indent="-457200">
              <a:buFont typeface="+mj-lt"/>
              <a:buAutoNum type="arabicPeriod"/>
            </a:pPr>
            <a:r>
              <a:rPr lang="en-US" dirty="0">
                <a:solidFill>
                  <a:schemeClr val="accent1">
                    <a:lumMod val="75000"/>
                  </a:schemeClr>
                </a:solidFill>
              </a:rPr>
              <a:t>Ethnic Identity</a:t>
            </a:r>
            <a:r>
              <a:rPr lang="en-US" dirty="0"/>
              <a:t>: 6-item, 4-point </a:t>
            </a:r>
            <a:r>
              <a:rPr lang="en-US" dirty="0" err="1"/>
              <a:t>likert</a:t>
            </a:r>
            <a:r>
              <a:rPr lang="en-US" dirty="0"/>
              <a:t> scale assessing strength of ethnic identity</a:t>
            </a:r>
          </a:p>
          <a:p>
            <a:pPr marL="457200" indent="-457200">
              <a:buFont typeface="+mj-lt"/>
              <a:buAutoNum type="arabicPeriod"/>
            </a:pPr>
            <a:r>
              <a:rPr lang="en-US" dirty="0">
                <a:solidFill>
                  <a:schemeClr val="accent1">
                    <a:lumMod val="75000"/>
                  </a:schemeClr>
                </a:solidFill>
              </a:rPr>
              <a:t>Stereotype Threat</a:t>
            </a:r>
            <a:r>
              <a:rPr lang="en-US" dirty="0"/>
              <a:t>: 3-item, 7-point </a:t>
            </a:r>
            <a:r>
              <a:rPr lang="en-US" dirty="0" err="1"/>
              <a:t>likert</a:t>
            </a:r>
            <a:r>
              <a:rPr lang="en-US" dirty="0"/>
              <a:t> scale assessing concern that ethnic identity impacts academic performance</a:t>
            </a:r>
          </a:p>
          <a:p>
            <a:pPr marL="457200" indent="-457200">
              <a:buFont typeface="+mj-lt"/>
              <a:buAutoNum type="arabicPeriod"/>
            </a:pPr>
            <a:r>
              <a:rPr lang="en-US" dirty="0">
                <a:solidFill>
                  <a:schemeClr val="accent1">
                    <a:lumMod val="75000"/>
                  </a:schemeClr>
                </a:solidFill>
              </a:rPr>
              <a:t>Perceived Discrimination</a:t>
            </a:r>
            <a:r>
              <a:rPr lang="en-US" dirty="0"/>
              <a:t>: 10-item, 5-point </a:t>
            </a:r>
            <a:r>
              <a:rPr lang="en-US" dirty="0" err="1"/>
              <a:t>likert</a:t>
            </a:r>
            <a:r>
              <a:rPr lang="en-US" dirty="0"/>
              <a:t> scale measuring how often they are treated unfairly because of the ethnic identity</a:t>
            </a:r>
          </a:p>
          <a:p>
            <a:pPr marL="457200" indent="-457200">
              <a:buFont typeface="+mj-lt"/>
              <a:buAutoNum type="arabicPeriod"/>
            </a:pPr>
            <a:r>
              <a:rPr lang="en-US" dirty="0">
                <a:solidFill>
                  <a:schemeClr val="accent1">
                    <a:lumMod val="75000"/>
                  </a:schemeClr>
                </a:solidFill>
              </a:rPr>
              <a:t>Academic Achievement</a:t>
            </a:r>
            <a:r>
              <a:rPr lang="en-US" dirty="0"/>
              <a:t>: grade point average</a:t>
            </a:r>
          </a:p>
          <a:p>
            <a:pPr marL="457200" indent="-457200">
              <a:buFont typeface="+mj-lt"/>
              <a:buAutoNum type="arabicPeriod"/>
            </a:pPr>
            <a:r>
              <a:rPr lang="en-US" dirty="0">
                <a:solidFill>
                  <a:schemeClr val="accent1">
                    <a:lumMod val="75000"/>
                  </a:schemeClr>
                </a:solidFill>
              </a:rPr>
              <a:t>Hopelessness</a:t>
            </a:r>
            <a:r>
              <a:rPr lang="en-US" dirty="0"/>
              <a:t>: 17-item, 5-point </a:t>
            </a:r>
            <a:r>
              <a:rPr lang="en-US" dirty="0" err="1"/>
              <a:t>likert</a:t>
            </a:r>
            <a:r>
              <a:rPr lang="en-US" dirty="0"/>
              <a:t> scale assessing feelings of hopelessness</a:t>
            </a:r>
          </a:p>
        </p:txBody>
      </p:sp>
    </p:spTree>
    <p:extLst>
      <p:ext uri="{BB962C8B-B14F-4D97-AF65-F5344CB8AC3E}">
        <p14:creationId xmlns:p14="http://schemas.microsoft.com/office/powerpoint/2010/main" val="5474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2431-43E6-9AB0-407A-C8EF1D1ED663}"/>
              </a:ext>
            </a:extLst>
          </p:cNvPr>
          <p:cNvSpPr>
            <a:spLocks noGrp="1"/>
          </p:cNvSpPr>
          <p:nvPr>
            <p:ph type="title"/>
          </p:nvPr>
        </p:nvSpPr>
        <p:spPr/>
        <p:txBody>
          <a:bodyPr/>
          <a:lstStyle/>
          <a:p>
            <a:r>
              <a:rPr lang="en-US" dirty="0"/>
              <a:t>Correlation Table (Adapted from Jaramillo et al., 2016)</a:t>
            </a:r>
          </a:p>
        </p:txBody>
      </p:sp>
      <p:graphicFrame>
        <p:nvGraphicFramePr>
          <p:cNvPr id="3" name="Table 3">
            <a:extLst>
              <a:ext uri="{FF2B5EF4-FFF2-40B4-BE49-F238E27FC236}">
                <a16:creationId xmlns:a16="http://schemas.microsoft.com/office/drawing/2014/main" id="{C6F92F64-C1D5-7FFE-0C4B-CE272AE8B33A}"/>
              </a:ext>
            </a:extLst>
          </p:cNvPr>
          <p:cNvGraphicFramePr>
            <a:graphicFrameLocks noGrp="1"/>
          </p:cNvGraphicFramePr>
          <p:nvPr>
            <p:extLst>
              <p:ext uri="{D42A27DB-BD31-4B8C-83A1-F6EECF244321}">
                <p14:modId xmlns:p14="http://schemas.microsoft.com/office/powerpoint/2010/main" val="3016732462"/>
              </p:ext>
            </p:extLst>
          </p:nvPr>
        </p:nvGraphicFramePr>
        <p:xfrm>
          <a:off x="1163236" y="2585054"/>
          <a:ext cx="9926487" cy="2377440"/>
        </p:xfrm>
        <a:graphic>
          <a:graphicData uri="http://schemas.openxmlformats.org/drawingml/2006/table">
            <a:tbl>
              <a:tblPr firstRow="1" bandRow="1">
                <a:tableStyleId>{2D5ABB26-0587-4C30-8999-92F81FD0307C}</a:tableStyleId>
              </a:tblPr>
              <a:tblGrid>
                <a:gridCol w="3424087">
                  <a:extLst>
                    <a:ext uri="{9D8B030D-6E8A-4147-A177-3AD203B41FA5}">
                      <a16:colId xmlns:a16="http://schemas.microsoft.com/office/drawing/2014/main" val="2808992540"/>
                    </a:ext>
                  </a:extLst>
                </a:gridCol>
                <a:gridCol w="1625600">
                  <a:extLst>
                    <a:ext uri="{9D8B030D-6E8A-4147-A177-3AD203B41FA5}">
                      <a16:colId xmlns:a16="http://schemas.microsoft.com/office/drawing/2014/main" val="853386672"/>
                    </a:ext>
                  </a:extLst>
                </a:gridCol>
                <a:gridCol w="1625600">
                  <a:extLst>
                    <a:ext uri="{9D8B030D-6E8A-4147-A177-3AD203B41FA5}">
                      <a16:colId xmlns:a16="http://schemas.microsoft.com/office/drawing/2014/main" val="1323256693"/>
                    </a:ext>
                  </a:extLst>
                </a:gridCol>
                <a:gridCol w="1625600">
                  <a:extLst>
                    <a:ext uri="{9D8B030D-6E8A-4147-A177-3AD203B41FA5}">
                      <a16:colId xmlns:a16="http://schemas.microsoft.com/office/drawing/2014/main" val="3166279212"/>
                    </a:ext>
                  </a:extLst>
                </a:gridCol>
                <a:gridCol w="1625600">
                  <a:extLst>
                    <a:ext uri="{9D8B030D-6E8A-4147-A177-3AD203B41FA5}">
                      <a16:colId xmlns:a16="http://schemas.microsoft.com/office/drawing/2014/main" val="684586364"/>
                    </a:ext>
                  </a:extLst>
                </a:gridCol>
              </a:tblGrid>
              <a:tr h="370840">
                <a:tc>
                  <a:txBody>
                    <a:bodyPr/>
                    <a:lstStyle/>
                    <a:p>
                      <a:r>
                        <a:rPr lang="en-US" sz="2000" dirty="0">
                          <a:latin typeface="Times New Roman" panose="02020603050405020304" pitchFamily="18" charset="0"/>
                          <a:cs typeface="Times New Roman" panose="02020603050405020304"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887599"/>
                  </a:ext>
                </a:extLst>
              </a:tr>
              <a:tr h="370840">
                <a:tc>
                  <a:txBody>
                    <a:bodyPr/>
                    <a:lstStyle/>
                    <a:p>
                      <a:r>
                        <a:rPr lang="en-US" sz="2000" dirty="0">
                          <a:latin typeface="Times New Roman" panose="02020603050405020304" pitchFamily="18" charset="0"/>
                          <a:cs typeface="Times New Roman" panose="02020603050405020304" pitchFamily="18" charset="0"/>
                        </a:rPr>
                        <a:t>1. Ethnic Identity</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21001556"/>
                  </a:ext>
                </a:extLst>
              </a:tr>
              <a:tr h="370840">
                <a:tc>
                  <a:txBody>
                    <a:bodyPr/>
                    <a:lstStyle/>
                    <a:p>
                      <a:r>
                        <a:rPr lang="en-US" sz="2000" dirty="0">
                          <a:latin typeface="Times New Roman" panose="02020603050405020304" pitchFamily="18" charset="0"/>
                          <a:cs typeface="Times New Roman" panose="02020603050405020304" pitchFamily="18" charset="0"/>
                        </a:rPr>
                        <a:t>2. Stereotype Threat</a:t>
                      </a:r>
                    </a:p>
                  </a:txBody>
                  <a:tcPr/>
                </a:tc>
                <a:tc>
                  <a:txBody>
                    <a:bodyPr/>
                    <a:lstStyle/>
                    <a:p>
                      <a:pPr algn="ctr"/>
                      <a:r>
                        <a:rPr lang="en-US" sz="2000" dirty="0">
                          <a:latin typeface="Times New Roman" panose="02020603050405020304" pitchFamily="18" charset="0"/>
                          <a:cs typeface="Times New Roman" panose="02020603050405020304" pitchFamily="18" charset="0"/>
                        </a:rPr>
                        <a:t>-.06</a:t>
                      </a:r>
                    </a:p>
                  </a:txBody>
                  <a:tcPr/>
                </a:tc>
                <a:tc>
                  <a:txBody>
                    <a:bodyPr/>
                    <a:lstStyle/>
                    <a:p>
                      <a:pPr algn="ctr"/>
                      <a:r>
                        <a:rPr lang="en-US" sz="2000" dirty="0">
                          <a:latin typeface="Times New Roman" panose="02020603050405020304" pitchFamily="18" charset="0"/>
                          <a:cs typeface="Times New Roman" panose="02020603050405020304" pitchFamily="18" charset="0"/>
                        </a:rPr>
                        <a:t>-</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5579560"/>
                  </a:ext>
                </a:extLst>
              </a:tr>
              <a:tr h="370840">
                <a:tc>
                  <a:txBody>
                    <a:bodyPr/>
                    <a:lstStyle/>
                    <a:p>
                      <a:r>
                        <a:rPr lang="en-US" sz="2000" dirty="0">
                          <a:latin typeface="Times New Roman" panose="02020603050405020304" pitchFamily="18" charset="0"/>
                          <a:cs typeface="Times New Roman" panose="02020603050405020304" pitchFamily="18" charset="0"/>
                        </a:rPr>
                        <a:t>3. Perceived Discrimination</a:t>
                      </a:r>
                    </a:p>
                  </a:txBody>
                  <a:tcPr/>
                </a:tc>
                <a:tc>
                  <a:txBody>
                    <a:bodyPr/>
                    <a:lstStyle/>
                    <a:p>
                      <a:pPr algn="ctr"/>
                      <a:r>
                        <a:rPr lang="en-US" sz="2000" dirty="0">
                          <a:latin typeface="Times New Roman" panose="02020603050405020304" pitchFamily="18" charset="0"/>
                          <a:cs typeface="Times New Roman" panose="02020603050405020304" pitchFamily="18" charset="0"/>
                        </a:rPr>
                        <a:t>.18*</a:t>
                      </a:r>
                    </a:p>
                  </a:txBody>
                  <a:tcPr/>
                </a:tc>
                <a:tc>
                  <a:txBody>
                    <a:bodyPr/>
                    <a:lstStyle/>
                    <a:p>
                      <a:pPr algn="ctr"/>
                      <a:r>
                        <a:rPr lang="en-US" sz="2000" dirty="0">
                          <a:latin typeface="Times New Roman" panose="02020603050405020304" pitchFamily="18" charset="0"/>
                          <a:cs typeface="Times New Roman" panose="02020603050405020304" pitchFamily="18" charset="0"/>
                        </a:rPr>
                        <a:t>.18*</a:t>
                      </a:r>
                    </a:p>
                  </a:txBody>
                  <a:tcPr/>
                </a:tc>
                <a:tc>
                  <a:txBody>
                    <a:bodyPr/>
                    <a:lstStyle/>
                    <a:p>
                      <a:pPr algn="ctr"/>
                      <a:r>
                        <a:rPr lang="en-US" sz="2000" dirty="0">
                          <a:latin typeface="Times New Roman" panose="02020603050405020304" pitchFamily="18" charset="0"/>
                          <a:cs typeface="Times New Roman" panose="02020603050405020304" pitchFamily="18" charset="0"/>
                        </a:rPr>
                        <a:t>-</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7071378"/>
                  </a:ext>
                </a:extLst>
              </a:tr>
              <a:tr h="370840">
                <a:tc>
                  <a:txBody>
                    <a:bodyPr/>
                    <a:lstStyle/>
                    <a:p>
                      <a:r>
                        <a:rPr lang="en-US" sz="2000" dirty="0">
                          <a:latin typeface="Times New Roman" panose="02020603050405020304" pitchFamily="18" charset="0"/>
                          <a:cs typeface="Times New Roman" panose="02020603050405020304" pitchFamily="18" charset="0"/>
                        </a:rPr>
                        <a:t>4. Academic Achievement</a:t>
                      </a:r>
                    </a:p>
                  </a:txBody>
                  <a:tcPr/>
                </a:tc>
                <a:tc>
                  <a:txBody>
                    <a:bodyPr/>
                    <a:lstStyle/>
                    <a:p>
                      <a:pPr algn="ctr"/>
                      <a:r>
                        <a:rPr lang="en-US" sz="2000" dirty="0">
                          <a:latin typeface="Times New Roman" panose="02020603050405020304" pitchFamily="18" charset="0"/>
                          <a:cs typeface="Times New Roman" panose="02020603050405020304" pitchFamily="18" charset="0"/>
                        </a:rPr>
                        <a:t>.08</a:t>
                      </a:r>
                    </a:p>
                  </a:txBody>
                  <a:tcPr/>
                </a:tc>
                <a:tc>
                  <a:txBody>
                    <a:bodyPr/>
                    <a:lstStyle/>
                    <a:p>
                      <a:pPr algn="ctr"/>
                      <a:r>
                        <a:rPr lang="en-US" sz="2000" dirty="0">
                          <a:latin typeface="Times New Roman" panose="02020603050405020304" pitchFamily="18" charset="0"/>
                          <a:cs typeface="Times New Roman" panose="02020603050405020304" pitchFamily="18" charset="0"/>
                        </a:rPr>
                        <a:t>-.09</a:t>
                      </a:r>
                    </a:p>
                  </a:txBody>
                  <a:tcPr/>
                </a:tc>
                <a:tc>
                  <a:txBody>
                    <a:bodyPr/>
                    <a:lstStyle/>
                    <a:p>
                      <a:pPr algn="ctr"/>
                      <a:r>
                        <a:rPr lang="en-US" sz="2000" dirty="0">
                          <a:latin typeface="Times New Roman" panose="02020603050405020304" pitchFamily="18" charset="0"/>
                          <a:cs typeface="Times New Roman" panose="02020603050405020304" pitchFamily="18" charset="0"/>
                        </a:rPr>
                        <a:t>-.01</a:t>
                      </a:r>
                    </a:p>
                  </a:txBody>
                  <a:tcPr/>
                </a:tc>
                <a:tc>
                  <a:txBody>
                    <a:bodyPr/>
                    <a:lstStyle/>
                    <a:p>
                      <a:pPr algn="ctr"/>
                      <a:r>
                        <a:rPr lang="en-US"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780796107"/>
                  </a:ext>
                </a:extLst>
              </a:tr>
              <a:tr h="370840">
                <a:tc>
                  <a:txBody>
                    <a:bodyPr/>
                    <a:lstStyle/>
                    <a:p>
                      <a:r>
                        <a:rPr lang="en-US" sz="2000" dirty="0">
                          <a:latin typeface="Times New Roman" panose="02020603050405020304" pitchFamily="18" charset="0"/>
                          <a:cs typeface="Times New Roman" panose="02020603050405020304" pitchFamily="18" charset="0"/>
                        </a:rPr>
                        <a:t>5. Hopelessness</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.01</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.34*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.23*</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0901033"/>
                  </a:ext>
                </a:extLst>
              </a:tr>
            </a:tbl>
          </a:graphicData>
        </a:graphic>
      </p:graphicFrame>
    </p:spTree>
    <p:extLst>
      <p:ext uri="{BB962C8B-B14F-4D97-AF65-F5344CB8AC3E}">
        <p14:creationId xmlns:p14="http://schemas.microsoft.com/office/powerpoint/2010/main" val="285147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2431-43E6-9AB0-407A-C8EF1D1ED663}"/>
              </a:ext>
            </a:extLst>
          </p:cNvPr>
          <p:cNvSpPr>
            <a:spLocks noGrp="1"/>
          </p:cNvSpPr>
          <p:nvPr>
            <p:ph type="title"/>
          </p:nvPr>
        </p:nvSpPr>
        <p:spPr/>
        <p:txBody>
          <a:bodyPr>
            <a:normAutofit/>
          </a:bodyPr>
          <a:lstStyle/>
          <a:p>
            <a:r>
              <a:rPr lang="en-US" dirty="0"/>
              <a:t>What significant correlations did Jaramillo et al. (2016) find?</a:t>
            </a:r>
          </a:p>
        </p:txBody>
      </p:sp>
      <p:graphicFrame>
        <p:nvGraphicFramePr>
          <p:cNvPr id="3" name="Table 3">
            <a:extLst>
              <a:ext uri="{FF2B5EF4-FFF2-40B4-BE49-F238E27FC236}">
                <a16:creationId xmlns:a16="http://schemas.microsoft.com/office/drawing/2014/main" id="{C6F92F64-C1D5-7FFE-0C4B-CE272AE8B33A}"/>
              </a:ext>
            </a:extLst>
          </p:cNvPr>
          <p:cNvGraphicFramePr>
            <a:graphicFrameLocks noGrp="1"/>
          </p:cNvGraphicFramePr>
          <p:nvPr/>
        </p:nvGraphicFramePr>
        <p:xfrm>
          <a:off x="1163236" y="2585054"/>
          <a:ext cx="9926487" cy="2377440"/>
        </p:xfrm>
        <a:graphic>
          <a:graphicData uri="http://schemas.openxmlformats.org/drawingml/2006/table">
            <a:tbl>
              <a:tblPr firstRow="1" bandRow="1">
                <a:tableStyleId>{2D5ABB26-0587-4C30-8999-92F81FD0307C}</a:tableStyleId>
              </a:tblPr>
              <a:tblGrid>
                <a:gridCol w="3424087">
                  <a:extLst>
                    <a:ext uri="{9D8B030D-6E8A-4147-A177-3AD203B41FA5}">
                      <a16:colId xmlns:a16="http://schemas.microsoft.com/office/drawing/2014/main" val="2808992540"/>
                    </a:ext>
                  </a:extLst>
                </a:gridCol>
                <a:gridCol w="1625600">
                  <a:extLst>
                    <a:ext uri="{9D8B030D-6E8A-4147-A177-3AD203B41FA5}">
                      <a16:colId xmlns:a16="http://schemas.microsoft.com/office/drawing/2014/main" val="853386672"/>
                    </a:ext>
                  </a:extLst>
                </a:gridCol>
                <a:gridCol w="1625600">
                  <a:extLst>
                    <a:ext uri="{9D8B030D-6E8A-4147-A177-3AD203B41FA5}">
                      <a16:colId xmlns:a16="http://schemas.microsoft.com/office/drawing/2014/main" val="1323256693"/>
                    </a:ext>
                  </a:extLst>
                </a:gridCol>
                <a:gridCol w="1625600">
                  <a:extLst>
                    <a:ext uri="{9D8B030D-6E8A-4147-A177-3AD203B41FA5}">
                      <a16:colId xmlns:a16="http://schemas.microsoft.com/office/drawing/2014/main" val="3166279212"/>
                    </a:ext>
                  </a:extLst>
                </a:gridCol>
                <a:gridCol w="1625600">
                  <a:extLst>
                    <a:ext uri="{9D8B030D-6E8A-4147-A177-3AD203B41FA5}">
                      <a16:colId xmlns:a16="http://schemas.microsoft.com/office/drawing/2014/main" val="684586364"/>
                    </a:ext>
                  </a:extLst>
                </a:gridCol>
              </a:tblGrid>
              <a:tr h="370840">
                <a:tc>
                  <a:txBody>
                    <a:bodyPr/>
                    <a:lstStyle/>
                    <a:p>
                      <a:r>
                        <a:rPr lang="en-US" sz="2000" dirty="0">
                          <a:latin typeface="Times New Roman" panose="02020603050405020304" pitchFamily="18" charset="0"/>
                          <a:cs typeface="Times New Roman" panose="02020603050405020304"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1</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3</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887599"/>
                  </a:ext>
                </a:extLst>
              </a:tr>
              <a:tr h="370840">
                <a:tc>
                  <a:txBody>
                    <a:bodyPr/>
                    <a:lstStyle/>
                    <a:p>
                      <a:r>
                        <a:rPr lang="en-US" sz="2000" dirty="0">
                          <a:latin typeface="Times New Roman" panose="02020603050405020304" pitchFamily="18" charset="0"/>
                          <a:cs typeface="Times New Roman" panose="02020603050405020304" pitchFamily="18" charset="0"/>
                        </a:rPr>
                        <a:t>1. Ethnic Identity</a:t>
                      </a:r>
                    </a:p>
                  </a:txBody>
                  <a:tcPr>
                    <a:lnT w="12700" cap="flat" cmpd="sng" algn="ctr">
                      <a:solidFill>
                        <a:schemeClr val="tx1"/>
                      </a:solidFill>
                      <a:prstDash val="solid"/>
                      <a:round/>
                      <a:headEnd type="none" w="med" len="med"/>
                      <a:tailEnd type="none" w="med" len="med"/>
                    </a:lnT>
                  </a:tcPr>
                </a:tc>
                <a:tc>
                  <a:txBody>
                    <a:bodyPr/>
                    <a:lstStyle/>
                    <a:p>
                      <a:pPr algn="ctr"/>
                      <a:r>
                        <a:rPr lang="en-US" sz="2000" dirty="0">
                          <a:latin typeface="Times New Roman" panose="02020603050405020304" pitchFamily="18" charset="0"/>
                          <a:cs typeface="Times New Roman" panose="02020603050405020304" pitchFamily="18" charset="0"/>
                        </a:rPr>
                        <a:t>-</a:t>
                      </a:r>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21001556"/>
                  </a:ext>
                </a:extLst>
              </a:tr>
              <a:tr h="370840">
                <a:tc>
                  <a:txBody>
                    <a:bodyPr/>
                    <a:lstStyle/>
                    <a:p>
                      <a:r>
                        <a:rPr lang="en-US" sz="2000" dirty="0">
                          <a:latin typeface="Times New Roman" panose="02020603050405020304" pitchFamily="18" charset="0"/>
                          <a:cs typeface="Times New Roman" panose="02020603050405020304" pitchFamily="18" charset="0"/>
                        </a:rPr>
                        <a:t>2. Stereotype Threat</a:t>
                      </a:r>
                    </a:p>
                  </a:txBody>
                  <a:tcPr/>
                </a:tc>
                <a:tc>
                  <a:txBody>
                    <a:bodyPr/>
                    <a:lstStyle/>
                    <a:p>
                      <a:pPr algn="ctr"/>
                      <a:r>
                        <a:rPr lang="en-US" sz="2000" dirty="0">
                          <a:latin typeface="Times New Roman" panose="02020603050405020304" pitchFamily="18" charset="0"/>
                          <a:cs typeface="Times New Roman" panose="02020603050405020304" pitchFamily="18" charset="0"/>
                        </a:rPr>
                        <a:t>-.06</a:t>
                      </a:r>
                    </a:p>
                  </a:txBody>
                  <a:tcPr/>
                </a:tc>
                <a:tc>
                  <a:txBody>
                    <a:bodyPr/>
                    <a:lstStyle/>
                    <a:p>
                      <a:pPr algn="ctr"/>
                      <a:r>
                        <a:rPr lang="en-US" sz="2000" dirty="0">
                          <a:latin typeface="Times New Roman" panose="02020603050405020304" pitchFamily="18" charset="0"/>
                          <a:cs typeface="Times New Roman" panose="02020603050405020304" pitchFamily="18" charset="0"/>
                        </a:rPr>
                        <a:t>-</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5579560"/>
                  </a:ext>
                </a:extLst>
              </a:tr>
              <a:tr h="370840">
                <a:tc>
                  <a:txBody>
                    <a:bodyPr/>
                    <a:lstStyle/>
                    <a:p>
                      <a:r>
                        <a:rPr lang="en-US" sz="2000" dirty="0">
                          <a:latin typeface="Times New Roman" panose="02020603050405020304" pitchFamily="18" charset="0"/>
                          <a:cs typeface="Times New Roman" panose="02020603050405020304" pitchFamily="18" charset="0"/>
                        </a:rPr>
                        <a:t>3. Perceived Discrimination</a:t>
                      </a:r>
                    </a:p>
                  </a:txBody>
                  <a:tcPr/>
                </a:tc>
                <a:tc>
                  <a:txBody>
                    <a:bodyPr/>
                    <a:lstStyle/>
                    <a:p>
                      <a:pPr algn="ctr"/>
                      <a:r>
                        <a:rPr lang="en-US" sz="2000" dirty="0">
                          <a:latin typeface="Times New Roman" panose="02020603050405020304" pitchFamily="18" charset="0"/>
                          <a:cs typeface="Times New Roman" panose="02020603050405020304" pitchFamily="18" charset="0"/>
                        </a:rPr>
                        <a:t>.18*</a:t>
                      </a:r>
                    </a:p>
                  </a:txBody>
                  <a:tcPr/>
                </a:tc>
                <a:tc>
                  <a:txBody>
                    <a:bodyPr/>
                    <a:lstStyle/>
                    <a:p>
                      <a:pPr algn="ctr"/>
                      <a:r>
                        <a:rPr lang="en-US" sz="2000" dirty="0">
                          <a:latin typeface="Times New Roman" panose="02020603050405020304" pitchFamily="18" charset="0"/>
                          <a:cs typeface="Times New Roman" panose="02020603050405020304" pitchFamily="18" charset="0"/>
                        </a:rPr>
                        <a:t>.18*</a:t>
                      </a:r>
                    </a:p>
                  </a:txBody>
                  <a:tcPr/>
                </a:tc>
                <a:tc>
                  <a:txBody>
                    <a:bodyPr/>
                    <a:lstStyle/>
                    <a:p>
                      <a:pPr algn="ctr"/>
                      <a:r>
                        <a:rPr lang="en-US" sz="2000" dirty="0">
                          <a:latin typeface="Times New Roman" panose="02020603050405020304" pitchFamily="18" charset="0"/>
                          <a:cs typeface="Times New Roman" panose="02020603050405020304" pitchFamily="18" charset="0"/>
                        </a:rPr>
                        <a:t>-</a:t>
                      </a: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7071378"/>
                  </a:ext>
                </a:extLst>
              </a:tr>
              <a:tr h="370840">
                <a:tc>
                  <a:txBody>
                    <a:bodyPr/>
                    <a:lstStyle/>
                    <a:p>
                      <a:r>
                        <a:rPr lang="en-US" sz="2000" dirty="0">
                          <a:latin typeface="Times New Roman" panose="02020603050405020304" pitchFamily="18" charset="0"/>
                          <a:cs typeface="Times New Roman" panose="02020603050405020304" pitchFamily="18" charset="0"/>
                        </a:rPr>
                        <a:t>4. Academic Achievement</a:t>
                      </a:r>
                    </a:p>
                  </a:txBody>
                  <a:tcPr/>
                </a:tc>
                <a:tc>
                  <a:txBody>
                    <a:bodyPr/>
                    <a:lstStyle/>
                    <a:p>
                      <a:pPr algn="ctr"/>
                      <a:r>
                        <a:rPr lang="en-US" sz="2000" dirty="0">
                          <a:latin typeface="Times New Roman" panose="02020603050405020304" pitchFamily="18" charset="0"/>
                          <a:cs typeface="Times New Roman" panose="02020603050405020304" pitchFamily="18" charset="0"/>
                        </a:rPr>
                        <a:t>.08</a:t>
                      </a:r>
                    </a:p>
                  </a:txBody>
                  <a:tcPr/>
                </a:tc>
                <a:tc>
                  <a:txBody>
                    <a:bodyPr/>
                    <a:lstStyle/>
                    <a:p>
                      <a:pPr algn="ctr"/>
                      <a:r>
                        <a:rPr lang="en-US" sz="2000" dirty="0">
                          <a:latin typeface="Times New Roman" panose="02020603050405020304" pitchFamily="18" charset="0"/>
                          <a:cs typeface="Times New Roman" panose="02020603050405020304" pitchFamily="18" charset="0"/>
                        </a:rPr>
                        <a:t>-.09</a:t>
                      </a:r>
                    </a:p>
                  </a:txBody>
                  <a:tcPr/>
                </a:tc>
                <a:tc>
                  <a:txBody>
                    <a:bodyPr/>
                    <a:lstStyle/>
                    <a:p>
                      <a:pPr algn="ctr"/>
                      <a:r>
                        <a:rPr lang="en-US" sz="2000" dirty="0">
                          <a:latin typeface="Times New Roman" panose="02020603050405020304" pitchFamily="18" charset="0"/>
                          <a:cs typeface="Times New Roman" panose="02020603050405020304" pitchFamily="18" charset="0"/>
                        </a:rPr>
                        <a:t>-.01</a:t>
                      </a:r>
                    </a:p>
                  </a:txBody>
                  <a:tcPr/>
                </a:tc>
                <a:tc>
                  <a:txBody>
                    <a:bodyPr/>
                    <a:lstStyle/>
                    <a:p>
                      <a:pPr algn="ctr"/>
                      <a:r>
                        <a:rPr lang="en-US" sz="20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780796107"/>
                  </a:ext>
                </a:extLst>
              </a:tr>
              <a:tr h="370840">
                <a:tc>
                  <a:txBody>
                    <a:bodyPr/>
                    <a:lstStyle/>
                    <a:p>
                      <a:r>
                        <a:rPr lang="en-US" sz="2000" dirty="0">
                          <a:latin typeface="Times New Roman" panose="02020603050405020304" pitchFamily="18" charset="0"/>
                          <a:cs typeface="Times New Roman" panose="02020603050405020304" pitchFamily="18" charset="0"/>
                        </a:rPr>
                        <a:t>5. Hopelessness</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.01</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.34*</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.23*</a:t>
                      </a:r>
                    </a:p>
                  </a:txBody>
                  <a:tcPr>
                    <a:lnB w="12700" cap="flat" cmpd="sng" algn="ctr">
                      <a:solidFill>
                        <a:schemeClr val="tx1"/>
                      </a:solidFill>
                      <a:prstDash val="solid"/>
                      <a:round/>
                      <a:headEnd type="none" w="med" len="med"/>
                      <a:tailEnd type="none" w="med" len="med"/>
                    </a:lnB>
                  </a:tcPr>
                </a:tc>
                <a:tc>
                  <a:txBody>
                    <a:bodyPr/>
                    <a:lstStyle/>
                    <a:p>
                      <a:pPr algn="ctr"/>
                      <a:r>
                        <a:rPr lang="en-US" sz="2000" dirty="0">
                          <a:latin typeface="Times New Roman" panose="02020603050405020304" pitchFamily="18" charset="0"/>
                          <a:cs typeface="Times New Roman" panose="02020603050405020304" pitchFamily="18" charset="0"/>
                        </a:rPr>
                        <a:t>-.20*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0901033"/>
                  </a:ext>
                </a:extLst>
              </a:tr>
            </a:tbl>
          </a:graphicData>
        </a:graphic>
      </p:graphicFrame>
      <p:sp>
        <p:nvSpPr>
          <p:cNvPr id="4" name="Rectangle 3">
            <a:extLst>
              <a:ext uri="{FF2B5EF4-FFF2-40B4-BE49-F238E27FC236}">
                <a16:creationId xmlns:a16="http://schemas.microsoft.com/office/drawing/2014/main" id="{E3CDC586-1179-A8E0-BDA6-FE4E00A4EA66}"/>
              </a:ext>
              <a:ext uri="{C183D7F6-B498-43B3-948B-1728B52AA6E4}">
                <adec:decorative xmlns:adec="http://schemas.microsoft.com/office/drawing/2017/decorative" val="1"/>
              </a:ext>
            </a:extLst>
          </p:cNvPr>
          <p:cNvSpPr/>
          <p:nvPr/>
        </p:nvSpPr>
        <p:spPr>
          <a:xfrm>
            <a:off x="5081666" y="3822492"/>
            <a:ext cx="629586" cy="32978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725F422-7A3E-AF36-F866-CA097912718E}"/>
              </a:ext>
              <a:ext uri="{C183D7F6-B498-43B3-948B-1728B52AA6E4}">
                <adec:decorative xmlns:adec="http://schemas.microsoft.com/office/drawing/2017/decorative" val="1"/>
              </a:ext>
            </a:extLst>
          </p:cNvPr>
          <p:cNvSpPr/>
          <p:nvPr/>
        </p:nvSpPr>
        <p:spPr>
          <a:xfrm>
            <a:off x="6688112" y="3822492"/>
            <a:ext cx="629586" cy="32978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F3AA3B-5318-B321-99E1-3E2D3189FAD7}"/>
              </a:ext>
              <a:ext uri="{C183D7F6-B498-43B3-948B-1728B52AA6E4}">
                <adec:decorative xmlns:adec="http://schemas.microsoft.com/office/drawing/2017/decorative" val="1"/>
              </a:ext>
            </a:extLst>
          </p:cNvPr>
          <p:cNvSpPr/>
          <p:nvPr/>
        </p:nvSpPr>
        <p:spPr>
          <a:xfrm>
            <a:off x="6688112" y="4632711"/>
            <a:ext cx="629586" cy="32978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089B-D1BB-DC50-535B-8D65C9DBD285}"/>
              </a:ext>
              <a:ext uri="{C183D7F6-B498-43B3-948B-1728B52AA6E4}">
                <adec:decorative xmlns:adec="http://schemas.microsoft.com/office/drawing/2017/decorative" val="1"/>
              </a:ext>
            </a:extLst>
          </p:cNvPr>
          <p:cNvSpPr/>
          <p:nvPr/>
        </p:nvSpPr>
        <p:spPr>
          <a:xfrm>
            <a:off x="8261830" y="4632710"/>
            <a:ext cx="629586" cy="32978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FBF92C-5C48-E16C-269A-8D65A70D93DB}"/>
              </a:ext>
              <a:ext uri="{C183D7F6-B498-43B3-948B-1728B52AA6E4}">
                <adec:decorative xmlns:adec="http://schemas.microsoft.com/office/drawing/2017/decorative" val="1"/>
              </a:ext>
            </a:extLst>
          </p:cNvPr>
          <p:cNvSpPr/>
          <p:nvPr/>
        </p:nvSpPr>
        <p:spPr>
          <a:xfrm>
            <a:off x="9985948" y="4632709"/>
            <a:ext cx="629586" cy="329783"/>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75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1097280" y="286603"/>
            <a:ext cx="10058400" cy="1450757"/>
          </a:xfrm>
        </p:spPr>
        <p:txBody>
          <a:bodyPr>
            <a:normAutofit/>
          </a:bodyPr>
          <a:lstStyle/>
          <a:p>
            <a:r>
              <a:rPr lang="en-US" dirty="0"/>
              <a:t>Let’s think about it…</a:t>
            </a:r>
          </a:p>
        </p:txBody>
      </p:sp>
      <p:graphicFrame>
        <p:nvGraphicFramePr>
          <p:cNvPr id="5" name="Content Placeholder 2" descr="Why did the researchers use Pearson Correlations to answer their research questions?&#10;What do their results mean?&#10;How would you improve this study?">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148396442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62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Picture 3" descr="Displays several possible relationships between two correlated variables. Variable X could cause variable Y, Variable Y could cause Variable X, there could be a reciprocal relationship, or there could be a third variable involved. An example of the relationship between hopelessness and GPA is used, as discussed in text. " title="Figure 10.1">
            <a:extLst>
              <a:ext uri="{FF2B5EF4-FFF2-40B4-BE49-F238E27FC236}">
                <a16:creationId xmlns:a16="http://schemas.microsoft.com/office/drawing/2014/main" id="{E36C2EEA-D7CC-4A54-B3EB-447B7762702B}"/>
              </a:ext>
            </a:extLst>
          </p:cNvPr>
          <p:cNvPicPr/>
          <p:nvPr/>
        </p:nvPicPr>
        <p:blipFill rotWithShape="1">
          <a:blip r:embed="rId2" cstate="print">
            <a:extLst>
              <a:ext uri="{28A0092B-C50C-407E-A947-70E740481C1C}">
                <a14:useLocalDpi xmlns:a14="http://schemas.microsoft.com/office/drawing/2010/main" val="0"/>
              </a:ext>
            </a:extLst>
          </a:blip>
          <a:srcRect l="11421"/>
          <a:stretch/>
        </p:blipFill>
        <p:spPr bwMode="auto">
          <a:xfrm>
            <a:off x="154442" y="1095388"/>
            <a:ext cx="7248023" cy="4667224"/>
          </a:xfrm>
          <a:prstGeom prst="rect">
            <a:avLst/>
          </a:prstGeom>
          <a:noFill/>
        </p:spPr>
      </p:pic>
      <p:sp>
        <p:nvSpPr>
          <p:cNvPr id="34" name="Rectangle 3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2C2B478-E01A-4917-975B-E870B9082859}"/>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But remember, Correlation is NOT causation</a:t>
            </a:r>
          </a:p>
        </p:txBody>
      </p:sp>
      <p:sp>
        <p:nvSpPr>
          <p:cNvPr id="36" name="Rectangle 3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72156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170</TotalTime>
  <Words>2002</Words>
  <Application>Microsoft Office PowerPoint</Application>
  <PresentationFormat>Widescreen</PresentationFormat>
  <Paragraphs>172</Paragraphs>
  <Slides>24</Slides>
  <Notes>10</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Advpala-ita</vt:lpstr>
      <vt:lpstr>AdvPSPAL-R</vt:lpstr>
      <vt:lpstr>Arial</vt:lpstr>
      <vt:lpstr>Calibri</vt:lpstr>
      <vt:lpstr>Calibri Light</vt:lpstr>
      <vt:lpstr>Symbol</vt:lpstr>
      <vt:lpstr>Times New Roman</vt:lpstr>
      <vt:lpstr>Wingdings</vt:lpstr>
      <vt:lpstr>Retrospect</vt:lpstr>
      <vt:lpstr>1_Retrospect</vt:lpstr>
      <vt:lpstr>Chapter ? </vt:lpstr>
      <vt:lpstr>Learning Objectives</vt:lpstr>
      <vt:lpstr>What is a correlation?</vt:lpstr>
      <vt:lpstr>Correlations vary in strength</vt:lpstr>
      <vt:lpstr>Example from Jaramillo et al., (2016)</vt:lpstr>
      <vt:lpstr>Correlation Table (Adapted from Jaramillo et al., 2016)</vt:lpstr>
      <vt:lpstr>What significant correlations did Jaramillo et al. (2016) find?</vt:lpstr>
      <vt:lpstr>Let’s think about it…</vt:lpstr>
      <vt:lpstr>But remember, Correlation is NOT causation</vt:lpstr>
      <vt:lpstr>When do researchers use correlations?</vt:lpstr>
      <vt:lpstr>Hypotheses </vt:lpstr>
      <vt:lpstr>Assumptions</vt:lpstr>
      <vt:lpstr>Assumption 1: Continuous Variables</vt:lpstr>
      <vt:lpstr>Assumption 2: Normal Distribution</vt:lpstr>
      <vt:lpstr>Assumption 3:  Outliers</vt:lpstr>
      <vt:lpstr>Assumption 4: Linearity</vt:lpstr>
      <vt:lpstr>Significance of a Correlation</vt:lpstr>
      <vt:lpstr>Walk-Through Example</vt:lpstr>
      <vt:lpstr>Let’s focus on the following variables from Li et al. (2021)</vt:lpstr>
      <vt:lpstr>Research Question</vt:lpstr>
      <vt:lpstr>What do you think we will find when we analyze the data?</vt:lpstr>
      <vt:lpstr>Researcher Hypotheses</vt:lpstr>
      <vt:lpstr>Let’s Analyze the Data!</vt:lpstr>
      <vt:lpstr>Licensed through Creative Commons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Black, Kristen Jennings</dc:creator>
  <cp:lastModifiedBy>Fleming, Rachel</cp:lastModifiedBy>
  <cp:revision>14</cp:revision>
  <dcterms:created xsi:type="dcterms:W3CDTF">2021-10-22T13:33:14Z</dcterms:created>
  <dcterms:modified xsi:type="dcterms:W3CDTF">2023-05-31T13:41:54Z</dcterms:modified>
</cp:coreProperties>
</file>