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1"/>
  </p:notesMasterIdLst>
  <p:sldIdLst>
    <p:sldId id="256" r:id="rId2"/>
    <p:sldId id="261" r:id="rId3"/>
    <p:sldId id="286" r:id="rId4"/>
    <p:sldId id="305" r:id="rId5"/>
    <p:sldId id="311" r:id="rId6"/>
    <p:sldId id="269" r:id="rId7"/>
    <p:sldId id="301" r:id="rId8"/>
    <p:sldId id="284" r:id="rId9"/>
    <p:sldId id="289" r:id="rId10"/>
    <p:sldId id="302" r:id="rId11"/>
    <p:sldId id="290" r:id="rId12"/>
    <p:sldId id="285" r:id="rId13"/>
    <p:sldId id="291" r:id="rId14"/>
    <p:sldId id="292" r:id="rId15"/>
    <p:sldId id="293" r:id="rId16"/>
    <p:sldId id="294" r:id="rId17"/>
    <p:sldId id="295" r:id="rId18"/>
    <p:sldId id="296" r:id="rId19"/>
    <p:sldId id="297" r:id="rId20"/>
    <p:sldId id="298" r:id="rId21"/>
    <p:sldId id="303" r:id="rId22"/>
    <p:sldId id="304" r:id="rId23"/>
    <p:sldId id="306" r:id="rId24"/>
    <p:sldId id="307" r:id="rId25"/>
    <p:sldId id="310" r:id="rId26"/>
    <p:sldId id="308" r:id="rId27"/>
    <p:sldId id="312" r:id="rId28"/>
    <p:sldId id="309" r:id="rId29"/>
    <p:sldId id="313" r:id="rId30"/>
  </p:sldIdLst>
  <p:sldSz cx="9144000" cy="5143500" type="screen16x9"/>
  <p:notesSz cx="6858000" cy="9144000"/>
  <p:embeddedFontLst>
    <p:embeddedFont>
      <p:font typeface="Aharoni" panose="02010803020104030203" pitchFamily="2" charset="-79"/>
      <p:bold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Catamaran" panose="020B0604020202020204" charset="0"/>
      <p:regular r:id="rId39"/>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778BD7-CB1E-45C7-9444-F9178D188997}">
  <a:tblStyle styleId="{31778BD7-CB1E-45C7-9444-F9178D18899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A729D15-B007-41AA-B28D-3FF0FDEF818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105" d="100"/>
          <a:sy n="105" d="100"/>
        </p:scale>
        <p:origin x="126" y="732"/>
      </p:cViewPr>
      <p:guideLst/>
    </p:cSldViewPr>
  </p:slideViewPr>
  <p:outlineViewPr>
    <p:cViewPr>
      <p:scale>
        <a:sx n="33" d="100"/>
        <a:sy n="33" d="100"/>
      </p:scale>
      <p:origin x="0" y="-126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C6A72D-32BC-4A32-856B-12674F5633D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8CCC5B7-CAA4-4FBD-A4C5-949F2F64E502}">
      <dgm:prSet/>
      <dgm:spPr/>
      <dgm:t>
        <a:bodyPr/>
        <a:lstStyle/>
        <a:p>
          <a:pPr>
            <a:lnSpc>
              <a:spcPct val="100000"/>
            </a:lnSpc>
            <a:defRPr cap="all"/>
          </a:pPr>
          <a:r>
            <a:rPr lang="en-US" dirty="0"/>
            <a:t>Why did the researchers use One-Way ANOVA to answer their research questions?</a:t>
          </a:r>
        </a:p>
      </dgm:t>
    </dgm:pt>
    <dgm:pt modelId="{389EBC69-7658-405C-A558-3951890B0AAA}" type="parTrans" cxnId="{C7910678-40B2-4999-81CA-F20DC18EB7A8}">
      <dgm:prSet/>
      <dgm:spPr/>
      <dgm:t>
        <a:bodyPr/>
        <a:lstStyle/>
        <a:p>
          <a:endParaRPr lang="en-US"/>
        </a:p>
      </dgm:t>
    </dgm:pt>
    <dgm:pt modelId="{8D8BF26C-F62B-4B0D-B88B-6094225E206C}" type="sibTrans" cxnId="{C7910678-40B2-4999-81CA-F20DC18EB7A8}">
      <dgm:prSet/>
      <dgm:spPr/>
      <dgm:t>
        <a:bodyPr/>
        <a:lstStyle/>
        <a:p>
          <a:endParaRPr lang="en-US"/>
        </a:p>
      </dgm:t>
    </dgm:pt>
    <dgm:pt modelId="{5CA47E80-F353-4203-BCFC-210FEFA3F15E}">
      <dgm:prSet/>
      <dgm:spPr/>
      <dgm:t>
        <a:bodyPr/>
        <a:lstStyle/>
        <a:p>
          <a:pPr>
            <a:lnSpc>
              <a:spcPct val="100000"/>
            </a:lnSpc>
            <a:defRPr cap="all"/>
          </a:pPr>
          <a:r>
            <a:rPr lang="en-US" dirty="0"/>
            <a:t>What do their results mean?</a:t>
          </a:r>
        </a:p>
      </dgm:t>
    </dgm:pt>
    <dgm:pt modelId="{16ACAB72-B02A-4BF8-AA88-E46DBCE5BEB8}" type="parTrans" cxnId="{C5EEC39D-C1B7-4E28-92E0-18206A79A992}">
      <dgm:prSet/>
      <dgm:spPr/>
      <dgm:t>
        <a:bodyPr/>
        <a:lstStyle/>
        <a:p>
          <a:endParaRPr lang="en-US"/>
        </a:p>
      </dgm:t>
    </dgm:pt>
    <dgm:pt modelId="{181F855C-9829-409C-985E-80F9D6B5CDDE}" type="sibTrans" cxnId="{C5EEC39D-C1B7-4E28-92E0-18206A79A992}">
      <dgm:prSet/>
      <dgm:spPr/>
      <dgm:t>
        <a:bodyPr/>
        <a:lstStyle/>
        <a:p>
          <a:endParaRPr lang="en-US"/>
        </a:p>
      </dgm:t>
    </dgm:pt>
    <dgm:pt modelId="{AC1ADE04-1B72-4E36-9AD9-BA27765A962B}">
      <dgm:prSet/>
      <dgm:spPr/>
      <dgm:t>
        <a:bodyPr/>
        <a:lstStyle/>
        <a:p>
          <a:pPr>
            <a:lnSpc>
              <a:spcPct val="100000"/>
            </a:lnSpc>
            <a:defRPr cap="all"/>
          </a:pPr>
          <a:r>
            <a:rPr lang="en-US" dirty="0"/>
            <a:t>How would you improve this study?</a:t>
          </a:r>
        </a:p>
      </dgm:t>
    </dgm:pt>
    <dgm:pt modelId="{8851B3F8-04D8-4061-AD27-9C6E09029D91}" type="parTrans" cxnId="{A022D92B-7A77-4807-BB2C-A3AB7441F8C9}">
      <dgm:prSet/>
      <dgm:spPr/>
      <dgm:t>
        <a:bodyPr/>
        <a:lstStyle/>
        <a:p>
          <a:endParaRPr lang="en-US"/>
        </a:p>
      </dgm:t>
    </dgm:pt>
    <dgm:pt modelId="{8B0933A7-984D-4A6D-B39D-91E78A3A9F76}" type="sibTrans" cxnId="{A022D92B-7A77-4807-BB2C-A3AB7441F8C9}">
      <dgm:prSet/>
      <dgm:spPr/>
      <dgm:t>
        <a:bodyPr/>
        <a:lstStyle/>
        <a:p>
          <a:endParaRPr lang="en-US"/>
        </a:p>
      </dgm:t>
    </dgm:pt>
    <dgm:pt modelId="{A02C28D8-D1EE-4FAA-B2C2-14410D975D45}" type="pres">
      <dgm:prSet presAssocID="{DFC6A72D-32BC-4A32-856B-12674F5633DD}" presName="root" presStyleCnt="0">
        <dgm:presLayoutVars>
          <dgm:dir/>
          <dgm:resizeHandles val="exact"/>
        </dgm:presLayoutVars>
      </dgm:prSet>
      <dgm:spPr/>
    </dgm:pt>
    <dgm:pt modelId="{CAEED50D-0D70-41EE-9696-FBE9EC5BF508}" type="pres">
      <dgm:prSet presAssocID="{A8CCC5B7-CAA4-4FBD-A4C5-949F2F64E502}" presName="compNode" presStyleCnt="0"/>
      <dgm:spPr/>
    </dgm:pt>
    <dgm:pt modelId="{13A101C6-27C0-4C5B-83BB-76E0323812EB}" type="pres">
      <dgm:prSet presAssocID="{A8CCC5B7-CAA4-4FBD-A4C5-949F2F64E502}" presName="iconBgRect" presStyleLbl="bgShp" presStyleIdx="0" presStyleCnt="3"/>
      <dgm:spPr/>
    </dgm:pt>
    <dgm:pt modelId="{933E4428-DCF7-4110-AD2E-9CE222B3E7B3}" type="pres">
      <dgm:prSet presAssocID="{A8CCC5B7-CAA4-4FBD-A4C5-949F2F64E50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B4C0813F-8837-4E9F-A529-092F2D7DE1A9}" type="pres">
      <dgm:prSet presAssocID="{A8CCC5B7-CAA4-4FBD-A4C5-949F2F64E502}" presName="spaceRect" presStyleCnt="0"/>
      <dgm:spPr/>
    </dgm:pt>
    <dgm:pt modelId="{DE5B3B6D-4C9D-4ABF-B3AD-94258EC1AE2C}" type="pres">
      <dgm:prSet presAssocID="{A8CCC5B7-CAA4-4FBD-A4C5-949F2F64E502}" presName="textRect" presStyleLbl="revTx" presStyleIdx="0" presStyleCnt="3">
        <dgm:presLayoutVars>
          <dgm:chMax val="1"/>
          <dgm:chPref val="1"/>
        </dgm:presLayoutVars>
      </dgm:prSet>
      <dgm:spPr/>
    </dgm:pt>
    <dgm:pt modelId="{2433C398-22C9-48D0-9ADC-5D43C98676BA}" type="pres">
      <dgm:prSet presAssocID="{8D8BF26C-F62B-4B0D-B88B-6094225E206C}" presName="sibTrans" presStyleCnt="0"/>
      <dgm:spPr/>
    </dgm:pt>
    <dgm:pt modelId="{D1015AF9-16EC-4097-924A-929A42D9D331}" type="pres">
      <dgm:prSet presAssocID="{5CA47E80-F353-4203-BCFC-210FEFA3F15E}" presName="compNode" presStyleCnt="0"/>
      <dgm:spPr/>
    </dgm:pt>
    <dgm:pt modelId="{6655EA0A-DFF4-4295-99E8-0E756D28076F}" type="pres">
      <dgm:prSet presAssocID="{5CA47E80-F353-4203-BCFC-210FEFA3F15E}" presName="iconBgRect" presStyleLbl="bgShp" presStyleIdx="1" presStyleCnt="3"/>
      <dgm:spPr/>
    </dgm:pt>
    <dgm:pt modelId="{3EB3CBED-F37D-443A-AE1B-F04E84F8F985}" type="pres">
      <dgm:prSet presAssocID="{5CA47E80-F353-4203-BCFC-210FEFA3F15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A834C869-AD48-47B8-A3B0-9BBD68BBB2B0}" type="pres">
      <dgm:prSet presAssocID="{5CA47E80-F353-4203-BCFC-210FEFA3F15E}" presName="spaceRect" presStyleCnt="0"/>
      <dgm:spPr/>
    </dgm:pt>
    <dgm:pt modelId="{4A801307-47D1-413F-A28B-C224A714F821}" type="pres">
      <dgm:prSet presAssocID="{5CA47E80-F353-4203-BCFC-210FEFA3F15E}" presName="textRect" presStyleLbl="revTx" presStyleIdx="1" presStyleCnt="3">
        <dgm:presLayoutVars>
          <dgm:chMax val="1"/>
          <dgm:chPref val="1"/>
        </dgm:presLayoutVars>
      </dgm:prSet>
      <dgm:spPr/>
    </dgm:pt>
    <dgm:pt modelId="{645FDCC0-C8A1-473D-872B-F6CE24362DE5}" type="pres">
      <dgm:prSet presAssocID="{181F855C-9829-409C-985E-80F9D6B5CDDE}" presName="sibTrans" presStyleCnt="0"/>
      <dgm:spPr/>
    </dgm:pt>
    <dgm:pt modelId="{1B7716F4-04E3-4FCD-89E5-1510EAD31F51}" type="pres">
      <dgm:prSet presAssocID="{AC1ADE04-1B72-4E36-9AD9-BA27765A962B}" presName="compNode" presStyleCnt="0"/>
      <dgm:spPr/>
    </dgm:pt>
    <dgm:pt modelId="{9B895A55-955C-49E3-BB9F-C09649467A9D}" type="pres">
      <dgm:prSet presAssocID="{AC1ADE04-1B72-4E36-9AD9-BA27765A962B}" presName="iconBgRect" presStyleLbl="bgShp" presStyleIdx="2" presStyleCnt="3"/>
      <dgm:spPr/>
    </dgm:pt>
    <dgm:pt modelId="{3F5CE94E-085B-4848-B7C8-4EDB389E356E}" type="pres">
      <dgm:prSet presAssocID="{AC1ADE04-1B72-4E36-9AD9-BA27765A962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BE5F8F3C-94C8-4262-B934-D1C7422B67C8}" type="pres">
      <dgm:prSet presAssocID="{AC1ADE04-1B72-4E36-9AD9-BA27765A962B}" presName="spaceRect" presStyleCnt="0"/>
      <dgm:spPr/>
    </dgm:pt>
    <dgm:pt modelId="{F629B6AD-FF0C-4C13-956C-F3F4076F0DE4}" type="pres">
      <dgm:prSet presAssocID="{AC1ADE04-1B72-4E36-9AD9-BA27765A962B}" presName="textRect" presStyleLbl="revTx" presStyleIdx="2" presStyleCnt="3">
        <dgm:presLayoutVars>
          <dgm:chMax val="1"/>
          <dgm:chPref val="1"/>
        </dgm:presLayoutVars>
      </dgm:prSet>
      <dgm:spPr/>
    </dgm:pt>
  </dgm:ptLst>
  <dgm:cxnLst>
    <dgm:cxn modelId="{3B481F2B-25CF-46B9-B9F6-985F2FE5A7B1}" type="presOf" srcId="{AC1ADE04-1B72-4E36-9AD9-BA27765A962B}" destId="{F629B6AD-FF0C-4C13-956C-F3F4076F0DE4}" srcOrd="0" destOrd="0" presId="urn:microsoft.com/office/officeart/2018/5/layout/IconCircleLabelList"/>
    <dgm:cxn modelId="{A022D92B-7A77-4807-BB2C-A3AB7441F8C9}" srcId="{DFC6A72D-32BC-4A32-856B-12674F5633DD}" destId="{AC1ADE04-1B72-4E36-9AD9-BA27765A962B}" srcOrd="2" destOrd="0" parTransId="{8851B3F8-04D8-4061-AD27-9C6E09029D91}" sibTransId="{8B0933A7-984D-4A6D-B39D-91E78A3A9F76}"/>
    <dgm:cxn modelId="{391BA86A-3D0A-4C15-9A5A-AE665CB140E7}" type="presOf" srcId="{5CA47E80-F353-4203-BCFC-210FEFA3F15E}" destId="{4A801307-47D1-413F-A28B-C224A714F821}" srcOrd="0" destOrd="0" presId="urn:microsoft.com/office/officeart/2018/5/layout/IconCircleLabelList"/>
    <dgm:cxn modelId="{C7910678-40B2-4999-81CA-F20DC18EB7A8}" srcId="{DFC6A72D-32BC-4A32-856B-12674F5633DD}" destId="{A8CCC5B7-CAA4-4FBD-A4C5-949F2F64E502}" srcOrd="0" destOrd="0" parTransId="{389EBC69-7658-405C-A558-3951890B0AAA}" sibTransId="{8D8BF26C-F62B-4B0D-B88B-6094225E206C}"/>
    <dgm:cxn modelId="{C5EEC39D-C1B7-4E28-92E0-18206A79A992}" srcId="{DFC6A72D-32BC-4A32-856B-12674F5633DD}" destId="{5CA47E80-F353-4203-BCFC-210FEFA3F15E}" srcOrd="1" destOrd="0" parTransId="{16ACAB72-B02A-4BF8-AA88-E46DBCE5BEB8}" sibTransId="{181F855C-9829-409C-985E-80F9D6B5CDDE}"/>
    <dgm:cxn modelId="{91DEEFA8-64FE-440A-B127-E1B8218B59D4}" type="presOf" srcId="{DFC6A72D-32BC-4A32-856B-12674F5633DD}" destId="{A02C28D8-D1EE-4FAA-B2C2-14410D975D45}" srcOrd="0" destOrd="0" presId="urn:microsoft.com/office/officeart/2018/5/layout/IconCircleLabelList"/>
    <dgm:cxn modelId="{CFF8F1E1-562C-4196-835B-FE200865EF56}" type="presOf" srcId="{A8CCC5B7-CAA4-4FBD-A4C5-949F2F64E502}" destId="{DE5B3B6D-4C9D-4ABF-B3AD-94258EC1AE2C}" srcOrd="0" destOrd="0" presId="urn:microsoft.com/office/officeart/2018/5/layout/IconCircleLabelList"/>
    <dgm:cxn modelId="{BFBB16F6-BEE2-4127-B935-3CCEC1BA35B2}" type="presParOf" srcId="{A02C28D8-D1EE-4FAA-B2C2-14410D975D45}" destId="{CAEED50D-0D70-41EE-9696-FBE9EC5BF508}" srcOrd="0" destOrd="0" presId="urn:microsoft.com/office/officeart/2018/5/layout/IconCircleLabelList"/>
    <dgm:cxn modelId="{BFD1A8B2-7A8D-4258-AE96-568034740477}" type="presParOf" srcId="{CAEED50D-0D70-41EE-9696-FBE9EC5BF508}" destId="{13A101C6-27C0-4C5B-83BB-76E0323812EB}" srcOrd="0" destOrd="0" presId="urn:microsoft.com/office/officeart/2018/5/layout/IconCircleLabelList"/>
    <dgm:cxn modelId="{54F0AE64-826A-4086-A46E-F92775E937EB}" type="presParOf" srcId="{CAEED50D-0D70-41EE-9696-FBE9EC5BF508}" destId="{933E4428-DCF7-4110-AD2E-9CE222B3E7B3}" srcOrd="1" destOrd="0" presId="urn:microsoft.com/office/officeart/2018/5/layout/IconCircleLabelList"/>
    <dgm:cxn modelId="{24FE589B-C1E0-47B2-AFC6-A40717A0E211}" type="presParOf" srcId="{CAEED50D-0D70-41EE-9696-FBE9EC5BF508}" destId="{B4C0813F-8837-4E9F-A529-092F2D7DE1A9}" srcOrd="2" destOrd="0" presId="urn:microsoft.com/office/officeart/2018/5/layout/IconCircleLabelList"/>
    <dgm:cxn modelId="{385AFC6F-D694-4CB7-BCD6-E5ACB286F281}" type="presParOf" srcId="{CAEED50D-0D70-41EE-9696-FBE9EC5BF508}" destId="{DE5B3B6D-4C9D-4ABF-B3AD-94258EC1AE2C}" srcOrd="3" destOrd="0" presId="urn:microsoft.com/office/officeart/2018/5/layout/IconCircleLabelList"/>
    <dgm:cxn modelId="{F19EE348-4D15-496E-8278-966150EE907E}" type="presParOf" srcId="{A02C28D8-D1EE-4FAA-B2C2-14410D975D45}" destId="{2433C398-22C9-48D0-9ADC-5D43C98676BA}" srcOrd="1" destOrd="0" presId="urn:microsoft.com/office/officeart/2018/5/layout/IconCircleLabelList"/>
    <dgm:cxn modelId="{61D60C67-BB5E-4C6F-AB2B-FE0B73B036EF}" type="presParOf" srcId="{A02C28D8-D1EE-4FAA-B2C2-14410D975D45}" destId="{D1015AF9-16EC-4097-924A-929A42D9D331}" srcOrd="2" destOrd="0" presId="urn:microsoft.com/office/officeart/2018/5/layout/IconCircleLabelList"/>
    <dgm:cxn modelId="{ABC356AD-9EED-4CD4-BEC8-8B6776228988}" type="presParOf" srcId="{D1015AF9-16EC-4097-924A-929A42D9D331}" destId="{6655EA0A-DFF4-4295-99E8-0E756D28076F}" srcOrd="0" destOrd="0" presId="urn:microsoft.com/office/officeart/2018/5/layout/IconCircleLabelList"/>
    <dgm:cxn modelId="{1F37EAB3-92AD-4CF2-ADD5-9952A6656BE4}" type="presParOf" srcId="{D1015AF9-16EC-4097-924A-929A42D9D331}" destId="{3EB3CBED-F37D-443A-AE1B-F04E84F8F985}" srcOrd="1" destOrd="0" presId="urn:microsoft.com/office/officeart/2018/5/layout/IconCircleLabelList"/>
    <dgm:cxn modelId="{AD22F5E2-0E0B-4034-96A3-7D47F0F2F521}" type="presParOf" srcId="{D1015AF9-16EC-4097-924A-929A42D9D331}" destId="{A834C869-AD48-47B8-A3B0-9BBD68BBB2B0}" srcOrd="2" destOrd="0" presId="urn:microsoft.com/office/officeart/2018/5/layout/IconCircleLabelList"/>
    <dgm:cxn modelId="{A7270DA4-557B-4D61-8AA7-712BEB2911CE}" type="presParOf" srcId="{D1015AF9-16EC-4097-924A-929A42D9D331}" destId="{4A801307-47D1-413F-A28B-C224A714F821}" srcOrd="3" destOrd="0" presId="urn:microsoft.com/office/officeart/2018/5/layout/IconCircleLabelList"/>
    <dgm:cxn modelId="{A953E4D5-709E-46BD-870C-742FB513E0A2}" type="presParOf" srcId="{A02C28D8-D1EE-4FAA-B2C2-14410D975D45}" destId="{645FDCC0-C8A1-473D-872B-F6CE24362DE5}" srcOrd="3" destOrd="0" presId="urn:microsoft.com/office/officeart/2018/5/layout/IconCircleLabelList"/>
    <dgm:cxn modelId="{A86E5813-E08F-4172-8621-D3B6BA49C692}" type="presParOf" srcId="{A02C28D8-D1EE-4FAA-B2C2-14410D975D45}" destId="{1B7716F4-04E3-4FCD-89E5-1510EAD31F51}" srcOrd="4" destOrd="0" presId="urn:microsoft.com/office/officeart/2018/5/layout/IconCircleLabelList"/>
    <dgm:cxn modelId="{CB24D7A4-DBCE-4358-9396-C4597365B905}" type="presParOf" srcId="{1B7716F4-04E3-4FCD-89E5-1510EAD31F51}" destId="{9B895A55-955C-49E3-BB9F-C09649467A9D}" srcOrd="0" destOrd="0" presId="urn:microsoft.com/office/officeart/2018/5/layout/IconCircleLabelList"/>
    <dgm:cxn modelId="{01F140C2-5066-4E1C-9BB5-EFB010A8B14F}" type="presParOf" srcId="{1B7716F4-04E3-4FCD-89E5-1510EAD31F51}" destId="{3F5CE94E-085B-4848-B7C8-4EDB389E356E}" srcOrd="1" destOrd="0" presId="urn:microsoft.com/office/officeart/2018/5/layout/IconCircleLabelList"/>
    <dgm:cxn modelId="{FF584A04-492E-4AD5-8585-163000B7E071}" type="presParOf" srcId="{1B7716F4-04E3-4FCD-89E5-1510EAD31F51}" destId="{BE5F8F3C-94C8-4262-B934-D1C7422B67C8}" srcOrd="2" destOrd="0" presId="urn:microsoft.com/office/officeart/2018/5/layout/IconCircleLabelList"/>
    <dgm:cxn modelId="{01E60A62-879B-4B98-9933-AF21B184090F}" type="presParOf" srcId="{1B7716F4-04E3-4FCD-89E5-1510EAD31F51}" destId="{F629B6AD-FF0C-4C13-956C-F3F4076F0DE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2E739B-A99A-433E-B427-25F18FA9782E}"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A1877B1F-504C-4907-8FB0-287D8F7FFE66}">
      <dgm:prSet/>
      <dgm:spPr/>
      <dgm:t>
        <a:bodyPr/>
        <a:lstStyle/>
        <a:p>
          <a:r>
            <a:rPr lang="en-US" b="1" dirty="0"/>
            <a:t>Determining whether there are differences between three or more independent groups</a:t>
          </a:r>
          <a:endParaRPr lang="en-US" dirty="0"/>
        </a:p>
      </dgm:t>
    </dgm:pt>
    <dgm:pt modelId="{D41D7BFF-B7E1-446D-B680-F009BF6D4211}" type="parTrans" cxnId="{2645F7FA-353C-4EBC-B903-804C018049DF}">
      <dgm:prSet/>
      <dgm:spPr/>
      <dgm:t>
        <a:bodyPr/>
        <a:lstStyle/>
        <a:p>
          <a:endParaRPr lang="en-US"/>
        </a:p>
      </dgm:t>
    </dgm:pt>
    <dgm:pt modelId="{09B3CC2F-0BDE-40C0-BB29-8F47395BF012}" type="sibTrans" cxnId="{2645F7FA-353C-4EBC-B903-804C018049DF}">
      <dgm:prSet phldrT="01" phldr="0"/>
      <dgm:spPr/>
      <dgm:t>
        <a:bodyPr/>
        <a:lstStyle/>
        <a:p>
          <a:r>
            <a:rPr lang="en-US"/>
            <a:t>01</a:t>
          </a:r>
        </a:p>
      </dgm:t>
    </dgm:pt>
    <dgm:pt modelId="{8AA1A76B-16F6-4FF5-BF76-132686FDF9AC}">
      <dgm:prSet/>
      <dgm:spPr/>
      <dgm:t>
        <a:bodyPr/>
        <a:lstStyle/>
        <a:p>
          <a:r>
            <a:rPr lang="en-US" b="1" dirty="0"/>
            <a:t>Measuring the same dependent variable across three or more independent (unrelated) groups</a:t>
          </a:r>
          <a:endParaRPr lang="en-US" dirty="0"/>
        </a:p>
      </dgm:t>
    </dgm:pt>
    <dgm:pt modelId="{603376D2-603B-4912-893A-1D3CC794B14C}" type="parTrans" cxnId="{860F8091-1111-4CCB-8F81-ED24AF4BD1FB}">
      <dgm:prSet/>
      <dgm:spPr/>
      <dgm:t>
        <a:bodyPr/>
        <a:lstStyle/>
        <a:p>
          <a:endParaRPr lang="en-US"/>
        </a:p>
      </dgm:t>
    </dgm:pt>
    <dgm:pt modelId="{543874C3-3F5B-4BCB-9F10-E7AFEB32172C}" type="sibTrans" cxnId="{860F8091-1111-4CCB-8F81-ED24AF4BD1FB}">
      <dgm:prSet/>
      <dgm:spPr/>
      <dgm:t>
        <a:bodyPr/>
        <a:lstStyle/>
        <a:p>
          <a:endParaRPr lang="en-US"/>
        </a:p>
      </dgm:t>
    </dgm:pt>
    <dgm:pt modelId="{5433BBD3-1040-489A-9A82-862692264EFF}">
      <dgm:prSet/>
      <dgm:spPr/>
      <dgm:t>
        <a:bodyPr/>
        <a:lstStyle/>
        <a:p>
          <a:r>
            <a:rPr lang="en-US" b="1"/>
            <a:t>E.g., generation cohorts</a:t>
          </a:r>
          <a:endParaRPr lang="en-US"/>
        </a:p>
      </dgm:t>
    </dgm:pt>
    <dgm:pt modelId="{5DAD07C0-8B85-497F-9AB4-7540A09BAEA1}" type="parTrans" cxnId="{7246F3C9-4C00-4734-87B3-80FF67160EB4}">
      <dgm:prSet/>
      <dgm:spPr/>
      <dgm:t>
        <a:bodyPr/>
        <a:lstStyle/>
        <a:p>
          <a:endParaRPr lang="en-US"/>
        </a:p>
      </dgm:t>
    </dgm:pt>
    <dgm:pt modelId="{EC636D48-5595-4D65-8E02-CB2F8C6B89B6}" type="sibTrans" cxnId="{7246F3C9-4C00-4734-87B3-80FF67160EB4}">
      <dgm:prSet/>
      <dgm:spPr/>
      <dgm:t>
        <a:bodyPr/>
        <a:lstStyle/>
        <a:p>
          <a:endParaRPr lang="en-US"/>
        </a:p>
      </dgm:t>
    </dgm:pt>
    <dgm:pt modelId="{4A9DC718-81B0-486A-89BD-7E55F9861D8C}">
      <dgm:prSet/>
      <dgm:spPr/>
      <dgm:t>
        <a:bodyPr/>
        <a:lstStyle/>
        <a:p>
          <a:r>
            <a:rPr lang="en-US" b="1" dirty="0"/>
            <a:t>Determining whether there are differences between conditions</a:t>
          </a:r>
          <a:endParaRPr lang="en-US" dirty="0"/>
        </a:p>
      </dgm:t>
    </dgm:pt>
    <dgm:pt modelId="{9D1239E1-6956-4B0C-870F-432DAC3BD38B}" type="parTrans" cxnId="{2082800E-7A44-4800-AC32-8C050B19856B}">
      <dgm:prSet/>
      <dgm:spPr/>
      <dgm:t>
        <a:bodyPr/>
        <a:lstStyle/>
        <a:p>
          <a:endParaRPr lang="en-US"/>
        </a:p>
      </dgm:t>
    </dgm:pt>
    <dgm:pt modelId="{4E00D241-E036-4C16-AA3B-D55BD78BA2D6}" type="sibTrans" cxnId="{2082800E-7A44-4800-AC32-8C050B19856B}">
      <dgm:prSet phldrT="02" phldr="0"/>
      <dgm:spPr/>
      <dgm:t>
        <a:bodyPr/>
        <a:lstStyle/>
        <a:p>
          <a:r>
            <a:rPr lang="en-US" dirty="0"/>
            <a:t>02</a:t>
          </a:r>
        </a:p>
      </dgm:t>
    </dgm:pt>
    <dgm:pt modelId="{BE67621F-93B5-49BE-B515-0579D15F9B36}">
      <dgm:prSet/>
      <dgm:spPr/>
      <dgm:t>
        <a:bodyPr/>
        <a:lstStyle/>
        <a:p>
          <a:r>
            <a:rPr lang="en-US" b="1" dirty="0"/>
            <a:t>Manipulating the independent variable by implementing different intervention/control groups with the same dependent variable being measured at some point in the study</a:t>
          </a:r>
          <a:endParaRPr lang="en-US" dirty="0"/>
        </a:p>
      </dgm:t>
    </dgm:pt>
    <dgm:pt modelId="{E2B6D08E-8CDC-4960-89F7-5E402E95D319}" type="parTrans" cxnId="{E97AC905-4B30-472D-87B7-D3CD3EB5FC84}">
      <dgm:prSet/>
      <dgm:spPr/>
      <dgm:t>
        <a:bodyPr/>
        <a:lstStyle/>
        <a:p>
          <a:endParaRPr lang="en-US"/>
        </a:p>
      </dgm:t>
    </dgm:pt>
    <dgm:pt modelId="{590EBEF8-8F95-4845-A691-1343B00F9F6E}" type="sibTrans" cxnId="{E97AC905-4B30-472D-87B7-D3CD3EB5FC84}">
      <dgm:prSet/>
      <dgm:spPr/>
      <dgm:t>
        <a:bodyPr/>
        <a:lstStyle/>
        <a:p>
          <a:endParaRPr lang="en-US"/>
        </a:p>
      </dgm:t>
    </dgm:pt>
    <dgm:pt modelId="{95D352FE-ECEA-4C8C-A1BB-7877F5C1CF65}" type="pres">
      <dgm:prSet presAssocID="{1E2E739B-A99A-433E-B427-25F18FA9782E}" presName="Name0" presStyleCnt="0">
        <dgm:presLayoutVars>
          <dgm:animLvl val="lvl"/>
          <dgm:resizeHandles val="exact"/>
        </dgm:presLayoutVars>
      </dgm:prSet>
      <dgm:spPr/>
    </dgm:pt>
    <dgm:pt modelId="{A1E27EC3-D3BF-4C59-8602-B75B69C8133C}" type="pres">
      <dgm:prSet presAssocID="{A1877B1F-504C-4907-8FB0-287D8F7FFE66}" presName="compositeNode" presStyleCnt="0">
        <dgm:presLayoutVars>
          <dgm:bulletEnabled val="1"/>
        </dgm:presLayoutVars>
      </dgm:prSet>
      <dgm:spPr/>
    </dgm:pt>
    <dgm:pt modelId="{8927F889-59E0-48C6-B075-72BBD13DC86F}" type="pres">
      <dgm:prSet presAssocID="{A1877B1F-504C-4907-8FB0-287D8F7FFE66}" presName="bgRect" presStyleLbl="alignNode1" presStyleIdx="0" presStyleCnt="2"/>
      <dgm:spPr/>
    </dgm:pt>
    <dgm:pt modelId="{EF79D7DF-D2AA-4715-AE3B-DFAB4EB8E4A8}" type="pres">
      <dgm:prSet presAssocID="{09B3CC2F-0BDE-40C0-BB29-8F47395BF012}" presName="sibTransNodeRect" presStyleLbl="alignNode1" presStyleIdx="0" presStyleCnt="2">
        <dgm:presLayoutVars>
          <dgm:chMax val="0"/>
          <dgm:bulletEnabled val="1"/>
        </dgm:presLayoutVars>
      </dgm:prSet>
      <dgm:spPr/>
    </dgm:pt>
    <dgm:pt modelId="{C1AB9E44-C466-4A48-A6F7-71A1E552769C}" type="pres">
      <dgm:prSet presAssocID="{A1877B1F-504C-4907-8FB0-287D8F7FFE66}" presName="nodeRect" presStyleLbl="alignNode1" presStyleIdx="0" presStyleCnt="2">
        <dgm:presLayoutVars>
          <dgm:bulletEnabled val="1"/>
        </dgm:presLayoutVars>
      </dgm:prSet>
      <dgm:spPr/>
    </dgm:pt>
    <dgm:pt modelId="{0A7C72D5-8884-49F7-8176-858D1346A1A9}" type="pres">
      <dgm:prSet presAssocID="{09B3CC2F-0BDE-40C0-BB29-8F47395BF012}" presName="sibTrans" presStyleCnt="0"/>
      <dgm:spPr/>
    </dgm:pt>
    <dgm:pt modelId="{DE873672-C9B7-48C2-8632-33131234B4F1}" type="pres">
      <dgm:prSet presAssocID="{4A9DC718-81B0-486A-89BD-7E55F9861D8C}" presName="compositeNode" presStyleCnt="0">
        <dgm:presLayoutVars>
          <dgm:bulletEnabled val="1"/>
        </dgm:presLayoutVars>
      </dgm:prSet>
      <dgm:spPr/>
    </dgm:pt>
    <dgm:pt modelId="{2706448B-2F98-40DD-8856-51BE6DED8CEC}" type="pres">
      <dgm:prSet presAssocID="{4A9DC718-81B0-486A-89BD-7E55F9861D8C}" presName="bgRect" presStyleLbl="alignNode1" presStyleIdx="1" presStyleCnt="2"/>
      <dgm:spPr/>
    </dgm:pt>
    <dgm:pt modelId="{1BCB09E7-5E2E-4BAF-B7BC-C3C21F85CB66}" type="pres">
      <dgm:prSet presAssocID="{4E00D241-E036-4C16-AA3B-D55BD78BA2D6}" presName="sibTransNodeRect" presStyleLbl="alignNode1" presStyleIdx="1" presStyleCnt="2">
        <dgm:presLayoutVars>
          <dgm:chMax val="0"/>
          <dgm:bulletEnabled val="1"/>
        </dgm:presLayoutVars>
      </dgm:prSet>
      <dgm:spPr/>
    </dgm:pt>
    <dgm:pt modelId="{054C8B51-B2E4-4D5D-9936-B3432187E51E}" type="pres">
      <dgm:prSet presAssocID="{4A9DC718-81B0-486A-89BD-7E55F9861D8C}" presName="nodeRect" presStyleLbl="alignNode1" presStyleIdx="1" presStyleCnt="2">
        <dgm:presLayoutVars>
          <dgm:bulletEnabled val="1"/>
        </dgm:presLayoutVars>
      </dgm:prSet>
      <dgm:spPr/>
    </dgm:pt>
  </dgm:ptLst>
  <dgm:cxnLst>
    <dgm:cxn modelId="{E97AC905-4B30-472D-87B7-D3CD3EB5FC84}" srcId="{4A9DC718-81B0-486A-89BD-7E55F9861D8C}" destId="{BE67621F-93B5-49BE-B515-0579D15F9B36}" srcOrd="0" destOrd="0" parTransId="{E2B6D08E-8CDC-4960-89F7-5E402E95D319}" sibTransId="{590EBEF8-8F95-4845-A691-1343B00F9F6E}"/>
    <dgm:cxn modelId="{2082800E-7A44-4800-AC32-8C050B19856B}" srcId="{1E2E739B-A99A-433E-B427-25F18FA9782E}" destId="{4A9DC718-81B0-486A-89BD-7E55F9861D8C}" srcOrd="1" destOrd="0" parTransId="{9D1239E1-6956-4B0C-870F-432DAC3BD38B}" sibTransId="{4E00D241-E036-4C16-AA3B-D55BD78BA2D6}"/>
    <dgm:cxn modelId="{BBBD4B18-8B09-4B16-AA4D-6A4C1355BD74}" type="presOf" srcId="{09B3CC2F-0BDE-40C0-BB29-8F47395BF012}" destId="{EF79D7DF-D2AA-4715-AE3B-DFAB4EB8E4A8}" srcOrd="0" destOrd="0" presId="urn:microsoft.com/office/officeart/2016/7/layout/LinearBlockProcessNumbered"/>
    <dgm:cxn modelId="{937ACD56-7269-4501-A430-DADC56A888C6}" type="presOf" srcId="{BE67621F-93B5-49BE-B515-0579D15F9B36}" destId="{054C8B51-B2E4-4D5D-9936-B3432187E51E}" srcOrd="0" destOrd="1" presId="urn:microsoft.com/office/officeart/2016/7/layout/LinearBlockProcessNumbered"/>
    <dgm:cxn modelId="{21EF437C-DB93-43C9-BFD2-7ACAC0D5A0D0}" type="presOf" srcId="{A1877B1F-504C-4907-8FB0-287D8F7FFE66}" destId="{8927F889-59E0-48C6-B075-72BBD13DC86F}" srcOrd="0" destOrd="0" presId="urn:microsoft.com/office/officeart/2016/7/layout/LinearBlockProcessNumbered"/>
    <dgm:cxn modelId="{860F8091-1111-4CCB-8F81-ED24AF4BD1FB}" srcId="{A1877B1F-504C-4907-8FB0-287D8F7FFE66}" destId="{8AA1A76B-16F6-4FF5-BF76-132686FDF9AC}" srcOrd="0" destOrd="0" parTransId="{603376D2-603B-4912-893A-1D3CC794B14C}" sibTransId="{543874C3-3F5B-4BCB-9F10-E7AFEB32172C}"/>
    <dgm:cxn modelId="{88F284AA-3182-4D44-AA20-E3B7B93B5981}" type="presOf" srcId="{A1877B1F-504C-4907-8FB0-287D8F7FFE66}" destId="{C1AB9E44-C466-4A48-A6F7-71A1E552769C}" srcOrd="1" destOrd="0" presId="urn:microsoft.com/office/officeart/2016/7/layout/LinearBlockProcessNumbered"/>
    <dgm:cxn modelId="{6BB9A9B1-CF11-4FFB-B254-8EB23770F493}" type="presOf" srcId="{1E2E739B-A99A-433E-B427-25F18FA9782E}" destId="{95D352FE-ECEA-4C8C-A1BB-7877F5C1CF65}" srcOrd="0" destOrd="0" presId="urn:microsoft.com/office/officeart/2016/7/layout/LinearBlockProcessNumbered"/>
    <dgm:cxn modelId="{456462B8-5994-4471-9766-57EB864B95F9}" type="presOf" srcId="{4E00D241-E036-4C16-AA3B-D55BD78BA2D6}" destId="{1BCB09E7-5E2E-4BAF-B7BC-C3C21F85CB66}" srcOrd="0" destOrd="0" presId="urn:microsoft.com/office/officeart/2016/7/layout/LinearBlockProcessNumbered"/>
    <dgm:cxn modelId="{C4EA6CC0-306E-475B-94FA-0A817B98706B}" type="presOf" srcId="{4A9DC718-81B0-486A-89BD-7E55F9861D8C}" destId="{2706448B-2F98-40DD-8856-51BE6DED8CEC}" srcOrd="0" destOrd="0" presId="urn:microsoft.com/office/officeart/2016/7/layout/LinearBlockProcessNumbered"/>
    <dgm:cxn modelId="{7246F3C9-4C00-4734-87B3-80FF67160EB4}" srcId="{A1877B1F-504C-4907-8FB0-287D8F7FFE66}" destId="{5433BBD3-1040-489A-9A82-862692264EFF}" srcOrd="1" destOrd="0" parTransId="{5DAD07C0-8B85-497F-9AB4-7540A09BAEA1}" sibTransId="{EC636D48-5595-4D65-8E02-CB2F8C6B89B6}"/>
    <dgm:cxn modelId="{EA05EECE-E52D-43D7-912C-DCF0C4257940}" type="presOf" srcId="{5433BBD3-1040-489A-9A82-862692264EFF}" destId="{C1AB9E44-C466-4A48-A6F7-71A1E552769C}" srcOrd="0" destOrd="2" presId="urn:microsoft.com/office/officeart/2016/7/layout/LinearBlockProcessNumbered"/>
    <dgm:cxn modelId="{1C5B97CF-0C7B-496E-9377-A6D147BC4BB2}" type="presOf" srcId="{8AA1A76B-16F6-4FF5-BF76-132686FDF9AC}" destId="{C1AB9E44-C466-4A48-A6F7-71A1E552769C}" srcOrd="0" destOrd="1" presId="urn:microsoft.com/office/officeart/2016/7/layout/LinearBlockProcessNumbered"/>
    <dgm:cxn modelId="{7A648AEB-16AF-4053-BB32-E9466388967B}" type="presOf" srcId="{4A9DC718-81B0-486A-89BD-7E55F9861D8C}" destId="{054C8B51-B2E4-4D5D-9936-B3432187E51E}" srcOrd="1" destOrd="0" presId="urn:microsoft.com/office/officeart/2016/7/layout/LinearBlockProcessNumbered"/>
    <dgm:cxn modelId="{2645F7FA-353C-4EBC-B903-804C018049DF}" srcId="{1E2E739B-A99A-433E-B427-25F18FA9782E}" destId="{A1877B1F-504C-4907-8FB0-287D8F7FFE66}" srcOrd="0" destOrd="0" parTransId="{D41D7BFF-B7E1-446D-B680-F009BF6D4211}" sibTransId="{09B3CC2F-0BDE-40C0-BB29-8F47395BF012}"/>
    <dgm:cxn modelId="{DB99A483-204D-4352-9990-C66306A0D4D6}" type="presParOf" srcId="{95D352FE-ECEA-4C8C-A1BB-7877F5C1CF65}" destId="{A1E27EC3-D3BF-4C59-8602-B75B69C8133C}" srcOrd="0" destOrd="0" presId="urn:microsoft.com/office/officeart/2016/7/layout/LinearBlockProcessNumbered"/>
    <dgm:cxn modelId="{83B58043-C0C5-4731-A17A-7B8E49552532}" type="presParOf" srcId="{A1E27EC3-D3BF-4C59-8602-B75B69C8133C}" destId="{8927F889-59E0-48C6-B075-72BBD13DC86F}" srcOrd="0" destOrd="0" presId="urn:microsoft.com/office/officeart/2016/7/layout/LinearBlockProcessNumbered"/>
    <dgm:cxn modelId="{8D3E003B-4951-4776-BB41-05EB9F9733C7}" type="presParOf" srcId="{A1E27EC3-D3BF-4C59-8602-B75B69C8133C}" destId="{EF79D7DF-D2AA-4715-AE3B-DFAB4EB8E4A8}" srcOrd="1" destOrd="0" presId="urn:microsoft.com/office/officeart/2016/7/layout/LinearBlockProcessNumbered"/>
    <dgm:cxn modelId="{53851338-500D-4E80-8768-E513347FCE9F}" type="presParOf" srcId="{A1E27EC3-D3BF-4C59-8602-B75B69C8133C}" destId="{C1AB9E44-C466-4A48-A6F7-71A1E552769C}" srcOrd="2" destOrd="0" presId="urn:microsoft.com/office/officeart/2016/7/layout/LinearBlockProcessNumbered"/>
    <dgm:cxn modelId="{AC237A18-1B7E-4933-8EB1-67BCB261BCB8}" type="presParOf" srcId="{95D352FE-ECEA-4C8C-A1BB-7877F5C1CF65}" destId="{0A7C72D5-8884-49F7-8176-858D1346A1A9}" srcOrd="1" destOrd="0" presId="urn:microsoft.com/office/officeart/2016/7/layout/LinearBlockProcessNumbered"/>
    <dgm:cxn modelId="{58075B6B-746B-4321-9B10-698C6C16F149}" type="presParOf" srcId="{95D352FE-ECEA-4C8C-A1BB-7877F5C1CF65}" destId="{DE873672-C9B7-48C2-8632-33131234B4F1}" srcOrd="2" destOrd="0" presId="urn:microsoft.com/office/officeart/2016/7/layout/LinearBlockProcessNumbered"/>
    <dgm:cxn modelId="{B0692A54-D986-4B4C-AEFD-F625ABA75004}" type="presParOf" srcId="{DE873672-C9B7-48C2-8632-33131234B4F1}" destId="{2706448B-2F98-40DD-8856-51BE6DED8CEC}" srcOrd="0" destOrd="0" presId="urn:microsoft.com/office/officeart/2016/7/layout/LinearBlockProcessNumbered"/>
    <dgm:cxn modelId="{520A65C5-857E-4615-B76E-DF6A5857DCFA}" type="presParOf" srcId="{DE873672-C9B7-48C2-8632-33131234B4F1}" destId="{1BCB09E7-5E2E-4BAF-B7BC-C3C21F85CB66}" srcOrd="1" destOrd="0" presId="urn:microsoft.com/office/officeart/2016/7/layout/LinearBlockProcessNumbered"/>
    <dgm:cxn modelId="{6DC2AE5C-2422-4F67-AD4E-82CF6AEC5857}" type="presParOf" srcId="{DE873672-C9B7-48C2-8632-33131234B4F1}" destId="{054C8B51-B2E4-4D5D-9936-B3432187E51E}"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20F1F2-09FF-4E8F-AAB6-DB009E0E5B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5E15DCC-3AF7-4688-9FD0-FA9D7001FE80}" type="pres">
      <dgm:prSet presAssocID="{E520F1F2-09FF-4E8F-AAB6-DB009E0E5BF2}" presName="linear" presStyleCnt="0">
        <dgm:presLayoutVars>
          <dgm:dir/>
          <dgm:animLvl val="lvl"/>
          <dgm:resizeHandles val="exact"/>
        </dgm:presLayoutVars>
      </dgm:prSet>
      <dgm:spPr/>
    </dgm:pt>
  </dgm:ptLst>
  <dgm:cxnLst>
    <dgm:cxn modelId="{5CEF1886-57BD-4863-A4FC-47F20360F9E8}" type="presOf" srcId="{E520F1F2-09FF-4E8F-AAB6-DB009E0E5BF2}" destId="{65E15DCC-3AF7-4688-9FD0-FA9D7001FE80}" srcOrd="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BC808A-A998-4B70-979A-A4454C7A0B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169D0E4-226E-4E87-A7FC-9CCD52DDBC5D}">
      <dgm:prSet phldrT="[Text]"/>
      <dgm:spPr/>
      <dgm:t>
        <a:bodyPr/>
        <a:lstStyle/>
        <a:p>
          <a:r>
            <a:rPr lang="en-US" dirty="0"/>
            <a:t>Connection with LGBT</a:t>
          </a:r>
        </a:p>
      </dgm:t>
    </dgm:pt>
    <dgm:pt modelId="{476A46AD-57A7-4E10-96A4-920B68B2DD04}" type="parTrans" cxnId="{CFE8E149-09F2-4D59-BC2C-AB8670EC5403}">
      <dgm:prSet/>
      <dgm:spPr/>
      <dgm:t>
        <a:bodyPr/>
        <a:lstStyle/>
        <a:p>
          <a:endParaRPr lang="en-US"/>
        </a:p>
      </dgm:t>
    </dgm:pt>
    <dgm:pt modelId="{41B0F3D5-D5C2-4DCF-A5A6-B8CDC3B6DF31}" type="sibTrans" cxnId="{CFE8E149-09F2-4D59-BC2C-AB8670EC5403}">
      <dgm:prSet/>
      <dgm:spPr/>
      <dgm:t>
        <a:bodyPr/>
        <a:lstStyle/>
        <a:p>
          <a:endParaRPr lang="en-US"/>
        </a:p>
      </dgm:t>
    </dgm:pt>
    <dgm:pt modelId="{9E92AA28-1E29-48AA-863C-34898F74A213}">
      <dgm:prSet phldrT="[Text]"/>
      <dgm:spPr/>
      <dgm:t>
        <a:bodyPr/>
        <a:lstStyle/>
        <a:p>
          <a:r>
            <a:rPr lang="en-US" dirty="0"/>
            <a:t>Are there differences in connection with the LGBT community across the different cohorts?</a:t>
          </a:r>
        </a:p>
      </dgm:t>
    </dgm:pt>
    <dgm:pt modelId="{CE9A211D-4B08-498C-803E-3770C74EA2FE}" type="parTrans" cxnId="{DADC4664-2629-4A1B-8F41-3803548E67F3}">
      <dgm:prSet/>
      <dgm:spPr/>
      <dgm:t>
        <a:bodyPr/>
        <a:lstStyle/>
        <a:p>
          <a:endParaRPr lang="en-US"/>
        </a:p>
      </dgm:t>
    </dgm:pt>
    <dgm:pt modelId="{00600184-9EC8-432E-B54B-A8F33F7CF9D0}" type="sibTrans" cxnId="{DADC4664-2629-4A1B-8F41-3803548E67F3}">
      <dgm:prSet/>
      <dgm:spPr/>
      <dgm:t>
        <a:bodyPr/>
        <a:lstStyle/>
        <a:p>
          <a:endParaRPr lang="en-US"/>
        </a:p>
      </dgm:t>
    </dgm:pt>
    <dgm:pt modelId="{C2E18997-FC0E-40E3-83B7-58CD69299051}">
      <dgm:prSet phldrT="[Text]"/>
      <dgm:spPr/>
      <dgm:t>
        <a:bodyPr/>
        <a:lstStyle/>
        <a:p>
          <a:r>
            <a:rPr lang="en-US" dirty="0"/>
            <a:t>Life Satisfaction</a:t>
          </a:r>
        </a:p>
      </dgm:t>
    </dgm:pt>
    <dgm:pt modelId="{71334C58-F715-4BD0-8125-8B6B0FBA2662}" type="parTrans" cxnId="{A2AEA266-7FD6-48E8-9C21-B0AEEF4ED169}">
      <dgm:prSet/>
      <dgm:spPr/>
      <dgm:t>
        <a:bodyPr/>
        <a:lstStyle/>
        <a:p>
          <a:endParaRPr lang="en-US"/>
        </a:p>
      </dgm:t>
    </dgm:pt>
    <dgm:pt modelId="{B9707B2F-1039-4931-8583-F1B5740B5C07}" type="sibTrans" cxnId="{A2AEA266-7FD6-48E8-9C21-B0AEEF4ED169}">
      <dgm:prSet/>
      <dgm:spPr/>
      <dgm:t>
        <a:bodyPr/>
        <a:lstStyle/>
        <a:p>
          <a:endParaRPr lang="en-US"/>
        </a:p>
      </dgm:t>
    </dgm:pt>
    <dgm:pt modelId="{2926647F-DDCB-428D-98E7-8E96AD93C40F}">
      <dgm:prSet phldrT="[Text]"/>
      <dgm:spPr/>
      <dgm:t>
        <a:bodyPr/>
        <a:lstStyle/>
        <a:p>
          <a:r>
            <a:rPr lang="en-US" dirty="0"/>
            <a:t>Are there differences in life satisfaction between the different cohorts?</a:t>
          </a:r>
        </a:p>
      </dgm:t>
    </dgm:pt>
    <dgm:pt modelId="{9E77AEEB-77C5-4460-A876-811733895207}" type="parTrans" cxnId="{07A40FEE-B1A2-4722-975B-30AE0E1D561C}">
      <dgm:prSet/>
      <dgm:spPr/>
      <dgm:t>
        <a:bodyPr/>
        <a:lstStyle/>
        <a:p>
          <a:endParaRPr lang="en-US"/>
        </a:p>
      </dgm:t>
    </dgm:pt>
    <dgm:pt modelId="{EAC7FD3C-B0A9-4EB3-97D1-FCEA4E1C5AD1}" type="sibTrans" cxnId="{07A40FEE-B1A2-4722-975B-30AE0E1D561C}">
      <dgm:prSet/>
      <dgm:spPr/>
      <dgm:t>
        <a:bodyPr/>
        <a:lstStyle/>
        <a:p>
          <a:endParaRPr lang="en-US"/>
        </a:p>
      </dgm:t>
    </dgm:pt>
    <dgm:pt modelId="{45494D54-E30E-459B-828C-3BD0BFCFD81E}" type="pres">
      <dgm:prSet presAssocID="{A0BC808A-A998-4B70-979A-A4454C7A0B20}" presName="linear" presStyleCnt="0">
        <dgm:presLayoutVars>
          <dgm:animLvl val="lvl"/>
          <dgm:resizeHandles val="exact"/>
        </dgm:presLayoutVars>
      </dgm:prSet>
      <dgm:spPr/>
    </dgm:pt>
    <dgm:pt modelId="{D515247D-5A5D-40C5-82BD-C60713159DE8}" type="pres">
      <dgm:prSet presAssocID="{0169D0E4-226E-4E87-A7FC-9CCD52DDBC5D}" presName="parentText" presStyleLbl="node1" presStyleIdx="0" presStyleCnt="2">
        <dgm:presLayoutVars>
          <dgm:chMax val="0"/>
          <dgm:bulletEnabled val="1"/>
        </dgm:presLayoutVars>
      </dgm:prSet>
      <dgm:spPr/>
    </dgm:pt>
    <dgm:pt modelId="{A568FFF9-588C-43DE-ACE9-A1C76A2CF31F}" type="pres">
      <dgm:prSet presAssocID="{0169D0E4-226E-4E87-A7FC-9CCD52DDBC5D}" presName="childText" presStyleLbl="revTx" presStyleIdx="0" presStyleCnt="2">
        <dgm:presLayoutVars>
          <dgm:bulletEnabled val="1"/>
        </dgm:presLayoutVars>
      </dgm:prSet>
      <dgm:spPr/>
    </dgm:pt>
    <dgm:pt modelId="{D8FC81FC-FCBD-4B1B-A95F-B9DEF581C319}" type="pres">
      <dgm:prSet presAssocID="{C2E18997-FC0E-40E3-83B7-58CD69299051}" presName="parentText" presStyleLbl="node1" presStyleIdx="1" presStyleCnt="2">
        <dgm:presLayoutVars>
          <dgm:chMax val="0"/>
          <dgm:bulletEnabled val="1"/>
        </dgm:presLayoutVars>
      </dgm:prSet>
      <dgm:spPr/>
    </dgm:pt>
    <dgm:pt modelId="{EE3C7FAD-E8F4-48FD-9794-405A3E5E2638}" type="pres">
      <dgm:prSet presAssocID="{C2E18997-FC0E-40E3-83B7-58CD69299051}" presName="childText" presStyleLbl="revTx" presStyleIdx="1" presStyleCnt="2">
        <dgm:presLayoutVars>
          <dgm:bulletEnabled val="1"/>
        </dgm:presLayoutVars>
      </dgm:prSet>
      <dgm:spPr/>
    </dgm:pt>
  </dgm:ptLst>
  <dgm:cxnLst>
    <dgm:cxn modelId="{5A0ABA0F-D9D3-4CAB-886F-70E9FBAA977E}" type="presOf" srcId="{A0BC808A-A998-4B70-979A-A4454C7A0B20}" destId="{45494D54-E30E-459B-828C-3BD0BFCFD81E}" srcOrd="0" destOrd="0" presId="urn:microsoft.com/office/officeart/2005/8/layout/vList2"/>
    <dgm:cxn modelId="{5E50B521-8222-4ECD-BD04-229A6F84C23A}" type="presOf" srcId="{0169D0E4-226E-4E87-A7FC-9CCD52DDBC5D}" destId="{D515247D-5A5D-40C5-82BD-C60713159DE8}" srcOrd="0" destOrd="0" presId="urn:microsoft.com/office/officeart/2005/8/layout/vList2"/>
    <dgm:cxn modelId="{3984E039-6301-4F6D-ADEF-C7D7B04D515C}" type="presOf" srcId="{9E92AA28-1E29-48AA-863C-34898F74A213}" destId="{A568FFF9-588C-43DE-ACE9-A1C76A2CF31F}" srcOrd="0" destOrd="0" presId="urn:microsoft.com/office/officeart/2005/8/layout/vList2"/>
    <dgm:cxn modelId="{DADC4664-2629-4A1B-8F41-3803548E67F3}" srcId="{0169D0E4-226E-4E87-A7FC-9CCD52DDBC5D}" destId="{9E92AA28-1E29-48AA-863C-34898F74A213}" srcOrd="0" destOrd="0" parTransId="{CE9A211D-4B08-498C-803E-3770C74EA2FE}" sibTransId="{00600184-9EC8-432E-B54B-A8F33F7CF9D0}"/>
    <dgm:cxn modelId="{A2AEA266-7FD6-48E8-9C21-B0AEEF4ED169}" srcId="{A0BC808A-A998-4B70-979A-A4454C7A0B20}" destId="{C2E18997-FC0E-40E3-83B7-58CD69299051}" srcOrd="1" destOrd="0" parTransId="{71334C58-F715-4BD0-8125-8B6B0FBA2662}" sibTransId="{B9707B2F-1039-4931-8583-F1B5740B5C07}"/>
    <dgm:cxn modelId="{CFE8E149-09F2-4D59-BC2C-AB8670EC5403}" srcId="{A0BC808A-A998-4B70-979A-A4454C7A0B20}" destId="{0169D0E4-226E-4E87-A7FC-9CCD52DDBC5D}" srcOrd="0" destOrd="0" parTransId="{476A46AD-57A7-4E10-96A4-920B68B2DD04}" sibTransId="{41B0F3D5-D5C2-4DCF-A5A6-B8CDC3B6DF31}"/>
    <dgm:cxn modelId="{836BE66D-9860-4058-BA26-F4A06E3DCCC9}" type="presOf" srcId="{2926647F-DDCB-428D-98E7-8E96AD93C40F}" destId="{EE3C7FAD-E8F4-48FD-9794-405A3E5E2638}" srcOrd="0" destOrd="0" presId="urn:microsoft.com/office/officeart/2005/8/layout/vList2"/>
    <dgm:cxn modelId="{7A8DAEDB-01E7-48F6-B13D-F7F00E35E093}" type="presOf" srcId="{C2E18997-FC0E-40E3-83B7-58CD69299051}" destId="{D8FC81FC-FCBD-4B1B-A95F-B9DEF581C319}" srcOrd="0" destOrd="0" presId="urn:microsoft.com/office/officeart/2005/8/layout/vList2"/>
    <dgm:cxn modelId="{07A40FEE-B1A2-4722-975B-30AE0E1D561C}" srcId="{C2E18997-FC0E-40E3-83B7-58CD69299051}" destId="{2926647F-DDCB-428D-98E7-8E96AD93C40F}" srcOrd="0" destOrd="0" parTransId="{9E77AEEB-77C5-4460-A876-811733895207}" sibTransId="{EAC7FD3C-B0A9-4EB3-97D1-FCEA4E1C5AD1}"/>
    <dgm:cxn modelId="{B1968396-3606-4494-86EA-807DA597BD30}" type="presParOf" srcId="{45494D54-E30E-459B-828C-3BD0BFCFD81E}" destId="{D515247D-5A5D-40C5-82BD-C60713159DE8}" srcOrd="0" destOrd="0" presId="urn:microsoft.com/office/officeart/2005/8/layout/vList2"/>
    <dgm:cxn modelId="{3F5BC446-E5E9-4293-86FD-E3DEFA834682}" type="presParOf" srcId="{45494D54-E30E-459B-828C-3BD0BFCFD81E}" destId="{A568FFF9-588C-43DE-ACE9-A1C76A2CF31F}" srcOrd="1" destOrd="0" presId="urn:microsoft.com/office/officeart/2005/8/layout/vList2"/>
    <dgm:cxn modelId="{63DC3206-516F-4A60-9B54-6D17071E97D3}" type="presParOf" srcId="{45494D54-E30E-459B-828C-3BD0BFCFD81E}" destId="{D8FC81FC-FCBD-4B1B-A95F-B9DEF581C319}" srcOrd="2" destOrd="0" presId="urn:microsoft.com/office/officeart/2005/8/layout/vList2"/>
    <dgm:cxn modelId="{84E4D18B-0CAD-48E4-8A4D-9F1FBEED0313}" type="presParOf" srcId="{45494D54-E30E-459B-828C-3BD0BFCFD81E}" destId="{EE3C7FAD-E8F4-48FD-9794-405A3E5E2638}"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BC808A-A998-4B70-979A-A4454C7A0B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169D0E4-226E-4E87-A7FC-9CCD52DDBC5D}">
      <dgm:prSet phldrT="[Text]"/>
      <dgm:spPr/>
      <dgm:t>
        <a:bodyPr/>
        <a:lstStyle/>
        <a:p>
          <a:r>
            <a:rPr lang="en-US" dirty="0"/>
            <a:t>The null hypotheses are:</a:t>
          </a:r>
        </a:p>
      </dgm:t>
    </dgm:pt>
    <dgm:pt modelId="{476A46AD-57A7-4E10-96A4-920B68B2DD04}" type="parTrans" cxnId="{CFE8E149-09F2-4D59-BC2C-AB8670EC5403}">
      <dgm:prSet/>
      <dgm:spPr/>
      <dgm:t>
        <a:bodyPr/>
        <a:lstStyle/>
        <a:p>
          <a:endParaRPr lang="en-US"/>
        </a:p>
      </dgm:t>
    </dgm:pt>
    <dgm:pt modelId="{41B0F3D5-D5C2-4DCF-A5A6-B8CDC3B6DF31}" type="sibTrans" cxnId="{CFE8E149-09F2-4D59-BC2C-AB8670EC5403}">
      <dgm:prSet/>
      <dgm:spPr/>
      <dgm:t>
        <a:bodyPr/>
        <a:lstStyle/>
        <a:p>
          <a:endParaRPr lang="en-US"/>
        </a:p>
      </dgm:t>
    </dgm:pt>
    <dgm:pt modelId="{9E92AA28-1E29-48AA-863C-34898F74A213}">
      <dgm:prSet phldrT="[Text]"/>
      <dgm:spPr/>
      <dgm:t>
        <a:bodyPr/>
        <a:lstStyle/>
        <a:p>
          <a:r>
            <a:rPr lang="en-US" dirty="0"/>
            <a:t>Conceptual H</a:t>
          </a:r>
          <a:r>
            <a:rPr lang="en-US" baseline="-25000" dirty="0"/>
            <a:t>0</a:t>
          </a:r>
          <a:r>
            <a:rPr lang="en-US" dirty="0"/>
            <a:t>: There are no significant group mean differences on connection with the LGBT community between the younger, middle-aged, and older adult groups.</a:t>
          </a:r>
          <a:r>
            <a:rPr lang="en-US" baseline="-25000" dirty="0"/>
            <a:t> </a:t>
          </a:r>
          <a:endParaRPr lang="en-US" dirty="0"/>
        </a:p>
      </dgm:t>
    </dgm:pt>
    <dgm:pt modelId="{CE9A211D-4B08-498C-803E-3770C74EA2FE}" type="parTrans" cxnId="{DADC4664-2629-4A1B-8F41-3803548E67F3}">
      <dgm:prSet/>
      <dgm:spPr/>
      <dgm:t>
        <a:bodyPr/>
        <a:lstStyle/>
        <a:p>
          <a:endParaRPr lang="en-US"/>
        </a:p>
      </dgm:t>
    </dgm:pt>
    <dgm:pt modelId="{00600184-9EC8-432E-B54B-A8F33F7CF9D0}" type="sibTrans" cxnId="{DADC4664-2629-4A1B-8F41-3803548E67F3}">
      <dgm:prSet/>
      <dgm:spPr/>
      <dgm:t>
        <a:bodyPr/>
        <a:lstStyle/>
        <a:p>
          <a:endParaRPr lang="en-US"/>
        </a:p>
      </dgm:t>
    </dgm:pt>
    <dgm:pt modelId="{C2E18997-FC0E-40E3-83B7-58CD69299051}">
      <dgm:prSet phldrT="[Text]"/>
      <dgm:spPr/>
      <dgm:t>
        <a:bodyPr/>
        <a:lstStyle/>
        <a:p>
          <a:r>
            <a:rPr lang="en-US" dirty="0"/>
            <a:t>The alternative hypotheses are:</a:t>
          </a:r>
        </a:p>
      </dgm:t>
    </dgm:pt>
    <dgm:pt modelId="{71334C58-F715-4BD0-8125-8B6B0FBA2662}" type="parTrans" cxnId="{A2AEA266-7FD6-48E8-9C21-B0AEEF4ED169}">
      <dgm:prSet/>
      <dgm:spPr/>
      <dgm:t>
        <a:bodyPr/>
        <a:lstStyle/>
        <a:p>
          <a:endParaRPr lang="en-US"/>
        </a:p>
      </dgm:t>
    </dgm:pt>
    <dgm:pt modelId="{B9707B2F-1039-4931-8583-F1B5740B5C07}" type="sibTrans" cxnId="{A2AEA266-7FD6-48E8-9C21-B0AEEF4ED169}">
      <dgm:prSet/>
      <dgm:spPr/>
      <dgm:t>
        <a:bodyPr/>
        <a:lstStyle/>
        <a:p>
          <a:endParaRPr lang="en-US"/>
        </a:p>
      </dgm:t>
    </dgm:pt>
    <dgm:pt modelId="{2926647F-DDCB-428D-98E7-8E96AD93C40F}">
      <dgm:prSet phldrT="[Text]"/>
      <dgm:spPr/>
      <dgm:t>
        <a:bodyPr/>
        <a:lstStyle/>
        <a:p>
          <a:r>
            <a:rPr lang="en-US" dirty="0"/>
            <a:t>Conceptual H</a:t>
          </a:r>
          <a:r>
            <a:rPr lang="en-US" baseline="-25000" dirty="0"/>
            <a:t>1</a:t>
          </a:r>
          <a:r>
            <a:rPr lang="en-US" dirty="0"/>
            <a:t>: There is at least one significant group mean difference on connection with the LGBT community between the younger, middle-aged, and older adult groups.</a:t>
          </a:r>
        </a:p>
      </dgm:t>
    </dgm:pt>
    <dgm:pt modelId="{9E77AEEB-77C5-4460-A876-811733895207}" type="parTrans" cxnId="{07A40FEE-B1A2-4722-975B-30AE0E1D561C}">
      <dgm:prSet/>
      <dgm:spPr/>
      <dgm:t>
        <a:bodyPr/>
        <a:lstStyle/>
        <a:p>
          <a:endParaRPr lang="en-US"/>
        </a:p>
      </dgm:t>
    </dgm:pt>
    <dgm:pt modelId="{EAC7FD3C-B0A9-4EB3-97D1-FCEA4E1C5AD1}" type="sibTrans" cxnId="{07A40FEE-B1A2-4722-975B-30AE0E1D561C}">
      <dgm:prSet/>
      <dgm:spPr/>
      <dgm:t>
        <a:bodyPr/>
        <a:lstStyle/>
        <a:p>
          <a:endParaRPr lang="en-US"/>
        </a:p>
      </dgm:t>
    </dgm:pt>
    <dgm:pt modelId="{373C9097-8807-4C4F-9588-7961F81C46D3}">
      <dgm:prSet/>
      <dgm:spPr/>
      <dgm:t>
        <a:bodyPr/>
        <a:lstStyle/>
        <a:p>
          <a:pPr>
            <a:buFont typeface="Courier New" panose="02070309020205020404" pitchFamily="49" charset="0"/>
            <a:buChar char="o"/>
          </a:pPr>
          <a:r>
            <a:rPr lang="en-US" dirty="0"/>
            <a:t>Mathematical H</a:t>
          </a:r>
          <a:r>
            <a:rPr lang="en-US" baseline="-25000" dirty="0"/>
            <a:t>0</a:t>
          </a:r>
          <a:r>
            <a:rPr lang="en-US" dirty="0"/>
            <a:t>: There are no significant differences between the population means for the younger, middle-aged, and older adult groups on connection with the LGBT community; </a:t>
          </a:r>
          <a:r>
            <a:rPr lang="en-US" i="1" dirty="0" err="1"/>
            <a:t>M</a:t>
          </a:r>
          <a:r>
            <a:rPr lang="en-US" baseline="-25000" dirty="0" err="1"/>
            <a:t>younger</a:t>
          </a:r>
          <a:r>
            <a:rPr lang="en-US" baseline="-25000" dirty="0"/>
            <a:t> </a:t>
          </a:r>
          <a:r>
            <a:rPr lang="en-US" dirty="0"/>
            <a:t>= </a:t>
          </a:r>
          <a:r>
            <a:rPr lang="en-US" i="1" dirty="0" err="1"/>
            <a:t>M</a:t>
          </a:r>
          <a:r>
            <a:rPr lang="en-US" baseline="-25000" dirty="0" err="1"/>
            <a:t>middle</a:t>
          </a:r>
          <a:r>
            <a:rPr lang="en-US" dirty="0"/>
            <a:t>= </a:t>
          </a:r>
          <a:r>
            <a:rPr lang="en-US" i="1" dirty="0"/>
            <a:t>M</a:t>
          </a:r>
          <a:r>
            <a:rPr lang="en-US" baseline="-25000" dirty="0"/>
            <a:t>older</a:t>
          </a:r>
          <a:endParaRPr lang="en-US" dirty="0"/>
        </a:p>
      </dgm:t>
    </dgm:pt>
    <dgm:pt modelId="{C36AA000-ABFC-4618-B707-60AB95650BD6}" type="parTrans" cxnId="{29242EF7-2E13-440C-9192-6B3CFFD3FCD2}">
      <dgm:prSet/>
      <dgm:spPr/>
      <dgm:t>
        <a:bodyPr/>
        <a:lstStyle/>
        <a:p>
          <a:endParaRPr lang="en-US"/>
        </a:p>
      </dgm:t>
    </dgm:pt>
    <dgm:pt modelId="{14C9C0A4-1C9E-4C1B-9E6F-F4026157FC7D}" type="sibTrans" cxnId="{29242EF7-2E13-440C-9192-6B3CFFD3FCD2}">
      <dgm:prSet/>
      <dgm:spPr/>
      <dgm:t>
        <a:bodyPr/>
        <a:lstStyle/>
        <a:p>
          <a:endParaRPr lang="en-US"/>
        </a:p>
      </dgm:t>
    </dgm:pt>
    <dgm:pt modelId="{252059CD-04E6-4214-B371-916E395D7F15}">
      <dgm:prSet/>
      <dgm:spPr/>
      <dgm:t>
        <a:bodyPr/>
        <a:lstStyle/>
        <a:p>
          <a:pPr>
            <a:buFont typeface="Courier New" panose="02070309020205020404" pitchFamily="49" charset="0"/>
            <a:buChar char="o"/>
          </a:pPr>
          <a:r>
            <a:rPr lang="en-US" dirty="0"/>
            <a:t>Mathematical H</a:t>
          </a:r>
          <a:r>
            <a:rPr lang="en-US" baseline="-25000" dirty="0"/>
            <a:t>1</a:t>
          </a:r>
          <a:r>
            <a:rPr lang="en-US" dirty="0"/>
            <a:t>: There is at least one significant difference between the population means for the younger, middle-aged, and older adult groups on connection with the LGBT community; </a:t>
          </a:r>
          <a:r>
            <a:rPr lang="en-US" i="1" dirty="0" err="1"/>
            <a:t>M</a:t>
          </a:r>
          <a:r>
            <a:rPr lang="en-US" baseline="-25000" dirty="0" err="1"/>
            <a:t>younger</a:t>
          </a:r>
          <a:r>
            <a:rPr lang="en-US" baseline="-25000" dirty="0"/>
            <a:t> </a:t>
          </a:r>
          <a:r>
            <a:rPr lang="en-US" dirty="0"/>
            <a:t>≠ </a:t>
          </a:r>
          <a:r>
            <a:rPr lang="en-US" i="1" dirty="0" err="1"/>
            <a:t>M</a:t>
          </a:r>
          <a:r>
            <a:rPr lang="en-US" baseline="-25000" dirty="0" err="1"/>
            <a:t>middle</a:t>
          </a:r>
          <a:r>
            <a:rPr lang="en-US" baseline="-25000" dirty="0"/>
            <a:t> </a:t>
          </a:r>
          <a:r>
            <a:rPr lang="en-US" dirty="0"/>
            <a:t>≠ </a:t>
          </a:r>
          <a:r>
            <a:rPr lang="en-US" i="1" dirty="0"/>
            <a:t>M</a:t>
          </a:r>
          <a:r>
            <a:rPr lang="en-US" baseline="-25000" dirty="0"/>
            <a:t>older</a:t>
          </a:r>
          <a:r>
            <a:rPr lang="en-US" dirty="0"/>
            <a:t>.</a:t>
          </a:r>
        </a:p>
      </dgm:t>
    </dgm:pt>
    <dgm:pt modelId="{63C449F9-9FFD-4F4E-ACFA-74F9185CF3F5}" type="parTrans" cxnId="{00B5234E-DD33-4715-A8E2-49D3C636D20D}">
      <dgm:prSet/>
      <dgm:spPr/>
      <dgm:t>
        <a:bodyPr/>
        <a:lstStyle/>
        <a:p>
          <a:endParaRPr lang="en-US"/>
        </a:p>
      </dgm:t>
    </dgm:pt>
    <dgm:pt modelId="{CDE1456F-7EA4-4FBE-BC89-8365498BD755}" type="sibTrans" cxnId="{00B5234E-DD33-4715-A8E2-49D3C636D20D}">
      <dgm:prSet/>
      <dgm:spPr/>
      <dgm:t>
        <a:bodyPr/>
        <a:lstStyle/>
        <a:p>
          <a:endParaRPr lang="en-US"/>
        </a:p>
      </dgm:t>
    </dgm:pt>
    <dgm:pt modelId="{45494D54-E30E-459B-828C-3BD0BFCFD81E}" type="pres">
      <dgm:prSet presAssocID="{A0BC808A-A998-4B70-979A-A4454C7A0B20}" presName="linear" presStyleCnt="0">
        <dgm:presLayoutVars>
          <dgm:animLvl val="lvl"/>
          <dgm:resizeHandles val="exact"/>
        </dgm:presLayoutVars>
      </dgm:prSet>
      <dgm:spPr/>
    </dgm:pt>
    <dgm:pt modelId="{D515247D-5A5D-40C5-82BD-C60713159DE8}" type="pres">
      <dgm:prSet presAssocID="{0169D0E4-226E-4E87-A7FC-9CCD52DDBC5D}" presName="parentText" presStyleLbl="node1" presStyleIdx="0" presStyleCnt="2">
        <dgm:presLayoutVars>
          <dgm:chMax val="0"/>
          <dgm:bulletEnabled val="1"/>
        </dgm:presLayoutVars>
      </dgm:prSet>
      <dgm:spPr/>
    </dgm:pt>
    <dgm:pt modelId="{A568FFF9-588C-43DE-ACE9-A1C76A2CF31F}" type="pres">
      <dgm:prSet presAssocID="{0169D0E4-226E-4E87-A7FC-9CCD52DDBC5D}" presName="childText" presStyleLbl="revTx" presStyleIdx="0" presStyleCnt="2">
        <dgm:presLayoutVars>
          <dgm:bulletEnabled val="1"/>
        </dgm:presLayoutVars>
      </dgm:prSet>
      <dgm:spPr/>
    </dgm:pt>
    <dgm:pt modelId="{D8FC81FC-FCBD-4B1B-A95F-B9DEF581C319}" type="pres">
      <dgm:prSet presAssocID="{C2E18997-FC0E-40E3-83B7-58CD69299051}" presName="parentText" presStyleLbl="node1" presStyleIdx="1" presStyleCnt="2">
        <dgm:presLayoutVars>
          <dgm:chMax val="0"/>
          <dgm:bulletEnabled val="1"/>
        </dgm:presLayoutVars>
      </dgm:prSet>
      <dgm:spPr/>
    </dgm:pt>
    <dgm:pt modelId="{EE3C7FAD-E8F4-48FD-9794-405A3E5E2638}" type="pres">
      <dgm:prSet presAssocID="{C2E18997-FC0E-40E3-83B7-58CD69299051}" presName="childText" presStyleLbl="revTx" presStyleIdx="1" presStyleCnt="2">
        <dgm:presLayoutVars>
          <dgm:bulletEnabled val="1"/>
        </dgm:presLayoutVars>
      </dgm:prSet>
      <dgm:spPr/>
    </dgm:pt>
  </dgm:ptLst>
  <dgm:cxnLst>
    <dgm:cxn modelId="{248B9F07-B414-4DFE-9A62-1764100069BF}" type="presOf" srcId="{252059CD-04E6-4214-B371-916E395D7F15}" destId="{EE3C7FAD-E8F4-48FD-9794-405A3E5E2638}" srcOrd="0" destOrd="1" presId="urn:microsoft.com/office/officeart/2005/8/layout/vList2"/>
    <dgm:cxn modelId="{5A0ABA0F-D9D3-4CAB-886F-70E9FBAA977E}" type="presOf" srcId="{A0BC808A-A998-4B70-979A-A4454C7A0B20}" destId="{45494D54-E30E-459B-828C-3BD0BFCFD81E}" srcOrd="0" destOrd="0" presId="urn:microsoft.com/office/officeart/2005/8/layout/vList2"/>
    <dgm:cxn modelId="{5E50B521-8222-4ECD-BD04-229A6F84C23A}" type="presOf" srcId="{0169D0E4-226E-4E87-A7FC-9CCD52DDBC5D}" destId="{D515247D-5A5D-40C5-82BD-C60713159DE8}" srcOrd="0" destOrd="0" presId="urn:microsoft.com/office/officeart/2005/8/layout/vList2"/>
    <dgm:cxn modelId="{3984E039-6301-4F6D-ADEF-C7D7B04D515C}" type="presOf" srcId="{9E92AA28-1E29-48AA-863C-34898F74A213}" destId="{A568FFF9-588C-43DE-ACE9-A1C76A2CF31F}" srcOrd="0" destOrd="0" presId="urn:microsoft.com/office/officeart/2005/8/layout/vList2"/>
    <dgm:cxn modelId="{DADC4664-2629-4A1B-8F41-3803548E67F3}" srcId="{0169D0E4-226E-4E87-A7FC-9CCD52DDBC5D}" destId="{9E92AA28-1E29-48AA-863C-34898F74A213}" srcOrd="0" destOrd="0" parTransId="{CE9A211D-4B08-498C-803E-3770C74EA2FE}" sibTransId="{00600184-9EC8-432E-B54B-A8F33F7CF9D0}"/>
    <dgm:cxn modelId="{932EA164-8EB6-4FF0-B264-9F2A676C8F79}" type="presOf" srcId="{373C9097-8807-4C4F-9588-7961F81C46D3}" destId="{A568FFF9-588C-43DE-ACE9-A1C76A2CF31F}" srcOrd="0" destOrd="1" presId="urn:microsoft.com/office/officeart/2005/8/layout/vList2"/>
    <dgm:cxn modelId="{A2AEA266-7FD6-48E8-9C21-B0AEEF4ED169}" srcId="{A0BC808A-A998-4B70-979A-A4454C7A0B20}" destId="{C2E18997-FC0E-40E3-83B7-58CD69299051}" srcOrd="1" destOrd="0" parTransId="{71334C58-F715-4BD0-8125-8B6B0FBA2662}" sibTransId="{B9707B2F-1039-4931-8583-F1B5740B5C07}"/>
    <dgm:cxn modelId="{CFE8E149-09F2-4D59-BC2C-AB8670EC5403}" srcId="{A0BC808A-A998-4B70-979A-A4454C7A0B20}" destId="{0169D0E4-226E-4E87-A7FC-9CCD52DDBC5D}" srcOrd="0" destOrd="0" parTransId="{476A46AD-57A7-4E10-96A4-920B68B2DD04}" sibTransId="{41B0F3D5-D5C2-4DCF-A5A6-B8CDC3B6DF31}"/>
    <dgm:cxn modelId="{836BE66D-9860-4058-BA26-F4A06E3DCCC9}" type="presOf" srcId="{2926647F-DDCB-428D-98E7-8E96AD93C40F}" destId="{EE3C7FAD-E8F4-48FD-9794-405A3E5E2638}" srcOrd="0" destOrd="0" presId="urn:microsoft.com/office/officeart/2005/8/layout/vList2"/>
    <dgm:cxn modelId="{00B5234E-DD33-4715-A8E2-49D3C636D20D}" srcId="{C2E18997-FC0E-40E3-83B7-58CD69299051}" destId="{252059CD-04E6-4214-B371-916E395D7F15}" srcOrd="1" destOrd="0" parTransId="{63C449F9-9FFD-4F4E-ACFA-74F9185CF3F5}" sibTransId="{CDE1456F-7EA4-4FBE-BC89-8365498BD755}"/>
    <dgm:cxn modelId="{7A8DAEDB-01E7-48F6-B13D-F7F00E35E093}" type="presOf" srcId="{C2E18997-FC0E-40E3-83B7-58CD69299051}" destId="{D8FC81FC-FCBD-4B1B-A95F-B9DEF581C319}" srcOrd="0" destOrd="0" presId="urn:microsoft.com/office/officeart/2005/8/layout/vList2"/>
    <dgm:cxn modelId="{07A40FEE-B1A2-4722-975B-30AE0E1D561C}" srcId="{C2E18997-FC0E-40E3-83B7-58CD69299051}" destId="{2926647F-DDCB-428D-98E7-8E96AD93C40F}" srcOrd="0" destOrd="0" parTransId="{9E77AEEB-77C5-4460-A876-811733895207}" sibTransId="{EAC7FD3C-B0A9-4EB3-97D1-FCEA4E1C5AD1}"/>
    <dgm:cxn modelId="{29242EF7-2E13-440C-9192-6B3CFFD3FCD2}" srcId="{0169D0E4-226E-4E87-A7FC-9CCD52DDBC5D}" destId="{373C9097-8807-4C4F-9588-7961F81C46D3}" srcOrd="1" destOrd="0" parTransId="{C36AA000-ABFC-4618-B707-60AB95650BD6}" sibTransId="{14C9C0A4-1C9E-4C1B-9E6F-F4026157FC7D}"/>
    <dgm:cxn modelId="{B1968396-3606-4494-86EA-807DA597BD30}" type="presParOf" srcId="{45494D54-E30E-459B-828C-3BD0BFCFD81E}" destId="{D515247D-5A5D-40C5-82BD-C60713159DE8}" srcOrd="0" destOrd="0" presId="urn:microsoft.com/office/officeart/2005/8/layout/vList2"/>
    <dgm:cxn modelId="{3F5BC446-E5E9-4293-86FD-E3DEFA834682}" type="presParOf" srcId="{45494D54-E30E-459B-828C-3BD0BFCFD81E}" destId="{A568FFF9-588C-43DE-ACE9-A1C76A2CF31F}" srcOrd="1" destOrd="0" presId="urn:microsoft.com/office/officeart/2005/8/layout/vList2"/>
    <dgm:cxn modelId="{63DC3206-516F-4A60-9B54-6D17071E97D3}" type="presParOf" srcId="{45494D54-E30E-459B-828C-3BD0BFCFD81E}" destId="{D8FC81FC-FCBD-4B1B-A95F-B9DEF581C319}" srcOrd="2" destOrd="0" presId="urn:microsoft.com/office/officeart/2005/8/layout/vList2"/>
    <dgm:cxn modelId="{84E4D18B-0CAD-48E4-8A4D-9F1FBEED0313}" type="presParOf" srcId="{45494D54-E30E-459B-828C-3BD0BFCFD81E}" destId="{EE3C7FAD-E8F4-48FD-9794-405A3E5E263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BC808A-A998-4B70-979A-A4454C7A0B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169D0E4-226E-4E87-A7FC-9CCD52DDBC5D}">
      <dgm:prSet phldrT="[Text]"/>
      <dgm:spPr/>
      <dgm:t>
        <a:bodyPr/>
        <a:lstStyle/>
        <a:p>
          <a:r>
            <a:rPr lang="en-US" dirty="0"/>
            <a:t>The null hypotheses are:</a:t>
          </a:r>
        </a:p>
      </dgm:t>
    </dgm:pt>
    <dgm:pt modelId="{476A46AD-57A7-4E10-96A4-920B68B2DD04}" type="parTrans" cxnId="{CFE8E149-09F2-4D59-BC2C-AB8670EC5403}">
      <dgm:prSet/>
      <dgm:spPr/>
      <dgm:t>
        <a:bodyPr/>
        <a:lstStyle/>
        <a:p>
          <a:endParaRPr lang="en-US"/>
        </a:p>
      </dgm:t>
    </dgm:pt>
    <dgm:pt modelId="{41B0F3D5-D5C2-4DCF-A5A6-B8CDC3B6DF31}" type="sibTrans" cxnId="{CFE8E149-09F2-4D59-BC2C-AB8670EC5403}">
      <dgm:prSet/>
      <dgm:spPr/>
      <dgm:t>
        <a:bodyPr/>
        <a:lstStyle/>
        <a:p>
          <a:endParaRPr lang="en-US"/>
        </a:p>
      </dgm:t>
    </dgm:pt>
    <dgm:pt modelId="{9E92AA28-1E29-48AA-863C-34898F74A213}">
      <dgm:prSet phldrT="[Text]"/>
      <dgm:spPr/>
      <dgm:t>
        <a:bodyPr/>
        <a:lstStyle/>
        <a:p>
          <a:r>
            <a:rPr lang="en-US" dirty="0"/>
            <a:t>Conceptual H</a:t>
          </a:r>
          <a:r>
            <a:rPr lang="en-US" baseline="-25000" dirty="0"/>
            <a:t>0</a:t>
          </a:r>
          <a:r>
            <a:rPr lang="en-US" dirty="0"/>
            <a:t>: There are no significant group mean differences on life satisfaction between the younger, middle-aged, and older adult groups.</a:t>
          </a:r>
          <a:r>
            <a:rPr lang="en-US" baseline="-25000" dirty="0"/>
            <a:t> </a:t>
          </a:r>
          <a:endParaRPr lang="en-US" dirty="0"/>
        </a:p>
      </dgm:t>
    </dgm:pt>
    <dgm:pt modelId="{CE9A211D-4B08-498C-803E-3770C74EA2FE}" type="parTrans" cxnId="{DADC4664-2629-4A1B-8F41-3803548E67F3}">
      <dgm:prSet/>
      <dgm:spPr/>
      <dgm:t>
        <a:bodyPr/>
        <a:lstStyle/>
        <a:p>
          <a:endParaRPr lang="en-US"/>
        </a:p>
      </dgm:t>
    </dgm:pt>
    <dgm:pt modelId="{00600184-9EC8-432E-B54B-A8F33F7CF9D0}" type="sibTrans" cxnId="{DADC4664-2629-4A1B-8F41-3803548E67F3}">
      <dgm:prSet/>
      <dgm:spPr/>
      <dgm:t>
        <a:bodyPr/>
        <a:lstStyle/>
        <a:p>
          <a:endParaRPr lang="en-US"/>
        </a:p>
      </dgm:t>
    </dgm:pt>
    <dgm:pt modelId="{C2E18997-FC0E-40E3-83B7-58CD69299051}">
      <dgm:prSet phldrT="[Text]"/>
      <dgm:spPr/>
      <dgm:t>
        <a:bodyPr/>
        <a:lstStyle/>
        <a:p>
          <a:r>
            <a:rPr lang="en-US" dirty="0"/>
            <a:t>The alternative hypotheses are:</a:t>
          </a:r>
        </a:p>
      </dgm:t>
    </dgm:pt>
    <dgm:pt modelId="{71334C58-F715-4BD0-8125-8B6B0FBA2662}" type="parTrans" cxnId="{A2AEA266-7FD6-48E8-9C21-B0AEEF4ED169}">
      <dgm:prSet/>
      <dgm:spPr/>
      <dgm:t>
        <a:bodyPr/>
        <a:lstStyle/>
        <a:p>
          <a:endParaRPr lang="en-US"/>
        </a:p>
      </dgm:t>
    </dgm:pt>
    <dgm:pt modelId="{B9707B2F-1039-4931-8583-F1B5740B5C07}" type="sibTrans" cxnId="{A2AEA266-7FD6-48E8-9C21-B0AEEF4ED169}">
      <dgm:prSet/>
      <dgm:spPr/>
      <dgm:t>
        <a:bodyPr/>
        <a:lstStyle/>
        <a:p>
          <a:endParaRPr lang="en-US"/>
        </a:p>
      </dgm:t>
    </dgm:pt>
    <dgm:pt modelId="{2926647F-DDCB-428D-98E7-8E96AD93C40F}">
      <dgm:prSet phldrT="[Text]"/>
      <dgm:spPr/>
      <dgm:t>
        <a:bodyPr/>
        <a:lstStyle/>
        <a:p>
          <a:r>
            <a:rPr lang="en-US" dirty="0"/>
            <a:t>Conceptual H</a:t>
          </a:r>
          <a:r>
            <a:rPr lang="en-US" baseline="-25000" dirty="0"/>
            <a:t>1</a:t>
          </a:r>
          <a:r>
            <a:rPr lang="en-US" dirty="0"/>
            <a:t>: There is at least one significant group mean difference on life satisfaction between the younger, middle-aged, and older adult groups.</a:t>
          </a:r>
        </a:p>
      </dgm:t>
    </dgm:pt>
    <dgm:pt modelId="{9E77AEEB-77C5-4460-A876-811733895207}" type="parTrans" cxnId="{07A40FEE-B1A2-4722-975B-30AE0E1D561C}">
      <dgm:prSet/>
      <dgm:spPr/>
      <dgm:t>
        <a:bodyPr/>
        <a:lstStyle/>
        <a:p>
          <a:endParaRPr lang="en-US"/>
        </a:p>
      </dgm:t>
    </dgm:pt>
    <dgm:pt modelId="{EAC7FD3C-B0A9-4EB3-97D1-FCEA4E1C5AD1}" type="sibTrans" cxnId="{07A40FEE-B1A2-4722-975B-30AE0E1D561C}">
      <dgm:prSet/>
      <dgm:spPr/>
      <dgm:t>
        <a:bodyPr/>
        <a:lstStyle/>
        <a:p>
          <a:endParaRPr lang="en-US"/>
        </a:p>
      </dgm:t>
    </dgm:pt>
    <dgm:pt modelId="{78CB758F-6E36-4681-A62B-254AF4ECF6FA}">
      <dgm:prSet/>
      <dgm:spPr/>
      <dgm:t>
        <a:bodyPr/>
        <a:lstStyle/>
        <a:p>
          <a:pPr>
            <a:buFont typeface="Courier New" panose="02070309020205020404" pitchFamily="49" charset="0"/>
            <a:buChar char="o"/>
          </a:pPr>
          <a:r>
            <a:rPr lang="en-US" dirty="0"/>
            <a:t>Mathematical H</a:t>
          </a:r>
          <a:r>
            <a:rPr lang="en-US" baseline="-25000" dirty="0"/>
            <a:t>0</a:t>
          </a:r>
          <a:r>
            <a:rPr lang="en-US" dirty="0"/>
            <a:t>: There are no significant differences between the population means for the younger, middle-aged, and older adult groups on life satisfaction; </a:t>
          </a:r>
          <a:r>
            <a:rPr lang="en-US" i="1" dirty="0" err="1"/>
            <a:t>M</a:t>
          </a:r>
          <a:r>
            <a:rPr lang="en-US" baseline="-25000" dirty="0" err="1"/>
            <a:t>younger</a:t>
          </a:r>
          <a:r>
            <a:rPr lang="en-US" baseline="-25000" dirty="0"/>
            <a:t> </a:t>
          </a:r>
          <a:r>
            <a:rPr lang="en-US" dirty="0"/>
            <a:t>= </a:t>
          </a:r>
          <a:r>
            <a:rPr lang="en-US" i="1" dirty="0" err="1"/>
            <a:t>M</a:t>
          </a:r>
          <a:r>
            <a:rPr lang="en-US" baseline="-25000" dirty="0" err="1"/>
            <a:t>middle</a:t>
          </a:r>
          <a:r>
            <a:rPr lang="en-US" dirty="0"/>
            <a:t>= </a:t>
          </a:r>
          <a:r>
            <a:rPr lang="en-US" i="1" dirty="0"/>
            <a:t>M</a:t>
          </a:r>
          <a:r>
            <a:rPr lang="en-US" baseline="-25000" dirty="0"/>
            <a:t>older</a:t>
          </a:r>
          <a:r>
            <a:rPr lang="en-US" dirty="0"/>
            <a:t>.</a:t>
          </a:r>
        </a:p>
      </dgm:t>
    </dgm:pt>
    <dgm:pt modelId="{24FAD7FC-110B-4CDE-A091-234601ADB80E}" type="parTrans" cxnId="{24A5BD4F-E545-4EB4-9647-269A461FEEF0}">
      <dgm:prSet/>
      <dgm:spPr/>
      <dgm:t>
        <a:bodyPr/>
        <a:lstStyle/>
        <a:p>
          <a:endParaRPr lang="en-US"/>
        </a:p>
      </dgm:t>
    </dgm:pt>
    <dgm:pt modelId="{BC7F9D48-4E58-4135-9D18-94D201F70F97}" type="sibTrans" cxnId="{24A5BD4F-E545-4EB4-9647-269A461FEEF0}">
      <dgm:prSet/>
      <dgm:spPr/>
      <dgm:t>
        <a:bodyPr/>
        <a:lstStyle/>
        <a:p>
          <a:endParaRPr lang="en-US"/>
        </a:p>
      </dgm:t>
    </dgm:pt>
    <dgm:pt modelId="{E15EA08B-61A6-4592-97D8-9105662248FB}">
      <dgm:prSet/>
      <dgm:spPr/>
      <dgm:t>
        <a:bodyPr/>
        <a:lstStyle/>
        <a:p>
          <a:pPr>
            <a:buFont typeface="Courier New" panose="02070309020205020404" pitchFamily="49" charset="0"/>
            <a:buChar char="o"/>
          </a:pPr>
          <a:r>
            <a:rPr lang="en-US" dirty="0"/>
            <a:t>Mathematical H</a:t>
          </a:r>
          <a:r>
            <a:rPr lang="en-US" baseline="-25000" dirty="0"/>
            <a:t>1</a:t>
          </a:r>
          <a:r>
            <a:rPr lang="en-US" dirty="0"/>
            <a:t>: There is at least one significant difference between the population means for the younger, middle-aged, and older adult groups on life satisfaction; </a:t>
          </a:r>
          <a:r>
            <a:rPr lang="en-US" i="1" dirty="0" err="1"/>
            <a:t>M</a:t>
          </a:r>
          <a:r>
            <a:rPr lang="en-US" baseline="-25000" dirty="0" err="1"/>
            <a:t>younger</a:t>
          </a:r>
          <a:r>
            <a:rPr lang="en-US" baseline="-25000" dirty="0"/>
            <a:t> </a:t>
          </a:r>
          <a:r>
            <a:rPr lang="en-US" dirty="0"/>
            <a:t>≠ </a:t>
          </a:r>
          <a:r>
            <a:rPr lang="en-US" i="1" dirty="0" err="1"/>
            <a:t>M</a:t>
          </a:r>
          <a:r>
            <a:rPr lang="en-US" baseline="-25000" dirty="0" err="1"/>
            <a:t>middle</a:t>
          </a:r>
          <a:r>
            <a:rPr lang="en-US" baseline="-25000" dirty="0"/>
            <a:t> </a:t>
          </a:r>
          <a:r>
            <a:rPr lang="en-US" dirty="0"/>
            <a:t>≠ </a:t>
          </a:r>
          <a:r>
            <a:rPr lang="en-US" i="1" dirty="0"/>
            <a:t>M</a:t>
          </a:r>
          <a:r>
            <a:rPr lang="en-US" baseline="-25000" dirty="0"/>
            <a:t>older</a:t>
          </a:r>
          <a:r>
            <a:rPr lang="en-US" dirty="0"/>
            <a:t>.</a:t>
          </a:r>
        </a:p>
      </dgm:t>
    </dgm:pt>
    <dgm:pt modelId="{8192E878-B754-4FC3-A875-296F65B55F1F}" type="parTrans" cxnId="{489244A9-3516-4942-9AB2-CA856F8CA183}">
      <dgm:prSet/>
      <dgm:spPr/>
      <dgm:t>
        <a:bodyPr/>
        <a:lstStyle/>
        <a:p>
          <a:endParaRPr lang="en-US"/>
        </a:p>
      </dgm:t>
    </dgm:pt>
    <dgm:pt modelId="{F82DF8BD-D02C-4E37-AB32-249EBED165C0}" type="sibTrans" cxnId="{489244A9-3516-4942-9AB2-CA856F8CA183}">
      <dgm:prSet/>
      <dgm:spPr/>
      <dgm:t>
        <a:bodyPr/>
        <a:lstStyle/>
        <a:p>
          <a:endParaRPr lang="en-US"/>
        </a:p>
      </dgm:t>
    </dgm:pt>
    <dgm:pt modelId="{45494D54-E30E-459B-828C-3BD0BFCFD81E}" type="pres">
      <dgm:prSet presAssocID="{A0BC808A-A998-4B70-979A-A4454C7A0B20}" presName="linear" presStyleCnt="0">
        <dgm:presLayoutVars>
          <dgm:animLvl val="lvl"/>
          <dgm:resizeHandles val="exact"/>
        </dgm:presLayoutVars>
      </dgm:prSet>
      <dgm:spPr/>
    </dgm:pt>
    <dgm:pt modelId="{D515247D-5A5D-40C5-82BD-C60713159DE8}" type="pres">
      <dgm:prSet presAssocID="{0169D0E4-226E-4E87-A7FC-9CCD52DDBC5D}" presName="parentText" presStyleLbl="node1" presStyleIdx="0" presStyleCnt="2">
        <dgm:presLayoutVars>
          <dgm:chMax val="0"/>
          <dgm:bulletEnabled val="1"/>
        </dgm:presLayoutVars>
      </dgm:prSet>
      <dgm:spPr/>
    </dgm:pt>
    <dgm:pt modelId="{A568FFF9-588C-43DE-ACE9-A1C76A2CF31F}" type="pres">
      <dgm:prSet presAssocID="{0169D0E4-226E-4E87-A7FC-9CCD52DDBC5D}" presName="childText" presStyleLbl="revTx" presStyleIdx="0" presStyleCnt="2">
        <dgm:presLayoutVars>
          <dgm:bulletEnabled val="1"/>
        </dgm:presLayoutVars>
      </dgm:prSet>
      <dgm:spPr/>
    </dgm:pt>
    <dgm:pt modelId="{D8FC81FC-FCBD-4B1B-A95F-B9DEF581C319}" type="pres">
      <dgm:prSet presAssocID="{C2E18997-FC0E-40E3-83B7-58CD69299051}" presName="parentText" presStyleLbl="node1" presStyleIdx="1" presStyleCnt="2">
        <dgm:presLayoutVars>
          <dgm:chMax val="0"/>
          <dgm:bulletEnabled val="1"/>
        </dgm:presLayoutVars>
      </dgm:prSet>
      <dgm:spPr/>
    </dgm:pt>
    <dgm:pt modelId="{EE3C7FAD-E8F4-48FD-9794-405A3E5E2638}" type="pres">
      <dgm:prSet presAssocID="{C2E18997-FC0E-40E3-83B7-58CD69299051}" presName="childText" presStyleLbl="revTx" presStyleIdx="1" presStyleCnt="2">
        <dgm:presLayoutVars>
          <dgm:bulletEnabled val="1"/>
        </dgm:presLayoutVars>
      </dgm:prSet>
      <dgm:spPr/>
    </dgm:pt>
  </dgm:ptLst>
  <dgm:cxnLst>
    <dgm:cxn modelId="{5A0ABA0F-D9D3-4CAB-886F-70E9FBAA977E}" type="presOf" srcId="{A0BC808A-A998-4B70-979A-A4454C7A0B20}" destId="{45494D54-E30E-459B-828C-3BD0BFCFD81E}" srcOrd="0" destOrd="0" presId="urn:microsoft.com/office/officeart/2005/8/layout/vList2"/>
    <dgm:cxn modelId="{5E50B521-8222-4ECD-BD04-229A6F84C23A}" type="presOf" srcId="{0169D0E4-226E-4E87-A7FC-9CCD52DDBC5D}" destId="{D515247D-5A5D-40C5-82BD-C60713159DE8}" srcOrd="0" destOrd="0" presId="urn:microsoft.com/office/officeart/2005/8/layout/vList2"/>
    <dgm:cxn modelId="{3984E039-6301-4F6D-ADEF-C7D7B04D515C}" type="presOf" srcId="{9E92AA28-1E29-48AA-863C-34898F74A213}" destId="{A568FFF9-588C-43DE-ACE9-A1C76A2CF31F}" srcOrd="0" destOrd="0" presId="urn:microsoft.com/office/officeart/2005/8/layout/vList2"/>
    <dgm:cxn modelId="{DADC4664-2629-4A1B-8F41-3803548E67F3}" srcId="{0169D0E4-226E-4E87-A7FC-9CCD52DDBC5D}" destId="{9E92AA28-1E29-48AA-863C-34898F74A213}" srcOrd="0" destOrd="0" parTransId="{CE9A211D-4B08-498C-803E-3770C74EA2FE}" sibTransId="{00600184-9EC8-432E-B54B-A8F33F7CF9D0}"/>
    <dgm:cxn modelId="{A2AEA266-7FD6-48E8-9C21-B0AEEF4ED169}" srcId="{A0BC808A-A998-4B70-979A-A4454C7A0B20}" destId="{C2E18997-FC0E-40E3-83B7-58CD69299051}" srcOrd="1" destOrd="0" parTransId="{71334C58-F715-4BD0-8125-8B6B0FBA2662}" sibTransId="{B9707B2F-1039-4931-8583-F1B5740B5C07}"/>
    <dgm:cxn modelId="{CFE8E149-09F2-4D59-BC2C-AB8670EC5403}" srcId="{A0BC808A-A998-4B70-979A-A4454C7A0B20}" destId="{0169D0E4-226E-4E87-A7FC-9CCD52DDBC5D}" srcOrd="0" destOrd="0" parTransId="{476A46AD-57A7-4E10-96A4-920B68B2DD04}" sibTransId="{41B0F3D5-D5C2-4DCF-A5A6-B8CDC3B6DF31}"/>
    <dgm:cxn modelId="{836BE66D-9860-4058-BA26-F4A06E3DCCC9}" type="presOf" srcId="{2926647F-DDCB-428D-98E7-8E96AD93C40F}" destId="{EE3C7FAD-E8F4-48FD-9794-405A3E5E2638}" srcOrd="0" destOrd="0" presId="urn:microsoft.com/office/officeart/2005/8/layout/vList2"/>
    <dgm:cxn modelId="{24A5BD4F-E545-4EB4-9647-269A461FEEF0}" srcId="{0169D0E4-226E-4E87-A7FC-9CCD52DDBC5D}" destId="{78CB758F-6E36-4681-A62B-254AF4ECF6FA}" srcOrd="1" destOrd="0" parTransId="{24FAD7FC-110B-4CDE-A091-234601ADB80E}" sibTransId="{BC7F9D48-4E58-4135-9D18-94D201F70F97}"/>
    <dgm:cxn modelId="{489244A9-3516-4942-9AB2-CA856F8CA183}" srcId="{C2E18997-FC0E-40E3-83B7-58CD69299051}" destId="{E15EA08B-61A6-4592-97D8-9105662248FB}" srcOrd="1" destOrd="0" parTransId="{8192E878-B754-4FC3-A875-296F65B55F1F}" sibTransId="{F82DF8BD-D02C-4E37-AB32-249EBED165C0}"/>
    <dgm:cxn modelId="{C2B746B9-F259-401F-B741-AD3E4740B843}" type="presOf" srcId="{E15EA08B-61A6-4592-97D8-9105662248FB}" destId="{EE3C7FAD-E8F4-48FD-9794-405A3E5E2638}" srcOrd="0" destOrd="1" presId="urn:microsoft.com/office/officeart/2005/8/layout/vList2"/>
    <dgm:cxn modelId="{7A8DAEDB-01E7-48F6-B13D-F7F00E35E093}" type="presOf" srcId="{C2E18997-FC0E-40E3-83B7-58CD69299051}" destId="{D8FC81FC-FCBD-4B1B-A95F-B9DEF581C319}" srcOrd="0" destOrd="0" presId="urn:microsoft.com/office/officeart/2005/8/layout/vList2"/>
    <dgm:cxn modelId="{07A40FEE-B1A2-4722-975B-30AE0E1D561C}" srcId="{C2E18997-FC0E-40E3-83B7-58CD69299051}" destId="{2926647F-DDCB-428D-98E7-8E96AD93C40F}" srcOrd="0" destOrd="0" parTransId="{9E77AEEB-77C5-4460-A876-811733895207}" sibTransId="{EAC7FD3C-B0A9-4EB3-97D1-FCEA4E1C5AD1}"/>
    <dgm:cxn modelId="{77CE2EF2-B59E-4A53-8147-9F906E91D563}" type="presOf" srcId="{78CB758F-6E36-4681-A62B-254AF4ECF6FA}" destId="{A568FFF9-588C-43DE-ACE9-A1C76A2CF31F}" srcOrd="0" destOrd="1" presId="urn:microsoft.com/office/officeart/2005/8/layout/vList2"/>
    <dgm:cxn modelId="{B1968396-3606-4494-86EA-807DA597BD30}" type="presParOf" srcId="{45494D54-E30E-459B-828C-3BD0BFCFD81E}" destId="{D515247D-5A5D-40C5-82BD-C60713159DE8}" srcOrd="0" destOrd="0" presId="urn:microsoft.com/office/officeart/2005/8/layout/vList2"/>
    <dgm:cxn modelId="{3F5BC446-E5E9-4293-86FD-E3DEFA834682}" type="presParOf" srcId="{45494D54-E30E-459B-828C-3BD0BFCFD81E}" destId="{A568FFF9-588C-43DE-ACE9-A1C76A2CF31F}" srcOrd="1" destOrd="0" presId="urn:microsoft.com/office/officeart/2005/8/layout/vList2"/>
    <dgm:cxn modelId="{63DC3206-516F-4A60-9B54-6D17071E97D3}" type="presParOf" srcId="{45494D54-E30E-459B-828C-3BD0BFCFD81E}" destId="{D8FC81FC-FCBD-4B1B-A95F-B9DEF581C319}" srcOrd="2" destOrd="0" presId="urn:microsoft.com/office/officeart/2005/8/layout/vList2"/>
    <dgm:cxn modelId="{84E4D18B-0CAD-48E4-8A4D-9F1FBEED0313}" type="presParOf" srcId="{45494D54-E30E-459B-828C-3BD0BFCFD81E}" destId="{EE3C7FAD-E8F4-48FD-9794-405A3E5E263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101C6-27C0-4C5B-83BB-76E0323812EB}">
      <dsp:nvSpPr>
        <dsp:cNvPr id="0" name=""/>
        <dsp:cNvSpPr/>
      </dsp:nvSpPr>
      <dsp:spPr>
        <a:xfrm>
          <a:off x="530099" y="349252"/>
          <a:ext cx="1406812" cy="1406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3E4428-DCF7-4110-AD2E-9CE222B3E7B3}">
      <dsp:nvSpPr>
        <dsp:cNvPr id="0" name=""/>
        <dsp:cNvSpPr/>
      </dsp:nvSpPr>
      <dsp:spPr>
        <a:xfrm>
          <a:off x="829912" y="649064"/>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5B3B6D-4C9D-4ABF-B3AD-94258EC1AE2C}">
      <dsp:nvSpPr>
        <dsp:cNvPr id="0" name=""/>
        <dsp:cNvSpPr/>
      </dsp:nvSpPr>
      <dsp:spPr>
        <a:xfrm>
          <a:off x="80381" y="219425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Why did the researchers use One-Way ANOVA to answer their research questions?</a:t>
          </a:r>
        </a:p>
      </dsp:txBody>
      <dsp:txXfrm>
        <a:off x="80381" y="2194252"/>
        <a:ext cx="2306250" cy="720000"/>
      </dsp:txXfrm>
    </dsp:sp>
    <dsp:sp modelId="{6655EA0A-DFF4-4295-99E8-0E756D28076F}">
      <dsp:nvSpPr>
        <dsp:cNvPr id="0" name=""/>
        <dsp:cNvSpPr/>
      </dsp:nvSpPr>
      <dsp:spPr>
        <a:xfrm>
          <a:off x="3239943" y="349252"/>
          <a:ext cx="1406812" cy="1406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B3CBED-F37D-443A-AE1B-F04E84F8F985}">
      <dsp:nvSpPr>
        <dsp:cNvPr id="0" name=""/>
        <dsp:cNvSpPr/>
      </dsp:nvSpPr>
      <dsp:spPr>
        <a:xfrm>
          <a:off x="3539756" y="649064"/>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801307-47D1-413F-A28B-C224A714F821}">
      <dsp:nvSpPr>
        <dsp:cNvPr id="0" name=""/>
        <dsp:cNvSpPr/>
      </dsp:nvSpPr>
      <dsp:spPr>
        <a:xfrm>
          <a:off x="2790224" y="219425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What do their results mean?</a:t>
          </a:r>
        </a:p>
      </dsp:txBody>
      <dsp:txXfrm>
        <a:off x="2790224" y="2194252"/>
        <a:ext cx="2306250" cy="720000"/>
      </dsp:txXfrm>
    </dsp:sp>
    <dsp:sp modelId="{9B895A55-955C-49E3-BB9F-C09649467A9D}">
      <dsp:nvSpPr>
        <dsp:cNvPr id="0" name=""/>
        <dsp:cNvSpPr/>
      </dsp:nvSpPr>
      <dsp:spPr>
        <a:xfrm>
          <a:off x="5949787" y="349252"/>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5CE94E-085B-4848-B7C8-4EDB389E356E}">
      <dsp:nvSpPr>
        <dsp:cNvPr id="0" name=""/>
        <dsp:cNvSpPr/>
      </dsp:nvSpPr>
      <dsp:spPr>
        <a:xfrm>
          <a:off x="6249600" y="649064"/>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29B6AD-FF0C-4C13-956C-F3F4076F0DE4}">
      <dsp:nvSpPr>
        <dsp:cNvPr id="0" name=""/>
        <dsp:cNvSpPr/>
      </dsp:nvSpPr>
      <dsp:spPr>
        <a:xfrm>
          <a:off x="5500068" y="219425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How would you improve this study?</a:t>
          </a:r>
        </a:p>
      </dsp:txBody>
      <dsp:txXfrm>
        <a:off x="5500068" y="2194252"/>
        <a:ext cx="23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7F889-59E0-48C6-B075-72BBD13DC86F}">
      <dsp:nvSpPr>
        <dsp:cNvPr id="0" name=""/>
        <dsp:cNvSpPr/>
      </dsp:nvSpPr>
      <dsp:spPr>
        <a:xfrm>
          <a:off x="2464" y="0"/>
          <a:ext cx="3789312" cy="326350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300" tIns="0" rIns="374300" bIns="330200" numCol="1" spcCol="1270" anchor="t" anchorCtr="0">
          <a:noAutofit/>
        </a:bodyPr>
        <a:lstStyle/>
        <a:p>
          <a:pPr marL="0" lvl="0" indent="0" algn="l" defTabSz="755650">
            <a:lnSpc>
              <a:spcPct val="90000"/>
            </a:lnSpc>
            <a:spcBef>
              <a:spcPct val="0"/>
            </a:spcBef>
            <a:spcAft>
              <a:spcPct val="35000"/>
            </a:spcAft>
            <a:buNone/>
          </a:pPr>
          <a:r>
            <a:rPr lang="en-US" sz="1700" b="1" kern="1200" dirty="0"/>
            <a:t>Determining whether there are differences between three or more independent groups</a:t>
          </a:r>
          <a:endParaRPr lang="en-US" sz="1700" kern="1200" dirty="0"/>
        </a:p>
        <a:p>
          <a:pPr marL="114300" lvl="1" indent="-114300" algn="l" defTabSz="577850">
            <a:lnSpc>
              <a:spcPct val="90000"/>
            </a:lnSpc>
            <a:spcBef>
              <a:spcPct val="0"/>
            </a:spcBef>
            <a:spcAft>
              <a:spcPct val="15000"/>
            </a:spcAft>
            <a:buChar char="•"/>
          </a:pPr>
          <a:r>
            <a:rPr lang="en-US" sz="1300" b="1" kern="1200" dirty="0"/>
            <a:t>Measuring the same dependent variable across three or more independent (unrelated) groups</a:t>
          </a:r>
          <a:endParaRPr lang="en-US" sz="1300" kern="1200" dirty="0"/>
        </a:p>
        <a:p>
          <a:pPr marL="114300" lvl="1" indent="-114300" algn="l" defTabSz="577850">
            <a:lnSpc>
              <a:spcPct val="90000"/>
            </a:lnSpc>
            <a:spcBef>
              <a:spcPct val="0"/>
            </a:spcBef>
            <a:spcAft>
              <a:spcPct val="15000"/>
            </a:spcAft>
            <a:buChar char="•"/>
          </a:pPr>
          <a:r>
            <a:rPr lang="en-US" sz="1300" b="1" kern="1200"/>
            <a:t>E.g., generation cohorts</a:t>
          </a:r>
          <a:endParaRPr lang="en-US" sz="1300" kern="1200"/>
        </a:p>
      </dsp:txBody>
      <dsp:txXfrm>
        <a:off x="2464" y="1305401"/>
        <a:ext cx="3789312" cy="1958102"/>
      </dsp:txXfrm>
    </dsp:sp>
    <dsp:sp modelId="{EF79D7DF-D2AA-4715-AE3B-DFAB4EB8E4A8}">
      <dsp:nvSpPr>
        <dsp:cNvPr id="0" name=""/>
        <dsp:cNvSpPr/>
      </dsp:nvSpPr>
      <dsp:spPr>
        <a:xfrm>
          <a:off x="2464" y="0"/>
          <a:ext cx="3789312" cy="13054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74300" tIns="165100" rIns="374300"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2464" y="0"/>
        <a:ext cx="3789312" cy="1305401"/>
      </dsp:txXfrm>
    </dsp:sp>
    <dsp:sp modelId="{2706448B-2F98-40DD-8856-51BE6DED8CEC}">
      <dsp:nvSpPr>
        <dsp:cNvPr id="0" name=""/>
        <dsp:cNvSpPr/>
      </dsp:nvSpPr>
      <dsp:spPr>
        <a:xfrm>
          <a:off x="4094922" y="0"/>
          <a:ext cx="3789312" cy="3263504"/>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300" tIns="0" rIns="374300" bIns="330200" numCol="1" spcCol="1270" anchor="t" anchorCtr="0">
          <a:noAutofit/>
        </a:bodyPr>
        <a:lstStyle/>
        <a:p>
          <a:pPr marL="0" lvl="0" indent="0" algn="l" defTabSz="755650">
            <a:lnSpc>
              <a:spcPct val="90000"/>
            </a:lnSpc>
            <a:spcBef>
              <a:spcPct val="0"/>
            </a:spcBef>
            <a:spcAft>
              <a:spcPct val="35000"/>
            </a:spcAft>
            <a:buNone/>
          </a:pPr>
          <a:r>
            <a:rPr lang="en-US" sz="1700" b="1" kern="1200" dirty="0"/>
            <a:t>Determining whether there are differences between conditions</a:t>
          </a:r>
          <a:endParaRPr lang="en-US" sz="1700" kern="1200" dirty="0"/>
        </a:p>
        <a:p>
          <a:pPr marL="114300" lvl="1" indent="-114300" algn="l" defTabSz="577850">
            <a:lnSpc>
              <a:spcPct val="90000"/>
            </a:lnSpc>
            <a:spcBef>
              <a:spcPct val="0"/>
            </a:spcBef>
            <a:spcAft>
              <a:spcPct val="15000"/>
            </a:spcAft>
            <a:buChar char="•"/>
          </a:pPr>
          <a:r>
            <a:rPr lang="en-US" sz="1300" b="1" kern="1200" dirty="0"/>
            <a:t>Manipulating the independent variable by implementing different intervention/control groups with the same dependent variable being measured at some point in the study</a:t>
          </a:r>
          <a:endParaRPr lang="en-US" sz="1300" kern="1200" dirty="0"/>
        </a:p>
      </dsp:txBody>
      <dsp:txXfrm>
        <a:off x="4094922" y="1305401"/>
        <a:ext cx="3789312" cy="1958102"/>
      </dsp:txXfrm>
    </dsp:sp>
    <dsp:sp modelId="{1BCB09E7-5E2E-4BAF-B7BC-C3C21F85CB66}">
      <dsp:nvSpPr>
        <dsp:cNvPr id="0" name=""/>
        <dsp:cNvSpPr/>
      </dsp:nvSpPr>
      <dsp:spPr>
        <a:xfrm>
          <a:off x="4094922" y="0"/>
          <a:ext cx="3789312" cy="13054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74300" tIns="165100" rIns="374300" bIns="165100" numCol="1" spcCol="1270" anchor="ctr" anchorCtr="0">
          <a:noAutofit/>
        </a:bodyPr>
        <a:lstStyle/>
        <a:p>
          <a:pPr marL="0" lvl="0" indent="0" algn="l" defTabSz="2933700">
            <a:lnSpc>
              <a:spcPct val="90000"/>
            </a:lnSpc>
            <a:spcBef>
              <a:spcPct val="0"/>
            </a:spcBef>
            <a:spcAft>
              <a:spcPct val="35000"/>
            </a:spcAft>
            <a:buNone/>
          </a:pPr>
          <a:r>
            <a:rPr lang="en-US" sz="6600" kern="1200" dirty="0"/>
            <a:t>02</a:t>
          </a:r>
        </a:p>
      </dsp:txBody>
      <dsp:txXfrm>
        <a:off x="4094922" y="0"/>
        <a:ext cx="3789312" cy="1305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5247D-5A5D-40C5-82BD-C60713159DE8}">
      <dsp:nvSpPr>
        <dsp:cNvPr id="0" name=""/>
        <dsp:cNvSpPr/>
      </dsp:nvSpPr>
      <dsp:spPr>
        <a:xfrm>
          <a:off x="0" y="12861"/>
          <a:ext cx="7645941" cy="83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Connection with LGBT</a:t>
          </a:r>
        </a:p>
      </dsp:txBody>
      <dsp:txXfrm>
        <a:off x="40980" y="53841"/>
        <a:ext cx="7563981" cy="757514"/>
      </dsp:txXfrm>
    </dsp:sp>
    <dsp:sp modelId="{A568FFF9-588C-43DE-ACE9-A1C76A2CF31F}">
      <dsp:nvSpPr>
        <dsp:cNvPr id="0" name=""/>
        <dsp:cNvSpPr/>
      </dsp:nvSpPr>
      <dsp:spPr>
        <a:xfrm>
          <a:off x="0" y="852336"/>
          <a:ext cx="7645941" cy="851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759"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Are there differences in connection with the LGBT community across the different cohorts?</a:t>
          </a:r>
        </a:p>
      </dsp:txBody>
      <dsp:txXfrm>
        <a:off x="0" y="852336"/>
        <a:ext cx="7645941" cy="851287"/>
      </dsp:txXfrm>
    </dsp:sp>
    <dsp:sp modelId="{D8FC81FC-FCBD-4B1B-A95F-B9DEF581C319}">
      <dsp:nvSpPr>
        <dsp:cNvPr id="0" name=""/>
        <dsp:cNvSpPr/>
      </dsp:nvSpPr>
      <dsp:spPr>
        <a:xfrm>
          <a:off x="0" y="1703624"/>
          <a:ext cx="7645941" cy="83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Life Satisfaction</a:t>
          </a:r>
        </a:p>
      </dsp:txBody>
      <dsp:txXfrm>
        <a:off x="40980" y="1744604"/>
        <a:ext cx="7563981" cy="757514"/>
      </dsp:txXfrm>
    </dsp:sp>
    <dsp:sp modelId="{EE3C7FAD-E8F4-48FD-9794-405A3E5E2638}">
      <dsp:nvSpPr>
        <dsp:cNvPr id="0" name=""/>
        <dsp:cNvSpPr/>
      </dsp:nvSpPr>
      <dsp:spPr>
        <a:xfrm>
          <a:off x="0" y="2543098"/>
          <a:ext cx="7645941" cy="851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759"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Are there differences in life satisfaction between the different cohorts?</a:t>
          </a:r>
        </a:p>
      </dsp:txBody>
      <dsp:txXfrm>
        <a:off x="0" y="2543098"/>
        <a:ext cx="7645941" cy="8512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5247D-5A5D-40C5-82BD-C60713159DE8}">
      <dsp:nvSpPr>
        <dsp:cNvPr id="0" name=""/>
        <dsp:cNvSpPr/>
      </dsp:nvSpPr>
      <dsp:spPr>
        <a:xfrm>
          <a:off x="0" y="2623"/>
          <a:ext cx="7645941"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null hypotheses are:</a:t>
          </a:r>
        </a:p>
      </dsp:txBody>
      <dsp:txXfrm>
        <a:off x="23417" y="26040"/>
        <a:ext cx="7599107" cy="432866"/>
      </dsp:txXfrm>
    </dsp:sp>
    <dsp:sp modelId="{A568FFF9-588C-43DE-ACE9-A1C76A2CF31F}">
      <dsp:nvSpPr>
        <dsp:cNvPr id="0" name=""/>
        <dsp:cNvSpPr/>
      </dsp:nvSpPr>
      <dsp:spPr>
        <a:xfrm>
          <a:off x="0" y="482323"/>
          <a:ext cx="7645941" cy="122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759"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Conceptual H</a:t>
          </a:r>
          <a:r>
            <a:rPr lang="en-US" sz="1600" kern="1200" baseline="-25000" dirty="0"/>
            <a:t>0</a:t>
          </a:r>
          <a:r>
            <a:rPr lang="en-US" sz="1600" kern="1200" dirty="0"/>
            <a:t>: There are no significant group mean differences on connection with the LGBT community between the younger, middle-aged, and older adult groups.</a:t>
          </a:r>
          <a:r>
            <a:rPr lang="en-US" sz="1600" kern="1200" baseline="-25000" dirty="0"/>
            <a:t> </a:t>
          </a:r>
          <a:endParaRPr lang="en-US" sz="1600" kern="1200" dirty="0"/>
        </a:p>
        <a:p>
          <a:pPr marL="171450" lvl="1" indent="-171450" algn="l" defTabSz="711200">
            <a:lnSpc>
              <a:spcPct val="90000"/>
            </a:lnSpc>
            <a:spcBef>
              <a:spcPct val="0"/>
            </a:spcBef>
            <a:spcAft>
              <a:spcPct val="20000"/>
            </a:spcAft>
            <a:buFont typeface="Courier New" panose="02070309020205020404" pitchFamily="49" charset="0"/>
            <a:buChar char="o"/>
          </a:pPr>
          <a:r>
            <a:rPr lang="en-US" sz="1600" kern="1200" dirty="0"/>
            <a:t>Mathematical H</a:t>
          </a:r>
          <a:r>
            <a:rPr lang="en-US" sz="1600" kern="1200" baseline="-25000" dirty="0"/>
            <a:t>0</a:t>
          </a:r>
          <a:r>
            <a:rPr lang="en-US" sz="1600" kern="1200" dirty="0"/>
            <a:t>: There are no significant differences between the population means for the younger, middle-aged, and older adult groups on connection with the LGBT community; </a:t>
          </a:r>
          <a:r>
            <a:rPr lang="en-US" sz="1600" i="1" kern="1200" dirty="0" err="1"/>
            <a:t>M</a:t>
          </a:r>
          <a:r>
            <a:rPr lang="en-US" sz="1600" kern="1200" baseline="-25000" dirty="0" err="1"/>
            <a:t>younger</a:t>
          </a:r>
          <a:r>
            <a:rPr lang="en-US" sz="1600" kern="1200" baseline="-25000" dirty="0"/>
            <a:t> </a:t>
          </a:r>
          <a:r>
            <a:rPr lang="en-US" sz="1600" kern="1200" dirty="0"/>
            <a:t>= </a:t>
          </a:r>
          <a:r>
            <a:rPr lang="en-US" sz="1600" i="1" kern="1200" dirty="0" err="1"/>
            <a:t>M</a:t>
          </a:r>
          <a:r>
            <a:rPr lang="en-US" sz="1600" kern="1200" baseline="-25000" dirty="0" err="1"/>
            <a:t>middle</a:t>
          </a:r>
          <a:r>
            <a:rPr lang="en-US" sz="1600" kern="1200" dirty="0"/>
            <a:t>= </a:t>
          </a:r>
          <a:r>
            <a:rPr lang="en-US" sz="1600" i="1" kern="1200" dirty="0"/>
            <a:t>M</a:t>
          </a:r>
          <a:r>
            <a:rPr lang="en-US" sz="1600" kern="1200" baseline="-25000" dirty="0"/>
            <a:t>older</a:t>
          </a:r>
          <a:endParaRPr lang="en-US" sz="1600" kern="1200" dirty="0"/>
        </a:p>
      </dsp:txBody>
      <dsp:txXfrm>
        <a:off x="0" y="482323"/>
        <a:ext cx="7645941" cy="1221300"/>
      </dsp:txXfrm>
    </dsp:sp>
    <dsp:sp modelId="{D8FC81FC-FCBD-4B1B-A95F-B9DEF581C319}">
      <dsp:nvSpPr>
        <dsp:cNvPr id="0" name=""/>
        <dsp:cNvSpPr/>
      </dsp:nvSpPr>
      <dsp:spPr>
        <a:xfrm>
          <a:off x="0" y="1703624"/>
          <a:ext cx="7645941"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alternative hypotheses are:</a:t>
          </a:r>
        </a:p>
      </dsp:txBody>
      <dsp:txXfrm>
        <a:off x="23417" y="1727041"/>
        <a:ext cx="7599107" cy="432866"/>
      </dsp:txXfrm>
    </dsp:sp>
    <dsp:sp modelId="{EE3C7FAD-E8F4-48FD-9794-405A3E5E2638}">
      <dsp:nvSpPr>
        <dsp:cNvPr id="0" name=""/>
        <dsp:cNvSpPr/>
      </dsp:nvSpPr>
      <dsp:spPr>
        <a:xfrm>
          <a:off x="0" y="2183324"/>
          <a:ext cx="7645941" cy="122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759"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Conceptual H</a:t>
          </a:r>
          <a:r>
            <a:rPr lang="en-US" sz="1600" kern="1200" baseline="-25000" dirty="0"/>
            <a:t>1</a:t>
          </a:r>
          <a:r>
            <a:rPr lang="en-US" sz="1600" kern="1200" dirty="0"/>
            <a:t>: There is at least one significant group mean difference on connection with the LGBT community between the younger, middle-aged, and older adult groups.</a:t>
          </a:r>
        </a:p>
        <a:p>
          <a:pPr marL="171450" lvl="1" indent="-171450" algn="l" defTabSz="711200">
            <a:lnSpc>
              <a:spcPct val="90000"/>
            </a:lnSpc>
            <a:spcBef>
              <a:spcPct val="0"/>
            </a:spcBef>
            <a:spcAft>
              <a:spcPct val="20000"/>
            </a:spcAft>
            <a:buFont typeface="Courier New" panose="02070309020205020404" pitchFamily="49" charset="0"/>
            <a:buChar char="o"/>
          </a:pPr>
          <a:r>
            <a:rPr lang="en-US" sz="1600" kern="1200" dirty="0"/>
            <a:t>Mathematical H</a:t>
          </a:r>
          <a:r>
            <a:rPr lang="en-US" sz="1600" kern="1200" baseline="-25000" dirty="0"/>
            <a:t>1</a:t>
          </a:r>
          <a:r>
            <a:rPr lang="en-US" sz="1600" kern="1200" dirty="0"/>
            <a:t>: There is at least one significant difference between the population means for the younger, middle-aged, and older adult groups on connection with the LGBT community; </a:t>
          </a:r>
          <a:r>
            <a:rPr lang="en-US" sz="1600" i="1" kern="1200" dirty="0" err="1"/>
            <a:t>M</a:t>
          </a:r>
          <a:r>
            <a:rPr lang="en-US" sz="1600" kern="1200" baseline="-25000" dirty="0" err="1"/>
            <a:t>younger</a:t>
          </a:r>
          <a:r>
            <a:rPr lang="en-US" sz="1600" kern="1200" baseline="-25000" dirty="0"/>
            <a:t> </a:t>
          </a:r>
          <a:r>
            <a:rPr lang="en-US" sz="1600" kern="1200" dirty="0"/>
            <a:t>≠ </a:t>
          </a:r>
          <a:r>
            <a:rPr lang="en-US" sz="1600" i="1" kern="1200" dirty="0" err="1"/>
            <a:t>M</a:t>
          </a:r>
          <a:r>
            <a:rPr lang="en-US" sz="1600" kern="1200" baseline="-25000" dirty="0" err="1"/>
            <a:t>middle</a:t>
          </a:r>
          <a:r>
            <a:rPr lang="en-US" sz="1600" kern="1200" baseline="-25000" dirty="0"/>
            <a:t> </a:t>
          </a:r>
          <a:r>
            <a:rPr lang="en-US" sz="1600" kern="1200" dirty="0"/>
            <a:t>≠ </a:t>
          </a:r>
          <a:r>
            <a:rPr lang="en-US" sz="1600" i="1" kern="1200" dirty="0"/>
            <a:t>M</a:t>
          </a:r>
          <a:r>
            <a:rPr lang="en-US" sz="1600" kern="1200" baseline="-25000" dirty="0"/>
            <a:t>older</a:t>
          </a:r>
          <a:r>
            <a:rPr lang="en-US" sz="1600" kern="1200" dirty="0"/>
            <a:t>.</a:t>
          </a:r>
        </a:p>
      </dsp:txBody>
      <dsp:txXfrm>
        <a:off x="0" y="2183324"/>
        <a:ext cx="7645941" cy="12213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5247D-5A5D-40C5-82BD-C60713159DE8}">
      <dsp:nvSpPr>
        <dsp:cNvPr id="0" name=""/>
        <dsp:cNvSpPr/>
      </dsp:nvSpPr>
      <dsp:spPr>
        <a:xfrm>
          <a:off x="0" y="2623"/>
          <a:ext cx="7645941"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null hypotheses are:</a:t>
          </a:r>
        </a:p>
      </dsp:txBody>
      <dsp:txXfrm>
        <a:off x="23417" y="26040"/>
        <a:ext cx="7599107" cy="432866"/>
      </dsp:txXfrm>
    </dsp:sp>
    <dsp:sp modelId="{A568FFF9-588C-43DE-ACE9-A1C76A2CF31F}">
      <dsp:nvSpPr>
        <dsp:cNvPr id="0" name=""/>
        <dsp:cNvSpPr/>
      </dsp:nvSpPr>
      <dsp:spPr>
        <a:xfrm>
          <a:off x="0" y="482323"/>
          <a:ext cx="7645941" cy="122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759"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Conceptual H</a:t>
          </a:r>
          <a:r>
            <a:rPr lang="en-US" sz="1600" kern="1200" baseline="-25000" dirty="0"/>
            <a:t>0</a:t>
          </a:r>
          <a:r>
            <a:rPr lang="en-US" sz="1600" kern="1200" dirty="0"/>
            <a:t>: There are no significant group mean differences on life satisfaction between the younger, middle-aged, and older adult groups.</a:t>
          </a:r>
          <a:r>
            <a:rPr lang="en-US" sz="1600" kern="1200" baseline="-25000" dirty="0"/>
            <a:t> </a:t>
          </a:r>
          <a:endParaRPr lang="en-US" sz="1600" kern="1200" dirty="0"/>
        </a:p>
        <a:p>
          <a:pPr marL="171450" lvl="1" indent="-171450" algn="l" defTabSz="711200">
            <a:lnSpc>
              <a:spcPct val="90000"/>
            </a:lnSpc>
            <a:spcBef>
              <a:spcPct val="0"/>
            </a:spcBef>
            <a:spcAft>
              <a:spcPct val="20000"/>
            </a:spcAft>
            <a:buFont typeface="Courier New" panose="02070309020205020404" pitchFamily="49" charset="0"/>
            <a:buChar char="o"/>
          </a:pPr>
          <a:r>
            <a:rPr lang="en-US" sz="1600" kern="1200" dirty="0"/>
            <a:t>Mathematical H</a:t>
          </a:r>
          <a:r>
            <a:rPr lang="en-US" sz="1600" kern="1200" baseline="-25000" dirty="0"/>
            <a:t>0</a:t>
          </a:r>
          <a:r>
            <a:rPr lang="en-US" sz="1600" kern="1200" dirty="0"/>
            <a:t>: There are no significant differences between the population means for the younger, middle-aged, and older adult groups on life satisfaction; </a:t>
          </a:r>
          <a:r>
            <a:rPr lang="en-US" sz="1600" i="1" kern="1200" dirty="0" err="1"/>
            <a:t>M</a:t>
          </a:r>
          <a:r>
            <a:rPr lang="en-US" sz="1600" kern="1200" baseline="-25000" dirty="0" err="1"/>
            <a:t>younger</a:t>
          </a:r>
          <a:r>
            <a:rPr lang="en-US" sz="1600" kern="1200" baseline="-25000" dirty="0"/>
            <a:t> </a:t>
          </a:r>
          <a:r>
            <a:rPr lang="en-US" sz="1600" kern="1200" dirty="0"/>
            <a:t>= </a:t>
          </a:r>
          <a:r>
            <a:rPr lang="en-US" sz="1600" i="1" kern="1200" dirty="0" err="1"/>
            <a:t>M</a:t>
          </a:r>
          <a:r>
            <a:rPr lang="en-US" sz="1600" kern="1200" baseline="-25000" dirty="0" err="1"/>
            <a:t>middle</a:t>
          </a:r>
          <a:r>
            <a:rPr lang="en-US" sz="1600" kern="1200" dirty="0"/>
            <a:t>= </a:t>
          </a:r>
          <a:r>
            <a:rPr lang="en-US" sz="1600" i="1" kern="1200" dirty="0"/>
            <a:t>M</a:t>
          </a:r>
          <a:r>
            <a:rPr lang="en-US" sz="1600" kern="1200" baseline="-25000" dirty="0"/>
            <a:t>older</a:t>
          </a:r>
          <a:r>
            <a:rPr lang="en-US" sz="1600" kern="1200" dirty="0"/>
            <a:t>.</a:t>
          </a:r>
        </a:p>
      </dsp:txBody>
      <dsp:txXfrm>
        <a:off x="0" y="482323"/>
        <a:ext cx="7645941" cy="1221300"/>
      </dsp:txXfrm>
    </dsp:sp>
    <dsp:sp modelId="{D8FC81FC-FCBD-4B1B-A95F-B9DEF581C319}">
      <dsp:nvSpPr>
        <dsp:cNvPr id="0" name=""/>
        <dsp:cNvSpPr/>
      </dsp:nvSpPr>
      <dsp:spPr>
        <a:xfrm>
          <a:off x="0" y="1703624"/>
          <a:ext cx="7645941"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alternative hypotheses are:</a:t>
          </a:r>
        </a:p>
      </dsp:txBody>
      <dsp:txXfrm>
        <a:off x="23417" y="1727041"/>
        <a:ext cx="7599107" cy="432866"/>
      </dsp:txXfrm>
    </dsp:sp>
    <dsp:sp modelId="{EE3C7FAD-E8F4-48FD-9794-405A3E5E2638}">
      <dsp:nvSpPr>
        <dsp:cNvPr id="0" name=""/>
        <dsp:cNvSpPr/>
      </dsp:nvSpPr>
      <dsp:spPr>
        <a:xfrm>
          <a:off x="0" y="2183324"/>
          <a:ext cx="7645941" cy="122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759"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Conceptual H</a:t>
          </a:r>
          <a:r>
            <a:rPr lang="en-US" sz="1600" kern="1200" baseline="-25000" dirty="0"/>
            <a:t>1</a:t>
          </a:r>
          <a:r>
            <a:rPr lang="en-US" sz="1600" kern="1200" dirty="0"/>
            <a:t>: There is at least one significant group mean difference on life satisfaction between the younger, middle-aged, and older adult groups.</a:t>
          </a:r>
        </a:p>
        <a:p>
          <a:pPr marL="171450" lvl="1" indent="-171450" algn="l" defTabSz="711200">
            <a:lnSpc>
              <a:spcPct val="90000"/>
            </a:lnSpc>
            <a:spcBef>
              <a:spcPct val="0"/>
            </a:spcBef>
            <a:spcAft>
              <a:spcPct val="20000"/>
            </a:spcAft>
            <a:buFont typeface="Courier New" panose="02070309020205020404" pitchFamily="49" charset="0"/>
            <a:buChar char="o"/>
          </a:pPr>
          <a:r>
            <a:rPr lang="en-US" sz="1600" kern="1200" dirty="0"/>
            <a:t>Mathematical H</a:t>
          </a:r>
          <a:r>
            <a:rPr lang="en-US" sz="1600" kern="1200" baseline="-25000" dirty="0"/>
            <a:t>1</a:t>
          </a:r>
          <a:r>
            <a:rPr lang="en-US" sz="1600" kern="1200" dirty="0"/>
            <a:t>: There is at least one significant difference between the population means for the younger, middle-aged, and older adult groups on life satisfaction; </a:t>
          </a:r>
          <a:r>
            <a:rPr lang="en-US" sz="1600" i="1" kern="1200" dirty="0" err="1"/>
            <a:t>M</a:t>
          </a:r>
          <a:r>
            <a:rPr lang="en-US" sz="1600" kern="1200" baseline="-25000" dirty="0" err="1"/>
            <a:t>younger</a:t>
          </a:r>
          <a:r>
            <a:rPr lang="en-US" sz="1600" kern="1200" baseline="-25000" dirty="0"/>
            <a:t> </a:t>
          </a:r>
          <a:r>
            <a:rPr lang="en-US" sz="1600" kern="1200" dirty="0"/>
            <a:t>≠ </a:t>
          </a:r>
          <a:r>
            <a:rPr lang="en-US" sz="1600" i="1" kern="1200" dirty="0" err="1"/>
            <a:t>M</a:t>
          </a:r>
          <a:r>
            <a:rPr lang="en-US" sz="1600" kern="1200" baseline="-25000" dirty="0" err="1"/>
            <a:t>middle</a:t>
          </a:r>
          <a:r>
            <a:rPr lang="en-US" sz="1600" kern="1200" baseline="-25000" dirty="0"/>
            <a:t> </a:t>
          </a:r>
          <a:r>
            <a:rPr lang="en-US" sz="1600" kern="1200" dirty="0"/>
            <a:t>≠ </a:t>
          </a:r>
          <a:r>
            <a:rPr lang="en-US" sz="1600" i="1" kern="1200" dirty="0"/>
            <a:t>M</a:t>
          </a:r>
          <a:r>
            <a:rPr lang="en-US" sz="1600" kern="1200" baseline="-25000" dirty="0"/>
            <a:t>older</a:t>
          </a:r>
          <a:r>
            <a:rPr lang="en-US" sz="1600" kern="1200" dirty="0"/>
            <a:t>.</a:t>
          </a:r>
        </a:p>
      </dsp:txBody>
      <dsp:txXfrm>
        <a:off x="0" y="2183324"/>
        <a:ext cx="7645941" cy="12213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s4be.cochrane.org/blog/2015/07/24/nominal-ordinal-numerical-variables/"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creativecommons.org/licenses/by-nd/3.0/"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reativecommons.org/licenses/by-nc-nd/2.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6941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2307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0" name="Google Shape;116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277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9108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505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0" name="Google Shape;116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151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1978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0032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0" name="Google Shape;116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7525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928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795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6444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2980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312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5735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FFFFFF"/>
                </a:solidFill>
                <a:hlinkClick r:id="rId3" tooltip="https://s4be.cochrane.org/blog/2015/07/24/nominal-ordinal-numerical-variables/">
                  <a:extLst>
                    <a:ext uri="{A12FA001-AC4F-418D-AE19-62706E023703}">
                      <ahyp:hlinkClr xmlns:ahyp="http://schemas.microsoft.com/office/drawing/2018/hyperlinkcolor" val="tx"/>
                    </a:ext>
                  </a:extLst>
                </a:hlinkClick>
              </a:rPr>
              <a:t>This Photo</a:t>
            </a:r>
            <a:r>
              <a:rPr lang="en-US" sz="800" dirty="0">
                <a:solidFill>
                  <a:srgbClr val="FFFFFF"/>
                </a:solidFill>
              </a:rPr>
              <a:t> by Unknown Author is licensed under </a:t>
            </a:r>
            <a:r>
              <a:rPr lang="en-US" sz="800" dirty="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800" dirty="0">
              <a:solidFill>
                <a:srgbClr val="FFFFFF"/>
              </a:solidFill>
            </a:endParaRPr>
          </a:p>
          <a:p>
            <a:endParaRPr lang="en-US" dirty="0"/>
          </a:p>
        </p:txBody>
      </p:sp>
      <p:sp>
        <p:nvSpPr>
          <p:cNvPr id="4" name="Slide Number Placeholder 3"/>
          <p:cNvSpPr>
            <a:spLocks noGrp="1"/>
          </p:cNvSpPr>
          <p:nvPr>
            <p:ph type="sldNum" sz="quarter" idx="5"/>
          </p:nvPr>
        </p:nvSpPr>
        <p:spPr/>
        <p:txBody>
          <a:bodyPr/>
          <a:lstStyle/>
          <a:p>
            <a:fld id="{E42D9E35-D439-4476-81A9-B2B2040443FD}" type="slidenum">
              <a:rPr lang="en-US" smtClean="0"/>
              <a:t>28</a:t>
            </a:fld>
            <a:endParaRPr lang="en-US"/>
          </a:p>
        </p:txBody>
      </p:sp>
    </p:spTree>
    <p:extLst>
      <p:ext uri="{BB962C8B-B14F-4D97-AF65-F5344CB8AC3E}">
        <p14:creationId xmlns:p14="http://schemas.microsoft.com/office/powerpoint/2010/main" val="2413649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0"/>
              </a:spcAft>
            </a:pP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CC BY-NC-ND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This license allows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reusers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 copy and distribute the material in any medium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or format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unadapted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form only, for noncommercial purposes only, and only so long as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attribution is given to the creator.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421C02C-A0B5-451F-B97E-044CE598DF29}" type="slidenum">
              <a:rPr lang="en-US" smtClean="0"/>
              <a:t>29</a:t>
            </a:fld>
            <a:endParaRPr lang="en-US"/>
          </a:p>
        </p:txBody>
      </p:sp>
    </p:spTree>
    <p:extLst>
      <p:ext uri="{BB962C8B-B14F-4D97-AF65-F5344CB8AC3E}">
        <p14:creationId xmlns:p14="http://schemas.microsoft.com/office/powerpoint/2010/main" val="2307583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8133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767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researchers were comparing three independent means (for each age cohort) on a continuous dependent variable (reported Everyday Discrimination). </a:t>
            </a:r>
          </a:p>
          <a:p>
            <a:r>
              <a:rPr lang="en-US" dirty="0"/>
              <a:t>In this study, the researchers found significant group differences between all groups. This research supports the </a:t>
            </a:r>
            <a:r>
              <a:rPr lang="en-US" dirty="0" err="1"/>
              <a:t>notionthat</a:t>
            </a:r>
            <a:r>
              <a:rPr lang="en-US" dirty="0"/>
              <a:t> despite the increase in more socially progressive environments for LGBTQ+ populations (e.g., the legalization of same-sex marriage) in the United States, there remains significant social stressors which may continue to impact the increased risk for health concerns and psychological well-being for sexual and gender minority individuals. </a:t>
            </a:r>
          </a:p>
          <a:p>
            <a:r>
              <a:rPr lang="en-US" dirty="0"/>
              <a:t>Study limitations include a) they used cross-sectional data to compare different age groups. What would a longitudinal analysis show? Future researchers might track a group of people over time, and measure them across different age ranges (so that each person would serve as their own control); b) they included a number of questionnaires (including Everyday Discrimination) – are there other measures of stress/health that could be included? For instance, maybe future research could track cardiovascular indicators over time; and c) cohort historical periods (e.g., before same-sex marriage legalization) is confounded with age – so, some differences could be explained by age or developmental differences alone. Researchers might consider ways to control for this confound.</a:t>
            </a:r>
          </a:p>
        </p:txBody>
      </p:sp>
      <p:sp>
        <p:nvSpPr>
          <p:cNvPr id="4" name="Slide Number Placeholder 3"/>
          <p:cNvSpPr>
            <a:spLocks noGrp="1"/>
          </p:cNvSpPr>
          <p:nvPr>
            <p:ph type="sldNum" sz="quarter" idx="5"/>
          </p:nvPr>
        </p:nvSpPr>
        <p:spPr/>
        <p:txBody>
          <a:bodyPr/>
          <a:lstStyle/>
          <a:p>
            <a:fld id="{E42D9E35-D439-4476-81A9-B2B2040443FD}" type="slidenum">
              <a:rPr lang="en-US" smtClean="0"/>
              <a:t>5</a:t>
            </a:fld>
            <a:endParaRPr lang="en-US"/>
          </a:p>
        </p:txBody>
      </p:sp>
    </p:spTree>
    <p:extLst>
      <p:ext uri="{BB962C8B-B14F-4D97-AF65-F5344CB8AC3E}">
        <p14:creationId xmlns:p14="http://schemas.microsoft.com/office/powerpoint/2010/main" val="3514921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3394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0" name="Google Shape;116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9716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0044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7AA2D-54A5-AE2D-BA86-6526F845C08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50755EA-F10F-EE83-F22E-E58B88F9A37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CD129AF-E6E1-93B9-4D5A-DDDDA6E33B09}"/>
              </a:ext>
            </a:extLst>
          </p:cNvPr>
          <p:cNvSpPr>
            <a:spLocks noGrp="1"/>
          </p:cNvSpPr>
          <p:nvPr>
            <p:ph type="dt" sz="half" idx="10"/>
          </p:nvPr>
        </p:nvSpPr>
        <p:spPr/>
        <p:txBody>
          <a:bodyPr/>
          <a:lstStyle/>
          <a:p>
            <a:fld id="{183EE89B-9F04-40A1-81AF-D99553BEC851}" type="datetimeFigureOut">
              <a:rPr lang="en-US" smtClean="0"/>
              <a:t>5/31/2023</a:t>
            </a:fld>
            <a:endParaRPr lang="en-US"/>
          </a:p>
        </p:txBody>
      </p:sp>
      <p:sp>
        <p:nvSpPr>
          <p:cNvPr id="5" name="Footer Placeholder 4">
            <a:extLst>
              <a:ext uri="{FF2B5EF4-FFF2-40B4-BE49-F238E27FC236}">
                <a16:creationId xmlns:a16="http://schemas.microsoft.com/office/drawing/2014/main" id="{D323D209-7915-B7EB-4F1F-703648D6C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8803A4-8B61-C896-748C-894BFA0A6E19}"/>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4386743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60E9D-7DF9-BBD2-4EE6-5FDD63A0C2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483624-3063-1851-4433-5C6C8E0BA7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0A9B1-7BE9-5C76-DA6F-0AA0BACA62D2}"/>
              </a:ext>
            </a:extLst>
          </p:cNvPr>
          <p:cNvSpPr>
            <a:spLocks noGrp="1"/>
          </p:cNvSpPr>
          <p:nvPr>
            <p:ph type="dt" sz="half" idx="10"/>
          </p:nvPr>
        </p:nvSpPr>
        <p:spPr/>
        <p:txBody>
          <a:bodyPr/>
          <a:lstStyle/>
          <a:p>
            <a:fld id="{183EE89B-9F04-40A1-81AF-D99553BEC851}" type="datetimeFigureOut">
              <a:rPr lang="en-US" smtClean="0"/>
              <a:t>5/31/2023</a:t>
            </a:fld>
            <a:endParaRPr lang="en-US"/>
          </a:p>
        </p:txBody>
      </p:sp>
      <p:sp>
        <p:nvSpPr>
          <p:cNvPr id="5" name="Footer Placeholder 4">
            <a:extLst>
              <a:ext uri="{FF2B5EF4-FFF2-40B4-BE49-F238E27FC236}">
                <a16:creationId xmlns:a16="http://schemas.microsoft.com/office/drawing/2014/main" id="{A93D5E1A-0761-2EC7-1F15-ED47DB407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F78D2-F307-676F-A908-5FC384D5C162}"/>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2165400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B992DA-88E3-A755-BE18-9AAB3E37B46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EB6419-C7E5-6E12-9A6C-2390B2DF754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046DA0-8DC5-A0EF-DFC3-CE186CDEDA51}"/>
              </a:ext>
            </a:extLst>
          </p:cNvPr>
          <p:cNvSpPr>
            <a:spLocks noGrp="1"/>
          </p:cNvSpPr>
          <p:nvPr>
            <p:ph type="dt" sz="half" idx="10"/>
          </p:nvPr>
        </p:nvSpPr>
        <p:spPr/>
        <p:txBody>
          <a:bodyPr/>
          <a:lstStyle/>
          <a:p>
            <a:fld id="{183EE89B-9F04-40A1-81AF-D99553BEC851}" type="datetimeFigureOut">
              <a:rPr lang="en-US" smtClean="0"/>
              <a:t>5/31/2023</a:t>
            </a:fld>
            <a:endParaRPr lang="en-US"/>
          </a:p>
        </p:txBody>
      </p:sp>
      <p:sp>
        <p:nvSpPr>
          <p:cNvPr id="5" name="Footer Placeholder 4">
            <a:extLst>
              <a:ext uri="{FF2B5EF4-FFF2-40B4-BE49-F238E27FC236}">
                <a16:creationId xmlns:a16="http://schemas.microsoft.com/office/drawing/2014/main" id="{56A4A3C6-68C4-8C70-8992-308678B05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4C0CBC-52D9-55BA-1F41-B1BE11740D79}"/>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6096224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55300" y="1115325"/>
            <a:ext cx="7433400" cy="1350600"/>
          </a:xfrm>
          <a:prstGeom prst="rect">
            <a:avLst/>
          </a:prstGeom>
        </p:spPr>
        <p:txBody>
          <a:bodyPr spcFirstLastPara="1" wrap="square" lIns="0" tIns="0" rIns="0" bIns="0"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1852991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94"/>
        <p:cNvGrpSpPr/>
        <p:nvPr/>
      </p:nvGrpSpPr>
      <p:grpSpPr>
        <a:xfrm>
          <a:off x="0" y="0"/>
          <a:ext cx="0" cy="0"/>
          <a:chOff x="0" y="0"/>
          <a:chExt cx="0" cy="0"/>
        </a:xfrm>
      </p:grpSpPr>
      <p:sp>
        <p:nvSpPr>
          <p:cNvPr id="195" name="Google Shape;195;p5"/>
          <p:cNvSpPr txBox="1">
            <a:spLocks noGrp="1"/>
          </p:cNvSpPr>
          <p:nvPr>
            <p:ph type="title"/>
          </p:nvPr>
        </p:nvSpPr>
        <p:spPr>
          <a:xfrm>
            <a:off x="1241875" y="455000"/>
            <a:ext cx="6660300" cy="396300"/>
          </a:xfrm>
          <a:prstGeom prst="rect">
            <a:avLst/>
          </a:prstGeom>
        </p:spPr>
        <p:txBody>
          <a:bodyPr spcFirstLastPara="1" wrap="square" lIns="0" tIns="0" rIns="0" bIns="0"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96" name="Google Shape;196;p5"/>
          <p:cNvSpPr txBox="1">
            <a:spLocks noGrp="1"/>
          </p:cNvSpPr>
          <p:nvPr>
            <p:ph type="body" idx="1"/>
          </p:nvPr>
        </p:nvSpPr>
        <p:spPr>
          <a:xfrm>
            <a:off x="1241875" y="1125350"/>
            <a:ext cx="6660300" cy="29721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197" name="Google Shape;197;p5"/>
          <p:cNvSpPr txBox="1">
            <a:spLocks noGrp="1"/>
          </p:cNvSpPr>
          <p:nvPr>
            <p:ph type="sldNum" idx="12"/>
          </p:nvPr>
        </p:nvSpPr>
        <p:spPr>
          <a:xfrm>
            <a:off x="4297650" y="4413799"/>
            <a:ext cx="548700" cy="729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2345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9C5D-57D3-07C8-FBD5-806B40095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C444BB-6E5C-FBCD-52F3-8C5788CB49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A38D93-2386-2130-8B7E-FFCCFE994F81}"/>
              </a:ext>
            </a:extLst>
          </p:cNvPr>
          <p:cNvSpPr>
            <a:spLocks noGrp="1"/>
          </p:cNvSpPr>
          <p:nvPr>
            <p:ph type="dt" sz="half" idx="10"/>
          </p:nvPr>
        </p:nvSpPr>
        <p:spPr/>
        <p:txBody>
          <a:bodyPr/>
          <a:lstStyle/>
          <a:p>
            <a:fld id="{183EE89B-9F04-40A1-81AF-D99553BEC851}" type="datetimeFigureOut">
              <a:rPr lang="en-US" smtClean="0"/>
              <a:t>5/31/2023</a:t>
            </a:fld>
            <a:endParaRPr lang="en-US"/>
          </a:p>
        </p:txBody>
      </p:sp>
      <p:sp>
        <p:nvSpPr>
          <p:cNvPr id="5" name="Footer Placeholder 4">
            <a:extLst>
              <a:ext uri="{FF2B5EF4-FFF2-40B4-BE49-F238E27FC236}">
                <a16:creationId xmlns:a16="http://schemas.microsoft.com/office/drawing/2014/main" id="{AE098DB9-4BFA-8CAE-234C-03C847BDFA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C0619-E2D4-ECFB-2549-F0B5A36ED74B}"/>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4673034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C95A5-D278-ACCE-60F5-A258D01EE36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045B940-925B-5D9C-D727-F13D35793BC2}"/>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5C96DD-8F25-1098-9658-D0F2481D5B5C}"/>
              </a:ext>
            </a:extLst>
          </p:cNvPr>
          <p:cNvSpPr>
            <a:spLocks noGrp="1"/>
          </p:cNvSpPr>
          <p:nvPr>
            <p:ph type="dt" sz="half" idx="10"/>
          </p:nvPr>
        </p:nvSpPr>
        <p:spPr/>
        <p:txBody>
          <a:bodyPr/>
          <a:lstStyle/>
          <a:p>
            <a:fld id="{183EE89B-9F04-40A1-81AF-D99553BEC851}" type="datetimeFigureOut">
              <a:rPr lang="en-US" smtClean="0"/>
              <a:t>5/31/2023</a:t>
            </a:fld>
            <a:endParaRPr lang="en-US"/>
          </a:p>
        </p:txBody>
      </p:sp>
      <p:sp>
        <p:nvSpPr>
          <p:cNvPr id="5" name="Footer Placeholder 4">
            <a:extLst>
              <a:ext uri="{FF2B5EF4-FFF2-40B4-BE49-F238E27FC236}">
                <a16:creationId xmlns:a16="http://schemas.microsoft.com/office/drawing/2014/main" id="{B9F780C2-223C-9A4D-E755-83BBBC1C7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292E82-1CEF-0C1C-4C2F-206235A5CB10}"/>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5933810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3068-70AA-008D-7963-FCADE736C1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05CB6-F20B-C9BD-4AE4-A2C9191A311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2EDC94-4ACC-7487-EF7A-B856EE4404A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7CF2EC-ADED-D274-8884-4E401164253E}"/>
              </a:ext>
            </a:extLst>
          </p:cNvPr>
          <p:cNvSpPr>
            <a:spLocks noGrp="1"/>
          </p:cNvSpPr>
          <p:nvPr>
            <p:ph type="dt" sz="half" idx="10"/>
          </p:nvPr>
        </p:nvSpPr>
        <p:spPr/>
        <p:txBody>
          <a:bodyPr/>
          <a:lstStyle/>
          <a:p>
            <a:fld id="{183EE89B-9F04-40A1-81AF-D99553BEC851}" type="datetimeFigureOut">
              <a:rPr lang="en-US" smtClean="0"/>
              <a:t>5/31/2023</a:t>
            </a:fld>
            <a:endParaRPr lang="en-US"/>
          </a:p>
        </p:txBody>
      </p:sp>
      <p:sp>
        <p:nvSpPr>
          <p:cNvPr id="6" name="Footer Placeholder 5">
            <a:extLst>
              <a:ext uri="{FF2B5EF4-FFF2-40B4-BE49-F238E27FC236}">
                <a16:creationId xmlns:a16="http://schemas.microsoft.com/office/drawing/2014/main" id="{E1B56C93-C473-FE30-6014-AFB3BB0F2E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35CF50-3B42-8C35-83C0-ACAEF263A24A}"/>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9173376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452AC-5D93-C71F-0CD5-754182F4299E}"/>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7C2D02-7DEA-3BD2-F079-054113E33E2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ECC8967-F8E5-1532-17D1-158B980DC15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EBFCF2-B3B8-84D7-CF20-DEF3E895DC8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0E9D32F-19D5-06B5-F39B-D5BCCD9E417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975FE2-D9EE-717D-AC37-3F9665145EA6}"/>
              </a:ext>
            </a:extLst>
          </p:cNvPr>
          <p:cNvSpPr>
            <a:spLocks noGrp="1"/>
          </p:cNvSpPr>
          <p:nvPr>
            <p:ph type="dt" sz="half" idx="10"/>
          </p:nvPr>
        </p:nvSpPr>
        <p:spPr/>
        <p:txBody>
          <a:bodyPr/>
          <a:lstStyle/>
          <a:p>
            <a:fld id="{183EE89B-9F04-40A1-81AF-D99553BEC851}" type="datetimeFigureOut">
              <a:rPr lang="en-US" smtClean="0"/>
              <a:t>5/31/2023</a:t>
            </a:fld>
            <a:endParaRPr lang="en-US"/>
          </a:p>
        </p:txBody>
      </p:sp>
      <p:sp>
        <p:nvSpPr>
          <p:cNvPr id="8" name="Footer Placeholder 7">
            <a:extLst>
              <a:ext uri="{FF2B5EF4-FFF2-40B4-BE49-F238E27FC236}">
                <a16:creationId xmlns:a16="http://schemas.microsoft.com/office/drawing/2014/main" id="{50B63BD7-7386-7ADC-4941-F22FBFE1F9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8E3E24-D8BB-804C-0072-00CE263D6047}"/>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7080717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495B-8350-DC6C-2D5B-BA5FD6AEF9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9F498C-A4DB-017E-F059-FD49363BD30C}"/>
              </a:ext>
            </a:extLst>
          </p:cNvPr>
          <p:cNvSpPr>
            <a:spLocks noGrp="1"/>
          </p:cNvSpPr>
          <p:nvPr>
            <p:ph type="dt" sz="half" idx="10"/>
          </p:nvPr>
        </p:nvSpPr>
        <p:spPr/>
        <p:txBody>
          <a:bodyPr/>
          <a:lstStyle/>
          <a:p>
            <a:fld id="{183EE89B-9F04-40A1-81AF-D99553BEC851}" type="datetimeFigureOut">
              <a:rPr lang="en-US" smtClean="0"/>
              <a:t>5/31/2023</a:t>
            </a:fld>
            <a:endParaRPr lang="en-US"/>
          </a:p>
        </p:txBody>
      </p:sp>
      <p:sp>
        <p:nvSpPr>
          <p:cNvPr id="4" name="Footer Placeholder 3">
            <a:extLst>
              <a:ext uri="{FF2B5EF4-FFF2-40B4-BE49-F238E27FC236}">
                <a16:creationId xmlns:a16="http://schemas.microsoft.com/office/drawing/2014/main" id="{E65AF821-D1D6-532B-A22C-7B1814D879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D982DD-1335-544B-BE3E-63E0E47F9EA2}"/>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9903470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65157D-5C58-2648-7E6F-886C2259EA63}"/>
              </a:ext>
            </a:extLst>
          </p:cNvPr>
          <p:cNvSpPr>
            <a:spLocks noGrp="1"/>
          </p:cNvSpPr>
          <p:nvPr>
            <p:ph type="dt" sz="half" idx="10"/>
          </p:nvPr>
        </p:nvSpPr>
        <p:spPr/>
        <p:txBody>
          <a:bodyPr/>
          <a:lstStyle/>
          <a:p>
            <a:fld id="{183EE89B-9F04-40A1-81AF-D99553BEC851}" type="datetimeFigureOut">
              <a:rPr lang="en-US" smtClean="0"/>
              <a:t>5/31/2023</a:t>
            </a:fld>
            <a:endParaRPr lang="en-US"/>
          </a:p>
        </p:txBody>
      </p:sp>
      <p:sp>
        <p:nvSpPr>
          <p:cNvPr id="3" name="Footer Placeholder 2">
            <a:extLst>
              <a:ext uri="{FF2B5EF4-FFF2-40B4-BE49-F238E27FC236}">
                <a16:creationId xmlns:a16="http://schemas.microsoft.com/office/drawing/2014/main" id="{B102EC68-42FC-7D32-1164-BD62D1B534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59AB4B-42B4-9037-50C0-4D4441652DAB}"/>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77842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966E5-5357-C0A4-38F5-A184C5A2BE1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175050F-CE4B-FCD7-55F1-FADFCED8B7C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C3DFFE-2B04-01F3-3A6B-AE0641E1EEC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3343110-20BB-A760-407A-D844C873D85A}"/>
              </a:ext>
            </a:extLst>
          </p:cNvPr>
          <p:cNvSpPr>
            <a:spLocks noGrp="1"/>
          </p:cNvSpPr>
          <p:nvPr>
            <p:ph type="dt" sz="half" idx="10"/>
          </p:nvPr>
        </p:nvSpPr>
        <p:spPr/>
        <p:txBody>
          <a:bodyPr/>
          <a:lstStyle/>
          <a:p>
            <a:fld id="{183EE89B-9F04-40A1-81AF-D99553BEC851}" type="datetimeFigureOut">
              <a:rPr lang="en-US" smtClean="0"/>
              <a:t>5/31/2023</a:t>
            </a:fld>
            <a:endParaRPr lang="en-US"/>
          </a:p>
        </p:txBody>
      </p:sp>
      <p:sp>
        <p:nvSpPr>
          <p:cNvPr id="6" name="Footer Placeholder 5">
            <a:extLst>
              <a:ext uri="{FF2B5EF4-FFF2-40B4-BE49-F238E27FC236}">
                <a16:creationId xmlns:a16="http://schemas.microsoft.com/office/drawing/2014/main" id="{486EA29E-FB4E-4E30-2F62-34B2FA3026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92B7CC-D3E8-908B-158B-8207521102DB}"/>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6113401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53A74-E8A7-33C5-15EE-8B49E085F15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2088BEE-84AC-E732-6349-49A5E894CB5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745303A-F31F-95F7-32BF-3A7B0ADDC61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5C6D2A2-CB4A-1E9F-254A-F2A11D14762F}"/>
              </a:ext>
            </a:extLst>
          </p:cNvPr>
          <p:cNvSpPr>
            <a:spLocks noGrp="1"/>
          </p:cNvSpPr>
          <p:nvPr>
            <p:ph type="dt" sz="half" idx="10"/>
          </p:nvPr>
        </p:nvSpPr>
        <p:spPr/>
        <p:txBody>
          <a:bodyPr/>
          <a:lstStyle/>
          <a:p>
            <a:fld id="{183EE89B-9F04-40A1-81AF-D99553BEC851}" type="datetimeFigureOut">
              <a:rPr lang="en-US" smtClean="0"/>
              <a:t>5/31/2023</a:t>
            </a:fld>
            <a:endParaRPr lang="en-US"/>
          </a:p>
        </p:txBody>
      </p:sp>
      <p:sp>
        <p:nvSpPr>
          <p:cNvPr id="6" name="Footer Placeholder 5">
            <a:extLst>
              <a:ext uri="{FF2B5EF4-FFF2-40B4-BE49-F238E27FC236}">
                <a16:creationId xmlns:a16="http://schemas.microsoft.com/office/drawing/2014/main" id="{E40151F0-C700-BDCC-7FA7-94FA47856E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12C5F-E4C9-3024-7E72-80817394D01C}"/>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314286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41963E-9F89-5113-ED36-D48C759B7D6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069F32-35E2-69D6-BA89-895A6388561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857FFB-4277-C8A6-49DB-BA31D545F40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83EE89B-9F04-40A1-81AF-D99553BEC851}" type="datetimeFigureOut">
              <a:rPr lang="en-US" smtClean="0"/>
              <a:t>5/31/2023</a:t>
            </a:fld>
            <a:endParaRPr lang="en-US"/>
          </a:p>
        </p:txBody>
      </p:sp>
      <p:sp>
        <p:nvSpPr>
          <p:cNvPr id="5" name="Footer Placeholder 4">
            <a:extLst>
              <a:ext uri="{FF2B5EF4-FFF2-40B4-BE49-F238E27FC236}">
                <a16:creationId xmlns:a16="http://schemas.microsoft.com/office/drawing/2014/main" id="{AAE3393F-5E3D-A6AD-675E-F7D36C6926F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756BDD-3076-3FAD-400E-1E1217D6955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5962548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ransition>
    <p:fade thruBlk="1"/>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s4be.cochrane.org/blog/2015/07/24/nominal-ordinal-numerical-variable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57"/>
        <p:cNvGrpSpPr/>
        <p:nvPr/>
      </p:nvGrpSpPr>
      <p:grpSpPr>
        <a:xfrm>
          <a:off x="0" y="0"/>
          <a:ext cx="0" cy="0"/>
          <a:chOff x="0" y="0"/>
          <a:chExt cx="0" cy="0"/>
        </a:xfrm>
      </p:grpSpPr>
      <p:sp useBgFill="1">
        <p:nvSpPr>
          <p:cNvPr id="664" name="Rectangle 66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0" name="Picture 659">
            <a:extLst>
              <a:ext uri="{FF2B5EF4-FFF2-40B4-BE49-F238E27FC236}">
                <a16:creationId xmlns:a16="http://schemas.microsoft.com/office/drawing/2014/main" id="{B3004F3B-67EC-7550-A2DB-3C92C30C2721}"/>
              </a:ext>
              <a:ext uri="{C183D7F6-B498-43B3-948B-1728B52AA6E4}">
                <adec:decorative xmlns:adec="http://schemas.microsoft.com/office/drawing/2017/decorative" val="1"/>
              </a:ext>
            </a:extLst>
          </p:cNvPr>
          <p:cNvPicPr>
            <a:picLocks noChangeAspect="1"/>
          </p:cNvPicPr>
          <p:nvPr/>
        </p:nvPicPr>
        <p:blipFill rotWithShape="1">
          <a:blip r:embed="rId3"/>
          <a:srcRect/>
          <a:stretch/>
        </p:blipFill>
        <p:spPr>
          <a:xfrm>
            <a:off x="-2285" y="10"/>
            <a:ext cx="9143999" cy="5143490"/>
          </a:xfrm>
          <a:prstGeom prst="rect">
            <a:avLst/>
          </a:prstGeom>
        </p:spPr>
      </p:pic>
      <p:sp>
        <p:nvSpPr>
          <p:cNvPr id="666" name="Rectangle 66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55701"/>
            <a:ext cx="9143999" cy="2371610"/>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Google Shape;658;p12"/>
          <p:cNvSpPr txBox="1">
            <a:spLocks noGrp="1"/>
          </p:cNvSpPr>
          <p:nvPr>
            <p:ph type="ctrTitle"/>
          </p:nvPr>
        </p:nvSpPr>
        <p:spPr>
          <a:xfrm>
            <a:off x="822960" y="244162"/>
            <a:ext cx="7543800" cy="2681084"/>
          </a:xfrm>
          <a:prstGeom prst="rect">
            <a:avLst/>
          </a:prstGeom>
          <a:effectLst>
            <a:outerShdw blurRad="50800" dist="38100" dir="2700000" algn="tl" rotWithShape="0">
              <a:prstClr val="black">
                <a:alpha val="40000"/>
              </a:prstClr>
            </a:outerShdw>
          </a:effectLst>
        </p:spPr>
        <p:txBody>
          <a:bodyPr spcFirstLastPara="1" lIns="0" tIns="0" rIns="0" bIns="0" anchorCtr="0">
            <a:normAutofit/>
          </a:bodyPr>
          <a:lstStyle/>
          <a:p>
            <a:pPr marL="0" lvl="0" indent="0" rtl="0">
              <a:spcBef>
                <a:spcPts val="0"/>
              </a:spcBef>
              <a:spcAft>
                <a:spcPts val="0"/>
              </a:spcAft>
              <a:buNone/>
            </a:pPr>
            <a:r>
              <a:rPr lang="en-US" sz="3900" dirty="0">
                <a:solidFill>
                  <a:srgbClr val="FFFFFF"/>
                </a:solidFill>
                <a:cs typeface="Aharoni" panose="02010803020104030203" pitchFamily="2" charset="-79"/>
              </a:rPr>
              <a:t>Chapter ? </a:t>
            </a:r>
            <a:br>
              <a:rPr lang="en-US" sz="3900" dirty="0">
                <a:solidFill>
                  <a:srgbClr val="FFFFFF"/>
                </a:solidFill>
                <a:cs typeface="Aharoni" panose="02010803020104030203" pitchFamily="2" charset="-79"/>
              </a:rPr>
            </a:br>
            <a:r>
              <a:rPr lang="en-US" sz="3900" dirty="0">
                <a:solidFill>
                  <a:srgbClr val="FFFFFF"/>
                </a:solidFill>
                <a:cs typeface="Aharoni" panose="02010803020104030203" pitchFamily="2" charset="-79"/>
              </a:rPr>
              <a:t>One Way ANOVA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58"/>
                                        </p:tgtEl>
                                        <p:attrNameLst>
                                          <p:attrName>style.visibility</p:attrName>
                                        </p:attrNameLst>
                                      </p:cBhvr>
                                      <p:to>
                                        <p:strVal val="visible"/>
                                      </p:to>
                                    </p:set>
                                    <p:animEffect transition="in" filter="fade">
                                      <p:cBhvr>
                                        <p:cTn id="7" dur="400"/>
                                        <p:tgtEl>
                                          <p:spTgt spid="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42"/>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482601"/>
            <a:ext cx="8178800" cy="41782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Quasi-experimental research designs compare pre-determined groups (e.g. teenagers/middle-aged/elderly)&#10;Experimental research designs compare randomly assigned groups (e.g. control/treatment 1/treatment 2)">
            <a:extLst>
              <a:ext uri="{FF2B5EF4-FFF2-40B4-BE49-F238E27FC236}">
                <a16:creationId xmlns:a16="http://schemas.microsoft.com/office/drawing/2014/main" id="{9DD4077C-1DBA-4FBC-B6CA-5543D7DA9DD0}"/>
              </a:ext>
            </a:extLst>
          </p:cNvPr>
          <p:cNvPicPr>
            <a:picLocks noChangeAspect="1"/>
          </p:cNvPicPr>
          <p:nvPr/>
        </p:nvPicPr>
        <p:blipFill>
          <a:blip r:embed="rId3"/>
          <a:stretch>
            <a:fillRect/>
          </a:stretch>
        </p:blipFill>
        <p:spPr>
          <a:xfrm>
            <a:off x="1251229" y="842645"/>
            <a:ext cx="6641537" cy="3453600"/>
          </a:xfrm>
          <a:prstGeom prst="rect">
            <a:avLst/>
          </a:prstGeom>
        </p:spPr>
      </p:pic>
      <p:sp>
        <p:nvSpPr>
          <p:cNvPr id="3" name="Title 2">
            <a:extLst>
              <a:ext uri="{FF2B5EF4-FFF2-40B4-BE49-F238E27FC236}">
                <a16:creationId xmlns:a16="http://schemas.microsoft.com/office/drawing/2014/main" id="{5015BEA4-7E7D-D25E-FE13-8522AA90C68C}"/>
              </a:ext>
            </a:extLst>
          </p:cNvPr>
          <p:cNvSpPr>
            <a:spLocks noGrp="1"/>
          </p:cNvSpPr>
          <p:nvPr>
            <p:ph type="title" idx="4294967295"/>
          </p:nvPr>
        </p:nvSpPr>
        <p:spPr>
          <a:xfrm>
            <a:off x="628650" y="-994172"/>
            <a:ext cx="7886700" cy="994172"/>
          </a:xfrm>
        </p:spPr>
        <p:txBody>
          <a:bodyPr vert="horz" lIns="91440" tIns="45720" rIns="91440" bIns="45720" rtlCol="0" anchor="b">
            <a:normAutofit/>
          </a:bodyPr>
          <a:lstStyle/>
          <a:p>
            <a:r>
              <a:rPr lang="en-US" dirty="0"/>
              <a:t>Comparing Three or More Groups</a:t>
            </a:r>
          </a:p>
        </p:txBody>
      </p:sp>
    </p:spTree>
    <p:extLst>
      <p:ext uri="{BB962C8B-B14F-4D97-AF65-F5344CB8AC3E}">
        <p14:creationId xmlns:p14="http://schemas.microsoft.com/office/powerpoint/2010/main" val="326705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27"/>
        <p:cNvGrpSpPr/>
        <p:nvPr/>
      </p:nvGrpSpPr>
      <p:grpSpPr>
        <a:xfrm>
          <a:off x="0" y="0"/>
          <a:ext cx="0" cy="0"/>
          <a:chOff x="0" y="0"/>
          <a:chExt cx="0" cy="0"/>
        </a:xfrm>
      </p:grpSpPr>
      <p:sp useBgFill="1">
        <p:nvSpPr>
          <p:cNvPr id="840" name="Rectangle 833">
            <a:extLst>
              <a:ext uri="{FF2B5EF4-FFF2-40B4-BE49-F238E27FC236}">
                <a16:creationId xmlns:a16="http://schemas.microsoft.com/office/drawing/2014/main" id="{2515456E-B1B1-48C1-8164-7E567F5D4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Freeform: Shape 835">
            <a:extLst>
              <a:ext uri="{FF2B5EF4-FFF2-40B4-BE49-F238E27FC236}">
                <a16:creationId xmlns:a16="http://schemas.microsoft.com/office/drawing/2014/main" id="{5ACE1903-CB02-4CD2-9D19-41ECD819D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876631"/>
            <a:ext cx="3512755" cy="3423036"/>
          </a:xfrm>
          <a:custGeom>
            <a:avLst/>
            <a:gdLst>
              <a:gd name="connsiteX0" fmla="*/ 0 w 4683674"/>
              <a:gd name="connsiteY0" fmla="*/ 0 h 4564048"/>
              <a:gd name="connsiteX1" fmla="*/ 4683674 w 4683674"/>
              <a:gd name="connsiteY1" fmla="*/ 0 h 4564048"/>
              <a:gd name="connsiteX2" fmla="*/ 4683674 w 4683674"/>
              <a:gd name="connsiteY2" fmla="*/ 4379420 h 4564048"/>
              <a:gd name="connsiteX3" fmla="*/ 4673671 w 4683674"/>
              <a:gd name="connsiteY3" fmla="*/ 4378840 h 4564048"/>
              <a:gd name="connsiteX4" fmla="*/ 4668303 w 4683674"/>
              <a:gd name="connsiteY4" fmla="*/ 4382142 h 4564048"/>
              <a:gd name="connsiteX5" fmla="*/ 4660562 w 4683674"/>
              <a:gd name="connsiteY5" fmla="*/ 4374448 h 4564048"/>
              <a:gd name="connsiteX6" fmla="*/ 4645215 w 4683674"/>
              <a:gd name="connsiteY6" fmla="*/ 4371375 h 4564048"/>
              <a:gd name="connsiteX7" fmla="*/ 4579761 w 4683674"/>
              <a:gd name="connsiteY7" fmla="*/ 4375210 h 4564048"/>
              <a:gd name="connsiteX8" fmla="*/ 4568074 w 4683674"/>
              <a:gd name="connsiteY8" fmla="*/ 4373416 h 4564048"/>
              <a:gd name="connsiteX9" fmla="*/ 4554149 w 4683674"/>
              <a:gd name="connsiteY9" fmla="*/ 4378650 h 4564048"/>
              <a:gd name="connsiteX10" fmla="*/ 4524620 w 4683674"/>
              <a:gd name="connsiteY10" fmla="*/ 4386604 h 4564048"/>
              <a:gd name="connsiteX11" fmla="*/ 4505841 w 4683674"/>
              <a:gd name="connsiteY11" fmla="*/ 4396541 h 4564048"/>
              <a:gd name="connsiteX12" fmla="*/ 4500482 w 4683674"/>
              <a:gd name="connsiteY12" fmla="*/ 4392332 h 4564048"/>
              <a:gd name="connsiteX13" fmla="*/ 4488387 w 4683674"/>
              <a:gd name="connsiteY13" fmla="*/ 4390994 h 4564048"/>
              <a:gd name="connsiteX14" fmla="*/ 4438484 w 4683674"/>
              <a:gd name="connsiteY14" fmla="*/ 4397951 h 4564048"/>
              <a:gd name="connsiteX15" fmla="*/ 4429332 w 4683674"/>
              <a:gd name="connsiteY15" fmla="*/ 4397340 h 4564048"/>
              <a:gd name="connsiteX16" fmla="*/ 4419149 w 4683674"/>
              <a:gd name="connsiteY16" fmla="*/ 4402124 h 4564048"/>
              <a:gd name="connsiteX17" fmla="*/ 4359785 w 4683674"/>
              <a:gd name="connsiteY17" fmla="*/ 4430931 h 4564048"/>
              <a:gd name="connsiteX18" fmla="*/ 4359139 w 4683674"/>
              <a:gd name="connsiteY18" fmla="*/ 4433856 h 4564048"/>
              <a:gd name="connsiteX19" fmla="*/ 4340592 w 4683674"/>
              <a:gd name="connsiteY19" fmla="*/ 4436136 h 4564048"/>
              <a:gd name="connsiteX20" fmla="*/ 4335770 w 4683674"/>
              <a:gd name="connsiteY20" fmla="*/ 4441526 h 4564048"/>
              <a:gd name="connsiteX21" fmla="*/ 4326252 w 4683674"/>
              <a:gd name="connsiteY21" fmla="*/ 4443308 h 4564048"/>
              <a:gd name="connsiteX22" fmla="*/ 4257540 w 4683674"/>
              <a:gd name="connsiteY22" fmla="*/ 4463117 h 4564048"/>
              <a:gd name="connsiteX23" fmla="*/ 4245512 w 4683674"/>
              <a:gd name="connsiteY23" fmla="*/ 4464119 h 4564048"/>
              <a:gd name="connsiteX24" fmla="*/ 4233621 w 4683674"/>
              <a:gd name="connsiteY24" fmla="*/ 4476195 h 4564048"/>
              <a:gd name="connsiteX25" fmla="*/ 4187084 w 4683674"/>
              <a:gd name="connsiteY25" fmla="*/ 4481018 h 4564048"/>
              <a:gd name="connsiteX26" fmla="*/ 4171513 w 4683674"/>
              <a:gd name="connsiteY26" fmla="*/ 4482231 h 4564048"/>
              <a:gd name="connsiteX27" fmla="*/ 4164564 w 4683674"/>
              <a:gd name="connsiteY27" fmla="*/ 4483140 h 4564048"/>
              <a:gd name="connsiteX28" fmla="*/ 4165685 w 4683674"/>
              <a:gd name="connsiteY28" fmla="*/ 4488934 h 4564048"/>
              <a:gd name="connsiteX29" fmla="*/ 4147125 w 4683674"/>
              <a:gd name="connsiteY29" fmla="*/ 4493318 h 4564048"/>
              <a:gd name="connsiteX30" fmla="*/ 4125154 w 4683674"/>
              <a:gd name="connsiteY30" fmla="*/ 4510572 h 4564048"/>
              <a:gd name="connsiteX31" fmla="*/ 4106103 w 4683674"/>
              <a:gd name="connsiteY31" fmla="*/ 4523887 h 4564048"/>
              <a:gd name="connsiteX32" fmla="*/ 4091879 w 4683674"/>
              <a:gd name="connsiteY32" fmla="*/ 4524368 h 4564048"/>
              <a:gd name="connsiteX33" fmla="*/ 4024147 w 4683674"/>
              <a:gd name="connsiteY33" fmla="*/ 4533649 h 4564048"/>
              <a:gd name="connsiteX34" fmla="*/ 4006667 w 4683674"/>
              <a:gd name="connsiteY34" fmla="*/ 4536715 h 4564048"/>
              <a:gd name="connsiteX35" fmla="*/ 3960069 w 4683674"/>
              <a:gd name="connsiteY35" fmla="*/ 4538590 h 4564048"/>
              <a:gd name="connsiteX36" fmla="*/ 3852451 w 4683674"/>
              <a:gd name="connsiteY36" fmla="*/ 4542685 h 4564048"/>
              <a:gd name="connsiteX37" fmla="*/ 3850255 w 4683674"/>
              <a:gd name="connsiteY37" fmla="*/ 4545236 h 4564048"/>
              <a:gd name="connsiteX38" fmla="*/ 3841400 w 4683674"/>
              <a:gd name="connsiteY38" fmla="*/ 4545965 h 4564048"/>
              <a:gd name="connsiteX39" fmla="*/ 3839247 w 4683674"/>
              <a:gd name="connsiteY39" fmla="*/ 4546615 h 4564048"/>
              <a:gd name="connsiteX40" fmla="*/ 3826700 w 4683674"/>
              <a:gd name="connsiteY40" fmla="*/ 4549892 h 4564048"/>
              <a:gd name="connsiteX41" fmla="*/ 3794865 w 4683674"/>
              <a:gd name="connsiteY41" fmla="*/ 4545523 h 4564048"/>
              <a:gd name="connsiteX42" fmla="*/ 3759852 w 4683674"/>
              <a:gd name="connsiteY42" fmla="*/ 4549496 h 4564048"/>
              <a:gd name="connsiteX43" fmla="*/ 3653239 w 4683674"/>
              <a:gd name="connsiteY43" fmla="*/ 4549970 h 4564048"/>
              <a:gd name="connsiteX44" fmla="*/ 3554756 w 4683674"/>
              <a:gd name="connsiteY44" fmla="*/ 4552963 h 4564048"/>
              <a:gd name="connsiteX45" fmla="*/ 3511343 w 4683674"/>
              <a:gd name="connsiteY45" fmla="*/ 4552282 h 4564048"/>
              <a:gd name="connsiteX46" fmla="*/ 3476178 w 4683674"/>
              <a:gd name="connsiteY46" fmla="*/ 4551540 h 4564048"/>
              <a:gd name="connsiteX47" fmla="*/ 3477650 w 4683674"/>
              <a:gd name="connsiteY47" fmla="*/ 4558467 h 4564048"/>
              <a:gd name="connsiteX48" fmla="*/ 3456605 w 4683674"/>
              <a:gd name="connsiteY48" fmla="*/ 4564048 h 4564048"/>
              <a:gd name="connsiteX49" fmla="*/ 3428916 w 4683674"/>
              <a:gd name="connsiteY49" fmla="*/ 4551357 h 4564048"/>
              <a:gd name="connsiteX50" fmla="*/ 3413192 w 4683674"/>
              <a:gd name="connsiteY50" fmla="*/ 4551476 h 4564048"/>
              <a:gd name="connsiteX51" fmla="*/ 3385609 w 4683674"/>
              <a:gd name="connsiteY51" fmla="*/ 4555860 h 4564048"/>
              <a:gd name="connsiteX52" fmla="*/ 3376421 w 4683674"/>
              <a:gd name="connsiteY52" fmla="*/ 4557888 h 4564048"/>
              <a:gd name="connsiteX53" fmla="*/ 3307414 w 4683674"/>
              <a:gd name="connsiteY53" fmla="*/ 4543811 h 4564048"/>
              <a:gd name="connsiteX54" fmla="*/ 3300685 w 4683674"/>
              <a:gd name="connsiteY54" fmla="*/ 4538163 h 4564048"/>
              <a:gd name="connsiteX55" fmla="*/ 3266080 w 4683674"/>
              <a:gd name="connsiteY55" fmla="*/ 4535707 h 4564048"/>
              <a:gd name="connsiteX56" fmla="*/ 3262145 w 4683674"/>
              <a:gd name="connsiteY56" fmla="*/ 4537206 h 4564048"/>
              <a:gd name="connsiteX57" fmla="*/ 3233468 w 4683674"/>
              <a:gd name="connsiteY57" fmla="*/ 4528559 h 4564048"/>
              <a:gd name="connsiteX58" fmla="*/ 3118476 w 4683674"/>
              <a:gd name="connsiteY58" fmla="*/ 4513311 h 4564048"/>
              <a:gd name="connsiteX59" fmla="*/ 2897364 w 4683674"/>
              <a:gd name="connsiteY59" fmla="*/ 4505308 h 4564048"/>
              <a:gd name="connsiteX60" fmla="*/ 2667093 w 4683674"/>
              <a:gd name="connsiteY60" fmla="*/ 4482464 h 4564048"/>
              <a:gd name="connsiteX61" fmla="*/ 2448752 w 4683674"/>
              <a:gd name="connsiteY61" fmla="*/ 4491308 h 4564048"/>
              <a:gd name="connsiteX62" fmla="*/ 2052050 w 4683674"/>
              <a:gd name="connsiteY62" fmla="*/ 4466857 h 4564048"/>
              <a:gd name="connsiteX63" fmla="*/ 1915952 w 4683674"/>
              <a:gd name="connsiteY63" fmla="*/ 4464669 h 4564048"/>
              <a:gd name="connsiteX64" fmla="*/ 1824767 w 4683674"/>
              <a:gd name="connsiteY64" fmla="*/ 4463841 h 4564048"/>
              <a:gd name="connsiteX65" fmla="*/ 1818446 w 4683674"/>
              <a:gd name="connsiteY65" fmla="*/ 4466162 h 4564048"/>
              <a:gd name="connsiteX66" fmla="*/ 1792979 w 4683674"/>
              <a:gd name="connsiteY66" fmla="*/ 4467533 h 4564048"/>
              <a:gd name="connsiteX67" fmla="*/ 1786007 w 4683674"/>
              <a:gd name="connsiteY67" fmla="*/ 4477820 h 4564048"/>
              <a:gd name="connsiteX68" fmla="*/ 1700890 w 4683674"/>
              <a:gd name="connsiteY68" fmla="*/ 4486737 h 4564048"/>
              <a:gd name="connsiteX69" fmla="*/ 1496036 w 4683674"/>
              <a:gd name="connsiteY69" fmla="*/ 4490777 h 4564048"/>
              <a:gd name="connsiteX70" fmla="*/ 1344435 w 4683674"/>
              <a:gd name="connsiteY70" fmla="*/ 4473538 h 4564048"/>
              <a:gd name="connsiteX71" fmla="*/ 1328066 w 4683674"/>
              <a:gd name="connsiteY71" fmla="*/ 4473650 h 4564048"/>
              <a:gd name="connsiteX72" fmla="*/ 1307929 w 4683674"/>
              <a:gd name="connsiteY72" fmla="*/ 4472224 h 4564048"/>
              <a:gd name="connsiteX73" fmla="*/ 1276712 w 4683674"/>
              <a:gd name="connsiteY73" fmla="*/ 4477775 h 4564048"/>
              <a:gd name="connsiteX74" fmla="*/ 1259786 w 4683674"/>
              <a:gd name="connsiteY74" fmla="*/ 4486039 h 4564048"/>
              <a:gd name="connsiteX75" fmla="*/ 1254149 w 4683674"/>
              <a:gd name="connsiteY75" fmla="*/ 4485243 h 4564048"/>
              <a:gd name="connsiteX76" fmla="*/ 1253835 w 4683674"/>
              <a:gd name="connsiteY76" fmla="*/ 4482397 h 4564048"/>
              <a:gd name="connsiteX77" fmla="*/ 1202349 w 4683674"/>
              <a:gd name="connsiteY77" fmla="*/ 4472878 h 4564048"/>
              <a:gd name="connsiteX78" fmla="*/ 1134209 w 4683674"/>
              <a:gd name="connsiteY78" fmla="*/ 4436320 h 4564048"/>
              <a:gd name="connsiteX79" fmla="*/ 1055333 w 4683674"/>
              <a:gd name="connsiteY79" fmla="*/ 4428602 h 4564048"/>
              <a:gd name="connsiteX80" fmla="*/ 1023656 w 4683674"/>
              <a:gd name="connsiteY80" fmla="*/ 4415806 h 4564048"/>
              <a:gd name="connsiteX81" fmla="*/ 989393 w 4683674"/>
              <a:gd name="connsiteY81" fmla="*/ 4417111 h 4564048"/>
              <a:gd name="connsiteX82" fmla="*/ 979308 w 4683674"/>
              <a:gd name="connsiteY82" fmla="*/ 4409520 h 4564048"/>
              <a:gd name="connsiteX83" fmla="*/ 977641 w 4683674"/>
              <a:gd name="connsiteY83" fmla="*/ 4408074 h 4564048"/>
              <a:gd name="connsiteX84" fmla="*/ 969438 w 4683674"/>
              <a:gd name="connsiteY84" fmla="*/ 4405286 h 4564048"/>
              <a:gd name="connsiteX85" fmla="*/ 969029 w 4683674"/>
              <a:gd name="connsiteY85" fmla="*/ 4400748 h 4564048"/>
              <a:gd name="connsiteX86" fmla="*/ 958049 w 4683674"/>
              <a:gd name="connsiteY86" fmla="*/ 4393863 h 4564048"/>
              <a:gd name="connsiteX87" fmla="*/ 942423 w 4683674"/>
              <a:gd name="connsiteY87" fmla="*/ 4389778 h 4564048"/>
              <a:gd name="connsiteX88" fmla="*/ 866111 w 4683674"/>
              <a:gd name="connsiteY88" fmla="*/ 4374574 h 4564048"/>
              <a:gd name="connsiteX89" fmla="*/ 821619 w 4683674"/>
              <a:gd name="connsiteY89" fmla="*/ 4363075 h 4564048"/>
              <a:gd name="connsiteX90" fmla="*/ 806545 w 4683674"/>
              <a:gd name="connsiteY90" fmla="*/ 4354932 h 4564048"/>
              <a:gd name="connsiteX91" fmla="*/ 784265 w 4683674"/>
              <a:gd name="connsiteY91" fmla="*/ 4346098 h 4564048"/>
              <a:gd name="connsiteX92" fmla="*/ 746361 w 4683674"/>
              <a:gd name="connsiteY92" fmla="*/ 4327585 h 4564048"/>
              <a:gd name="connsiteX93" fmla="*/ 724833 w 4683674"/>
              <a:gd name="connsiteY93" fmla="*/ 4322280 h 4564048"/>
              <a:gd name="connsiteX94" fmla="*/ 692229 w 4683674"/>
              <a:gd name="connsiteY94" fmla="*/ 4311453 h 4564048"/>
              <a:gd name="connsiteX95" fmla="*/ 682738 w 4683674"/>
              <a:gd name="connsiteY95" fmla="*/ 4309627 h 4564048"/>
              <a:gd name="connsiteX96" fmla="*/ 678921 w 4683674"/>
              <a:gd name="connsiteY96" fmla="*/ 4309083 h 4564048"/>
              <a:gd name="connsiteX97" fmla="*/ 646295 w 4683674"/>
              <a:gd name="connsiteY97" fmla="*/ 4309501 h 4564048"/>
              <a:gd name="connsiteX98" fmla="*/ 644071 w 4683674"/>
              <a:gd name="connsiteY98" fmla="*/ 4305725 h 4564048"/>
              <a:gd name="connsiteX99" fmla="*/ 634976 w 4683674"/>
              <a:gd name="connsiteY99" fmla="*/ 4300573 h 4564048"/>
              <a:gd name="connsiteX100" fmla="*/ 625763 w 4683674"/>
              <a:gd name="connsiteY100" fmla="*/ 4302811 h 4564048"/>
              <a:gd name="connsiteX101" fmla="*/ 607674 w 4683674"/>
              <a:gd name="connsiteY101" fmla="*/ 4301837 h 4564048"/>
              <a:gd name="connsiteX102" fmla="*/ 602965 w 4683674"/>
              <a:gd name="connsiteY102" fmla="*/ 4300327 h 4564048"/>
              <a:gd name="connsiteX103" fmla="*/ 586229 w 4683674"/>
              <a:gd name="connsiteY103" fmla="*/ 4312031 h 4564048"/>
              <a:gd name="connsiteX104" fmla="*/ 557275 w 4683674"/>
              <a:gd name="connsiteY104" fmla="*/ 4301289 h 4564048"/>
              <a:gd name="connsiteX105" fmla="*/ 526163 w 4683674"/>
              <a:gd name="connsiteY105" fmla="*/ 4297470 h 4564048"/>
              <a:gd name="connsiteX106" fmla="*/ 516631 w 4683674"/>
              <a:gd name="connsiteY106" fmla="*/ 4299761 h 4564048"/>
              <a:gd name="connsiteX107" fmla="*/ 459412 w 4683674"/>
              <a:gd name="connsiteY107" fmla="*/ 4306052 h 4564048"/>
              <a:gd name="connsiteX108" fmla="*/ 441733 w 4683674"/>
              <a:gd name="connsiteY108" fmla="*/ 4298450 h 4564048"/>
              <a:gd name="connsiteX109" fmla="*/ 428280 w 4683674"/>
              <a:gd name="connsiteY109" fmla="*/ 4294479 h 4564048"/>
              <a:gd name="connsiteX110" fmla="*/ 425763 w 4683674"/>
              <a:gd name="connsiteY110" fmla="*/ 4290239 h 4564048"/>
              <a:gd name="connsiteX111" fmla="*/ 416825 w 4683674"/>
              <a:gd name="connsiteY111" fmla="*/ 4289525 h 4564048"/>
              <a:gd name="connsiteX112" fmla="*/ 414589 w 4683674"/>
              <a:gd name="connsiteY112" fmla="*/ 4288538 h 4564048"/>
              <a:gd name="connsiteX113" fmla="*/ 401639 w 4683674"/>
              <a:gd name="connsiteY113" fmla="*/ 4283681 h 4564048"/>
              <a:gd name="connsiteX114" fmla="*/ 370415 w 4683674"/>
              <a:gd name="connsiteY114" fmla="*/ 4293067 h 4564048"/>
              <a:gd name="connsiteX115" fmla="*/ 334938 w 4683674"/>
              <a:gd name="connsiteY115" fmla="*/ 4288364 h 4564048"/>
              <a:gd name="connsiteX116" fmla="*/ 235237 w 4683674"/>
              <a:gd name="connsiteY116" fmla="*/ 4295882 h 4564048"/>
              <a:gd name="connsiteX117" fmla="*/ 121525 w 4683674"/>
              <a:gd name="connsiteY117" fmla="*/ 4278339 h 4564048"/>
              <a:gd name="connsiteX118" fmla="*/ 32621 w 4683674"/>
              <a:gd name="connsiteY118" fmla="*/ 4303674 h 4564048"/>
              <a:gd name="connsiteX119" fmla="*/ 3115 w 4683674"/>
              <a:gd name="connsiteY119" fmla="*/ 4309103 h 4564048"/>
              <a:gd name="connsiteX120" fmla="*/ 0 w 4683674"/>
              <a:gd name="connsiteY120" fmla="*/ 4309345 h 456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683674" h="4564048">
                <a:moveTo>
                  <a:pt x="0" y="0"/>
                </a:moveTo>
                <a:lnTo>
                  <a:pt x="4683674" y="0"/>
                </a:lnTo>
                <a:lnTo>
                  <a:pt x="4683674" y="4379420"/>
                </a:lnTo>
                <a:lnTo>
                  <a:pt x="4673671" y="4378840"/>
                </a:lnTo>
                <a:lnTo>
                  <a:pt x="4668303" y="4382142"/>
                </a:lnTo>
                <a:lnTo>
                  <a:pt x="4660562" y="4374448"/>
                </a:lnTo>
                <a:cubicBezTo>
                  <a:pt x="4656355" y="4371442"/>
                  <a:pt x="4651457" y="4369784"/>
                  <a:pt x="4645215" y="4371375"/>
                </a:cubicBezTo>
                <a:cubicBezTo>
                  <a:pt x="4609044" y="4396149"/>
                  <a:pt x="4641746" y="4356730"/>
                  <a:pt x="4579761" y="4375210"/>
                </a:cubicBezTo>
                <a:cubicBezTo>
                  <a:pt x="4577006" y="4378689"/>
                  <a:pt x="4568410" y="4377372"/>
                  <a:pt x="4568074" y="4373416"/>
                </a:cubicBezTo>
                <a:cubicBezTo>
                  <a:pt x="4564387" y="4375383"/>
                  <a:pt x="4556922" y="4384553"/>
                  <a:pt x="4554149" y="4378650"/>
                </a:cubicBezTo>
                <a:cubicBezTo>
                  <a:pt x="4543884" y="4380267"/>
                  <a:pt x="4533963" y="4382948"/>
                  <a:pt x="4524620" y="4386604"/>
                </a:cubicBezTo>
                <a:lnTo>
                  <a:pt x="4505841" y="4396541"/>
                </a:lnTo>
                <a:lnTo>
                  <a:pt x="4500482" y="4392332"/>
                </a:lnTo>
                <a:cubicBezTo>
                  <a:pt x="4496952" y="4390347"/>
                  <a:pt x="4493026" y="4389414"/>
                  <a:pt x="4488387" y="4390994"/>
                </a:cubicBezTo>
                <a:cubicBezTo>
                  <a:pt x="4463053" y="4411779"/>
                  <a:pt x="4484273" y="4380259"/>
                  <a:pt x="4438484" y="4397951"/>
                </a:cubicBezTo>
                <a:cubicBezTo>
                  <a:pt x="4436716" y="4400724"/>
                  <a:pt x="4429980" y="4400278"/>
                  <a:pt x="4429332" y="4397340"/>
                </a:cubicBezTo>
                <a:cubicBezTo>
                  <a:pt x="4426691" y="4399042"/>
                  <a:pt x="4421867" y="4406365"/>
                  <a:pt x="4419149" y="4402124"/>
                </a:cubicBezTo>
                <a:cubicBezTo>
                  <a:pt x="4407558" y="4407723"/>
                  <a:pt x="4369788" y="4425642"/>
                  <a:pt x="4359785" y="4430931"/>
                </a:cubicBezTo>
                <a:lnTo>
                  <a:pt x="4359139" y="4433856"/>
                </a:lnTo>
                <a:cubicBezTo>
                  <a:pt x="4355940" y="4434724"/>
                  <a:pt x="4344487" y="4434858"/>
                  <a:pt x="4340592" y="4436136"/>
                </a:cubicBezTo>
                <a:lnTo>
                  <a:pt x="4335770" y="4441526"/>
                </a:lnTo>
                <a:lnTo>
                  <a:pt x="4326252" y="4443308"/>
                </a:lnTo>
                <a:lnTo>
                  <a:pt x="4257540" y="4463117"/>
                </a:lnTo>
                <a:lnTo>
                  <a:pt x="4245512" y="4464119"/>
                </a:lnTo>
                <a:cubicBezTo>
                  <a:pt x="4240161" y="4466068"/>
                  <a:pt x="4236009" y="4469767"/>
                  <a:pt x="4233621" y="4476195"/>
                </a:cubicBezTo>
                <a:cubicBezTo>
                  <a:pt x="4223883" y="4479012"/>
                  <a:pt x="4196741" y="4479467"/>
                  <a:pt x="4187084" y="4481018"/>
                </a:cubicBezTo>
                <a:lnTo>
                  <a:pt x="4171513" y="4482231"/>
                </a:lnTo>
                <a:lnTo>
                  <a:pt x="4164564" y="4483140"/>
                </a:lnTo>
                <a:lnTo>
                  <a:pt x="4165685" y="4488934"/>
                </a:lnTo>
                <a:lnTo>
                  <a:pt x="4147125" y="4493318"/>
                </a:lnTo>
                <a:cubicBezTo>
                  <a:pt x="4141442" y="4496732"/>
                  <a:pt x="4133773" y="4503479"/>
                  <a:pt x="4125154" y="4510572"/>
                </a:cubicBezTo>
                <a:lnTo>
                  <a:pt x="4106103" y="4523887"/>
                </a:lnTo>
                <a:lnTo>
                  <a:pt x="4091879" y="4524368"/>
                </a:lnTo>
                <a:cubicBezTo>
                  <a:pt x="4070874" y="4526861"/>
                  <a:pt x="4038349" y="4531592"/>
                  <a:pt x="4024147" y="4533649"/>
                </a:cubicBezTo>
                <a:cubicBezTo>
                  <a:pt x="4020340" y="4537148"/>
                  <a:pt x="4013205" y="4536000"/>
                  <a:pt x="4006667" y="4536715"/>
                </a:cubicBezTo>
                <a:cubicBezTo>
                  <a:pt x="4000081" y="4539985"/>
                  <a:pt x="3969515" y="4540224"/>
                  <a:pt x="3960069" y="4538590"/>
                </a:cubicBezTo>
                <a:lnTo>
                  <a:pt x="3852451" y="4542685"/>
                </a:lnTo>
                <a:lnTo>
                  <a:pt x="3850255" y="4545236"/>
                </a:lnTo>
                <a:lnTo>
                  <a:pt x="3841400" y="4545965"/>
                </a:lnTo>
                <a:lnTo>
                  <a:pt x="3839247" y="4546615"/>
                </a:lnTo>
                <a:cubicBezTo>
                  <a:pt x="3835142" y="4547869"/>
                  <a:pt x="3831033" y="4549038"/>
                  <a:pt x="3826700" y="4549892"/>
                </a:cubicBezTo>
                <a:cubicBezTo>
                  <a:pt x="3823957" y="4539088"/>
                  <a:pt x="3789397" y="4555374"/>
                  <a:pt x="3794865" y="4545523"/>
                </a:cubicBezTo>
                <a:cubicBezTo>
                  <a:pt x="3770584" y="4548337"/>
                  <a:pt x="3782159" y="4538224"/>
                  <a:pt x="3759852" y="4549496"/>
                </a:cubicBezTo>
                <a:cubicBezTo>
                  <a:pt x="3715905" y="4546697"/>
                  <a:pt x="3692864" y="4558132"/>
                  <a:pt x="3653239" y="4549970"/>
                </a:cubicBezTo>
                <a:cubicBezTo>
                  <a:pt x="3660931" y="4554163"/>
                  <a:pt x="3567553" y="4553744"/>
                  <a:pt x="3554756" y="4552963"/>
                </a:cubicBezTo>
                <a:lnTo>
                  <a:pt x="3511343" y="4552282"/>
                </a:lnTo>
                <a:lnTo>
                  <a:pt x="3476178" y="4551540"/>
                </a:lnTo>
                <a:lnTo>
                  <a:pt x="3477650" y="4558467"/>
                </a:lnTo>
                <a:cubicBezTo>
                  <a:pt x="3467355" y="4557922"/>
                  <a:pt x="3461066" y="4560277"/>
                  <a:pt x="3456605" y="4564048"/>
                </a:cubicBezTo>
                <a:lnTo>
                  <a:pt x="3428916" y="4551357"/>
                </a:lnTo>
                <a:lnTo>
                  <a:pt x="3413192" y="4551476"/>
                </a:lnTo>
                <a:lnTo>
                  <a:pt x="3385609" y="4555860"/>
                </a:lnTo>
                <a:lnTo>
                  <a:pt x="3376421" y="4557888"/>
                </a:lnTo>
                <a:lnTo>
                  <a:pt x="3307414" y="4543811"/>
                </a:lnTo>
                <a:lnTo>
                  <a:pt x="3300685" y="4538163"/>
                </a:lnTo>
                <a:cubicBezTo>
                  <a:pt x="3293468" y="4534686"/>
                  <a:pt x="3283196" y="4533076"/>
                  <a:pt x="3266080" y="4535707"/>
                </a:cubicBezTo>
                <a:lnTo>
                  <a:pt x="3262145" y="4537206"/>
                </a:lnTo>
                <a:lnTo>
                  <a:pt x="3233468" y="4528559"/>
                </a:lnTo>
                <a:cubicBezTo>
                  <a:pt x="3224213" y="4524624"/>
                  <a:pt x="3125184" y="4519671"/>
                  <a:pt x="3118476" y="4513311"/>
                </a:cubicBezTo>
                <a:cubicBezTo>
                  <a:pt x="3010039" y="4529055"/>
                  <a:pt x="3002573" y="4501116"/>
                  <a:pt x="2897364" y="4505308"/>
                </a:cubicBezTo>
                <a:cubicBezTo>
                  <a:pt x="2806245" y="4462735"/>
                  <a:pt x="2748772" y="4488666"/>
                  <a:pt x="2667093" y="4482464"/>
                </a:cubicBezTo>
                <a:cubicBezTo>
                  <a:pt x="2589297" y="4478101"/>
                  <a:pt x="2553275" y="4491877"/>
                  <a:pt x="2448752" y="4491308"/>
                </a:cubicBezTo>
                <a:cubicBezTo>
                  <a:pt x="2338005" y="4482023"/>
                  <a:pt x="2176624" y="4486957"/>
                  <a:pt x="2052050" y="4466857"/>
                </a:cubicBezTo>
                <a:cubicBezTo>
                  <a:pt x="1954172" y="4460387"/>
                  <a:pt x="1953833" y="4465171"/>
                  <a:pt x="1915952" y="4464669"/>
                </a:cubicBezTo>
                <a:cubicBezTo>
                  <a:pt x="1903354" y="4467427"/>
                  <a:pt x="1836826" y="4459363"/>
                  <a:pt x="1824767" y="4463841"/>
                </a:cubicBezTo>
                <a:lnTo>
                  <a:pt x="1818446" y="4466162"/>
                </a:lnTo>
                <a:lnTo>
                  <a:pt x="1792979" y="4467533"/>
                </a:lnTo>
                <a:lnTo>
                  <a:pt x="1786007" y="4477820"/>
                </a:lnTo>
                <a:lnTo>
                  <a:pt x="1700890" y="4486737"/>
                </a:lnTo>
                <a:cubicBezTo>
                  <a:pt x="1644305" y="4461695"/>
                  <a:pt x="1595991" y="4491570"/>
                  <a:pt x="1496036" y="4490777"/>
                </a:cubicBezTo>
                <a:cubicBezTo>
                  <a:pt x="1469547" y="4482126"/>
                  <a:pt x="1364133" y="4461070"/>
                  <a:pt x="1344435" y="4473538"/>
                </a:cubicBezTo>
                <a:lnTo>
                  <a:pt x="1328066" y="4473650"/>
                </a:lnTo>
                <a:lnTo>
                  <a:pt x="1307929" y="4472224"/>
                </a:lnTo>
                <a:cubicBezTo>
                  <a:pt x="1297296" y="4472938"/>
                  <a:pt x="1286253" y="4474917"/>
                  <a:pt x="1276712" y="4477775"/>
                </a:cubicBezTo>
                <a:lnTo>
                  <a:pt x="1259786" y="4486039"/>
                </a:lnTo>
                <a:lnTo>
                  <a:pt x="1254149" y="4485243"/>
                </a:lnTo>
                <a:lnTo>
                  <a:pt x="1253835" y="4482397"/>
                </a:lnTo>
                <a:cubicBezTo>
                  <a:pt x="1242111" y="4472542"/>
                  <a:pt x="1167700" y="4491972"/>
                  <a:pt x="1202349" y="4472878"/>
                </a:cubicBezTo>
                <a:cubicBezTo>
                  <a:pt x="1189242" y="4471823"/>
                  <a:pt x="1167161" y="4433285"/>
                  <a:pt x="1134209" y="4436320"/>
                </a:cubicBezTo>
                <a:cubicBezTo>
                  <a:pt x="1089697" y="4442366"/>
                  <a:pt x="1100423" y="4432039"/>
                  <a:pt x="1055333" y="4428602"/>
                </a:cubicBezTo>
                <a:cubicBezTo>
                  <a:pt x="1041136" y="4406270"/>
                  <a:pt x="1045585" y="4424774"/>
                  <a:pt x="1023656" y="4415806"/>
                </a:cubicBezTo>
                <a:cubicBezTo>
                  <a:pt x="1022285" y="4432773"/>
                  <a:pt x="999484" y="4400086"/>
                  <a:pt x="989393" y="4417111"/>
                </a:cubicBezTo>
                <a:cubicBezTo>
                  <a:pt x="985722" y="4414939"/>
                  <a:pt x="982483" y="4412299"/>
                  <a:pt x="979308" y="4409520"/>
                </a:cubicBezTo>
                <a:lnTo>
                  <a:pt x="977641" y="4408074"/>
                </a:lnTo>
                <a:lnTo>
                  <a:pt x="969438" y="4405286"/>
                </a:lnTo>
                <a:lnTo>
                  <a:pt x="969029" y="4400748"/>
                </a:lnTo>
                <a:lnTo>
                  <a:pt x="958049" y="4393863"/>
                </a:lnTo>
                <a:cubicBezTo>
                  <a:pt x="953642" y="4391864"/>
                  <a:pt x="948557" y="4390392"/>
                  <a:pt x="942423" y="4389778"/>
                </a:cubicBezTo>
                <a:cubicBezTo>
                  <a:pt x="918991" y="4394276"/>
                  <a:pt x="895417" y="4368106"/>
                  <a:pt x="866111" y="4374574"/>
                </a:cubicBezTo>
                <a:cubicBezTo>
                  <a:pt x="855715" y="4375510"/>
                  <a:pt x="825849" y="4369575"/>
                  <a:pt x="821619" y="4363075"/>
                </a:cubicBezTo>
                <a:cubicBezTo>
                  <a:pt x="815684" y="4360729"/>
                  <a:pt x="807891" y="4361298"/>
                  <a:pt x="806545" y="4354932"/>
                </a:cubicBezTo>
                <a:cubicBezTo>
                  <a:pt x="803633" y="4347030"/>
                  <a:pt x="778973" y="4353793"/>
                  <a:pt x="784265" y="4346098"/>
                </a:cubicBezTo>
                <a:cubicBezTo>
                  <a:pt x="766827" y="4350629"/>
                  <a:pt x="758410" y="4333644"/>
                  <a:pt x="746361" y="4327585"/>
                </a:cubicBezTo>
                <a:cubicBezTo>
                  <a:pt x="739295" y="4330130"/>
                  <a:pt x="732924" y="4326969"/>
                  <a:pt x="724833" y="4322280"/>
                </a:cubicBezTo>
                <a:lnTo>
                  <a:pt x="692229" y="4311453"/>
                </a:lnTo>
                <a:lnTo>
                  <a:pt x="682738" y="4309627"/>
                </a:lnTo>
                <a:lnTo>
                  <a:pt x="678921" y="4309083"/>
                </a:lnTo>
                <a:lnTo>
                  <a:pt x="646295" y="4309501"/>
                </a:lnTo>
                <a:cubicBezTo>
                  <a:pt x="645816" y="4308195"/>
                  <a:pt x="645067" y="4306921"/>
                  <a:pt x="644071" y="4305725"/>
                </a:cubicBezTo>
                <a:lnTo>
                  <a:pt x="634976" y="4300573"/>
                </a:lnTo>
                <a:lnTo>
                  <a:pt x="625763" y="4302811"/>
                </a:lnTo>
                <a:cubicBezTo>
                  <a:pt x="626730" y="4296354"/>
                  <a:pt x="615876" y="4301668"/>
                  <a:pt x="607674" y="4301837"/>
                </a:cubicBezTo>
                <a:lnTo>
                  <a:pt x="602965" y="4300327"/>
                </a:lnTo>
                <a:lnTo>
                  <a:pt x="586229" y="4312031"/>
                </a:lnTo>
                <a:cubicBezTo>
                  <a:pt x="576553" y="4312302"/>
                  <a:pt x="566131" y="4302031"/>
                  <a:pt x="557275" y="4301289"/>
                </a:cubicBezTo>
                <a:lnTo>
                  <a:pt x="526163" y="4297470"/>
                </a:lnTo>
                <a:lnTo>
                  <a:pt x="516631" y="4299761"/>
                </a:lnTo>
                <a:cubicBezTo>
                  <a:pt x="495873" y="4300309"/>
                  <a:pt x="474152" y="4298655"/>
                  <a:pt x="459412" y="4306052"/>
                </a:cubicBezTo>
                <a:cubicBezTo>
                  <a:pt x="453422" y="4306923"/>
                  <a:pt x="446771" y="4299312"/>
                  <a:pt x="441733" y="4298450"/>
                </a:cubicBezTo>
                <a:lnTo>
                  <a:pt x="428280" y="4294479"/>
                </a:lnTo>
                <a:lnTo>
                  <a:pt x="425763" y="4290239"/>
                </a:lnTo>
                <a:lnTo>
                  <a:pt x="416825" y="4289525"/>
                </a:lnTo>
                <a:lnTo>
                  <a:pt x="414589" y="4288538"/>
                </a:lnTo>
                <a:cubicBezTo>
                  <a:pt x="410330" y="4286638"/>
                  <a:pt x="406074" y="4284884"/>
                  <a:pt x="401639" y="4283681"/>
                </a:cubicBezTo>
                <a:cubicBezTo>
                  <a:pt x="400291" y="4302346"/>
                  <a:pt x="363682" y="4276528"/>
                  <a:pt x="370415" y="4293067"/>
                </a:cubicBezTo>
                <a:cubicBezTo>
                  <a:pt x="345802" y="4289707"/>
                  <a:pt x="358667" y="4306330"/>
                  <a:pt x="334938" y="4288364"/>
                </a:cubicBezTo>
                <a:cubicBezTo>
                  <a:pt x="291417" y="4295790"/>
                  <a:pt x="273753" y="4302034"/>
                  <a:pt x="235237" y="4295882"/>
                </a:cubicBezTo>
                <a:cubicBezTo>
                  <a:pt x="199669" y="4294212"/>
                  <a:pt x="155293" y="4277040"/>
                  <a:pt x="121525" y="4278339"/>
                </a:cubicBezTo>
                <a:cubicBezTo>
                  <a:pt x="70380" y="4279224"/>
                  <a:pt x="48578" y="4324896"/>
                  <a:pt x="32621" y="4303674"/>
                </a:cubicBezTo>
                <a:cubicBezTo>
                  <a:pt x="20541" y="4306410"/>
                  <a:pt x="11582" y="4308037"/>
                  <a:pt x="3115" y="4309103"/>
                </a:cubicBezTo>
                <a:lnTo>
                  <a:pt x="0" y="4309345"/>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9" name="Google Shape;829;p25"/>
          <p:cNvSpPr txBox="1">
            <a:spLocks noGrp="1"/>
          </p:cNvSpPr>
          <p:nvPr>
            <p:ph type="title" idx="4294967295"/>
          </p:nvPr>
        </p:nvSpPr>
        <p:spPr>
          <a:xfrm>
            <a:off x="852712" y="1407425"/>
            <a:ext cx="2772531" cy="2328649"/>
          </a:xfrm>
          <a:prstGeom prst="rect">
            <a:avLst/>
          </a:prstGeom>
        </p:spPr>
        <p:txBody>
          <a:bodyPr spcFirstLastPara="1" vert="horz" lIns="91440" tIns="45720" rIns="91440" bIns="45720" rtlCol="0" anchor="ctr" anchorCtr="0">
            <a:normAutofit/>
          </a:bodyPr>
          <a:lstStyle/>
          <a:p>
            <a:pPr marL="0" lvl="0" indent="0" algn="ctr" defTabSz="914400">
              <a:spcAft>
                <a:spcPts val="0"/>
              </a:spcAft>
            </a:pPr>
            <a:r>
              <a:rPr lang="en-US" sz="4100" kern="1200">
                <a:solidFill>
                  <a:schemeClr val="tx1">
                    <a:lumMod val="85000"/>
                    <a:lumOff val="15000"/>
                  </a:schemeClr>
                </a:solidFill>
                <a:latin typeface="+mj-lt"/>
                <a:ea typeface="+mj-ea"/>
                <a:cs typeface="+mj-cs"/>
              </a:rPr>
              <a:t>Hypotheses</a:t>
            </a:r>
          </a:p>
        </p:txBody>
      </p:sp>
      <p:sp>
        <p:nvSpPr>
          <p:cNvPr id="842" name="Rectangle 6">
            <a:extLst>
              <a:ext uri="{FF2B5EF4-FFF2-40B4-BE49-F238E27FC236}">
                <a16:creationId xmlns:a16="http://schemas.microsoft.com/office/drawing/2014/main" id="{0AC3A952-2574-44E9-9C98-DBC27EE14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0877" y="723705"/>
            <a:ext cx="1011410" cy="305853"/>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2301908-BA51-4D1E-9809-F8C3CD0C3C95}"/>
              </a:ext>
            </a:extLst>
          </p:cNvPr>
          <p:cNvSpPr txBox="1"/>
          <p:nvPr/>
        </p:nvSpPr>
        <p:spPr>
          <a:xfrm>
            <a:off x="4556096" y="876632"/>
            <a:ext cx="3860185" cy="3423036"/>
          </a:xfrm>
          <a:prstGeom prst="rect">
            <a:avLst/>
          </a:prstGeom>
        </p:spPr>
        <p:txBody>
          <a:bodyPr vert="horz" lIns="91440" tIns="45720" rIns="91440" bIns="45720" rtlCol="0" anchor="ctr">
            <a:normAutofit/>
          </a:bodyPr>
          <a:lstStyle/>
          <a:p>
            <a:pPr marL="171450" indent="-228600">
              <a:lnSpc>
                <a:spcPct val="90000"/>
              </a:lnSpc>
              <a:spcAft>
                <a:spcPts val="600"/>
              </a:spcAft>
              <a:buClr>
                <a:schemeClr val="tx1"/>
              </a:buClr>
              <a:buSzPct val="200000"/>
              <a:buFont typeface="Arial" panose="020B0604020202020204" pitchFamily="34" charset="0"/>
              <a:buChar char="•"/>
            </a:pPr>
            <a:r>
              <a:rPr lang="en-US" sz="1200" dirty="0">
                <a:solidFill>
                  <a:schemeClr val="tx1">
                    <a:lumMod val="85000"/>
                    <a:lumOff val="15000"/>
                  </a:schemeClr>
                </a:solidFill>
              </a:rPr>
              <a:t>NULL HYPOTHESIS:</a:t>
            </a:r>
          </a:p>
          <a:p>
            <a:pPr marL="630238" lvl="2" indent="-228600">
              <a:lnSpc>
                <a:spcPct val="90000"/>
              </a:lnSpc>
              <a:spcAft>
                <a:spcPts val="600"/>
              </a:spcAft>
              <a:buClr>
                <a:schemeClr val="tx1"/>
              </a:buClr>
              <a:buSzPct val="200000"/>
              <a:buFont typeface="Arial" panose="020B0604020202020204" pitchFamily="34" charset="0"/>
              <a:buChar char="•"/>
            </a:pPr>
            <a:r>
              <a:rPr lang="en-US" sz="1200" b="0" i="0" u="sng" dirty="0">
                <a:solidFill>
                  <a:schemeClr val="tx1">
                    <a:lumMod val="85000"/>
                    <a:lumOff val="15000"/>
                  </a:schemeClr>
                </a:solidFill>
                <a:effectLst/>
              </a:rPr>
              <a:t>Conceptual </a:t>
            </a:r>
            <a:r>
              <a:rPr lang="en-US" sz="1200" b="0" i="1" u="sng" dirty="0">
                <a:solidFill>
                  <a:schemeClr val="tx1">
                    <a:lumMod val="85000"/>
                    <a:lumOff val="15000"/>
                  </a:schemeClr>
                </a:solidFill>
                <a:effectLst/>
              </a:rPr>
              <a:t>H</a:t>
            </a:r>
            <a:r>
              <a:rPr lang="en-US" sz="1200" b="0" i="0" u="sng" baseline="-25000" dirty="0">
                <a:solidFill>
                  <a:schemeClr val="tx1">
                    <a:lumMod val="85000"/>
                    <a:lumOff val="15000"/>
                  </a:schemeClr>
                </a:solidFill>
                <a:effectLst/>
              </a:rPr>
              <a:t>0</a:t>
            </a:r>
            <a:r>
              <a:rPr lang="en-US" sz="1200" b="0" i="0" baseline="-25000" dirty="0">
                <a:solidFill>
                  <a:schemeClr val="tx1">
                    <a:lumMod val="85000"/>
                    <a:lumOff val="15000"/>
                  </a:schemeClr>
                </a:solidFill>
                <a:effectLst/>
              </a:rPr>
              <a:t>:</a:t>
            </a:r>
            <a:r>
              <a:rPr lang="en-US" sz="1200" b="0" i="0" dirty="0">
                <a:solidFill>
                  <a:schemeClr val="tx1">
                    <a:lumMod val="85000"/>
                    <a:lumOff val="15000"/>
                  </a:schemeClr>
                </a:solidFill>
                <a:effectLst/>
              </a:rPr>
              <a:t> There are no significant group mean differences on DEPENDENT VARIABLE between Group 1, Group 2, Group 3 . . . </a:t>
            </a:r>
            <a:r>
              <a:rPr lang="en-US" sz="1200" b="0" i="0" dirty="0" err="1">
                <a:solidFill>
                  <a:schemeClr val="tx1">
                    <a:lumMod val="85000"/>
                    <a:lumOff val="15000"/>
                  </a:schemeClr>
                </a:solidFill>
                <a:effectLst/>
              </a:rPr>
              <a:t>Group</a:t>
            </a:r>
            <a:r>
              <a:rPr lang="en-US" sz="1200" b="0" i="1" baseline="-25000" dirty="0" err="1">
                <a:solidFill>
                  <a:schemeClr val="tx1">
                    <a:lumMod val="85000"/>
                    <a:lumOff val="15000"/>
                  </a:schemeClr>
                </a:solidFill>
                <a:effectLst/>
              </a:rPr>
              <a:t>k</a:t>
            </a:r>
            <a:endParaRPr lang="en-US" sz="1200" b="0" i="0" dirty="0">
              <a:solidFill>
                <a:schemeClr val="tx1">
                  <a:lumMod val="85000"/>
                  <a:lumOff val="15000"/>
                </a:schemeClr>
              </a:solidFill>
              <a:effectLst/>
            </a:endParaRPr>
          </a:p>
          <a:p>
            <a:pPr marL="628650" indent="-228600">
              <a:lnSpc>
                <a:spcPct val="90000"/>
              </a:lnSpc>
              <a:spcAft>
                <a:spcPts val="600"/>
              </a:spcAft>
              <a:buClr>
                <a:schemeClr val="tx1"/>
              </a:buClr>
              <a:buSzPct val="200000"/>
              <a:buFont typeface="Arial" panose="020B0604020202020204" pitchFamily="34" charset="0"/>
              <a:buChar char="•"/>
            </a:pPr>
            <a:r>
              <a:rPr lang="en-US" sz="1200" b="0" i="0" u="sng" dirty="0">
                <a:solidFill>
                  <a:schemeClr val="tx1">
                    <a:lumMod val="85000"/>
                    <a:lumOff val="15000"/>
                  </a:schemeClr>
                </a:solidFill>
                <a:effectLst/>
              </a:rPr>
              <a:t>Mathematical </a:t>
            </a:r>
            <a:r>
              <a:rPr lang="en-US" sz="1200" b="0" i="1" u="sng" dirty="0">
                <a:solidFill>
                  <a:schemeClr val="tx1">
                    <a:lumMod val="85000"/>
                    <a:lumOff val="15000"/>
                  </a:schemeClr>
                </a:solidFill>
                <a:effectLst/>
              </a:rPr>
              <a:t>H</a:t>
            </a:r>
            <a:r>
              <a:rPr lang="en-US" sz="1200" b="0" i="0" u="sng" baseline="-25000" dirty="0">
                <a:solidFill>
                  <a:schemeClr val="tx1">
                    <a:lumMod val="85000"/>
                    <a:lumOff val="15000"/>
                  </a:schemeClr>
                </a:solidFill>
                <a:effectLst/>
              </a:rPr>
              <a:t>0</a:t>
            </a:r>
            <a:r>
              <a:rPr lang="en-US" sz="1200" b="0" i="0" baseline="-25000" dirty="0">
                <a:solidFill>
                  <a:schemeClr val="tx1">
                    <a:lumMod val="85000"/>
                    <a:lumOff val="15000"/>
                  </a:schemeClr>
                </a:solidFill>
                <a:effectLst/>
              </a:rPr>
              <a:t>:</a:t>
            </a:r>
            <a:r>
              <a:rPr lang="en-US" sz="1200" b="0" i="0" dirty="0">
                <a:solidFill>
                  <a:schemeClr val="tx1">
                    <a:lumMod val="85000"/>
                    <a:lumOff val="15000"/>
                  </a:schemeClr>
                </a:solidFill>
                <a:effectLst/>
              </a:rPr>
              <a:t> There are no significant differences between the population means for Group 1, Group 2, Group 3 . . . </a:t>
            </a:r>
            <a:r>
              <a:rPr lang="en-US" sz="1200" b="0" i="0" dirty="0" err="1">
                <a:solidFill>
                  <a:schemeClr val="tx1">
                    <a:lumMod val="85000"/>
                    <a:lumOff val="15000"/>
                  </a:schemeClr>
                </a:solidFill>
                <a:effectLst/>
              </a:rPr>
              <a:t>Group</a:t>
            </a:r>
            <a:r>
              <a:rPr lang="en-US" sz="1200" b="0" i="1" baseline="-25000" dirty="0" err="1">
                <a:solidFill>
                  <a:schemeClr val="tx1">
                    <a:lumMod val="85000"/>
                    <a:lumOff val="15000"/>
                  </a:schemeClr>
                </a:solidFill>
                <a:effectLst/>
              </a:rPr>
              <a:t>k</a:t>
            </a:r>
            <a:r>
              <a:rPr lang="en-US" sz="1200" b="0" i="0" dirty="0">
                <a:solidFill>
                  <a:schemeClr val="tx1">
                    <a:lumMod val="85000"/>
                    <a:lumOff val="15000"/>
                  </a:schemeClr>
                </a:solidFill>
                <a:effectLst/>
              </a:rPr>
              <a:t> on the dependent variable; </a:t>
            </a:r>
            <a:r>
              <a:rPr lang="en-US" sz="1200" b="0" i="1" dirty="0">
                <a:solidFill>
                  <a:schemeClr val="tx1">
                    <a:lumMod val="85000"/>
                    <a:lumOff val="15000"/>
                  </a:schemeClr>
                </a:solidFill>
                <a:effectLst/>
              </a:rPr>
              <a:t>M</a:t>
            </a:r>
            <a:r>
              <a:rPr lang="en-US" sz="1200" b="0" i="0" baseline="-25000" dirty="0">
                <a:solidFill>
                  <a:schemeClr val="tx1">
                    <a:lumMod val="85000"/>
                    <a:lumOff val="15000"/>
                  </a:schemeClr>
                </a:solidFill>
                <a:effectLst/>
              </a:rPr>
              <a:t>1</a:t>
            </a:r>
            <a:r>
              <a:rPr lang="en-US" sz="1200" b="0" i="0" dirty="0">
                <a:solidFill>
                  <a:schemeClr val="tx1">
                    <a:lumMod val="85000"/>
                    <a:lumOff val="15000"/>
                  </a:schemeClr>
                </a:solidFill>
                <a:effectLst/>
              </a:rPr>
              <a:t> = </a:t>
            </a:r>
            <a:r>
              <a:rPr lang="en-US" sz="1200" b="0" i="1" dirty="0">
                <a:solidFill>
                  <a:schemeClr val="tx1">
                    <a:lumMod val="85000"/>
                    <a:lumOff val="15000"/>
                  </a:schemeClr>
                </a:solidFill>
                <a:effectLst/>
              </a:rPr>
              <a:t>M</a:t>
            </a:r>
            <a:r>
              <a:rPr lang="en-US" sz="1200" b="0" i="0" baseline="-25000" dirty="0">
                <a:solidFill>
                  <a:schemeClr val="tx1">
                    <a:lumMod val="85000"/>
                    <a:lumOff val="15000"/>
                  </a:schemeClr>
                </a:solidFill>
                <a:effectLst/>
              </a:rPr>
              <a:t>2</a:t>
            </a:r>
            <a:r>
              <a:rPr lang="en-US" sz="1200" b="0" i="0" dirty="0">
                <a:solidFill>
                  <a:schemeClr val="tx1">
                    <a:lumMod val="85000"/>
                    <a:lumOff val="15000"/>
                  </a:schemeClr>
                </a:solidFill>
                <a:effectLst/>
              </a:rPr>
              <a:t> = </a:t>
            </a:r>
            <a:r>
              <a:rPr lang="en-US" sz="1200" b="0" i="1" dirty="0">
                <a:solidFill>
                  <a:schemeClr val="tx1">
                    <a:lumMod val="85000"/>
                    <a:lumOff val="15000"/>
                  </a:schemeClr>
                </a:solidFill>
                <a:effectLst/>
              </a:rPr>
              <a:t>M</a:t>
            </a:r>
            <a:r>
              <a:rPr lang="en-US" sz="1200" b="0" i="0" baseline="-25000" dirty="0">
                <a:solidFill>
                  <a:schemeClr val="tx1">
                    <a:lumMod val="85000"/>
                    <a:lumOff val="15000"/>
                  </a:schemeClr>
                </a:solidFill>
                <a:effectLst/>
              </a:rPr>
              <a:t>3</a:t>
            </a:r>
            <a:r>
              <a:rPr lang="en-US" sz="1200" b="0" i="0" dirty="0">
                <a:solidFill>
                  <a:schemeClr val="tx1">
                    <a:lumMod val="85000"/>
                    <a:lumOff val="15000"/>
                  </a:schemeClr>
                </a:solidFill>
                <a:effectLst/>
              </a:rPr>
              <a:t> . . . = </a:t>
            </a:r>
            <a:r>
              <a:rPr lang="en-US" sz="1200" b="0" i="1" dirty="0">
                <a:solidFill>
                  <a:schemeClr val="tx1">
                    <a:lumMod val="85000"/>
                    <a:lumOff val="15000"/>
                  </a:schemeClr>
                </a:solidFill>
                <a:effectLst/>
              </a:rPr>
              <a:t>M</a:t>
            </a:r>
            <a:r>
              <a:rPr lang="en-US" sz="1200" b="0" i="0" baseline="-25000" dirty="0">
                <a:solidFill>
                  <a:schemeClr val="tx1">
                    <a:lumMod val="85000"/>
                    <a:lumOff val="15000"/>
                  </a:schemeClr>
                </a:solidFill>
                <a:effectLst/>
              </a:rPr>
              <a:t>k</a:t>
            </a:r>
            <a:endParaRPr lang="en-US" sz="1200" b="0" i="0" dirty="0">
              <a:solidFill>
                <a:schemeClr val="tx1">
                  <a:lumMod val="85000"/>
                  <a:lumOff val="15000"/>
                </a:schemeClr>
              </a:solidFill>
              <a:effectLst/>
            </a:endParaRPr>
          </a:p>
          <a:p>
            <a:pPr marL="171450" indent="-228600">
              <a:lnSpc>
                <a:spcPct val="90000"/>
              </a:lnSpc>
              <a:spcAft>
                <a:spcPts val="600"/>
              </a:spcAft>
              <a:buClr>
                <a:schemeClr val="tx1"/>
              </a:buClr>
              <a:buSzPct val="200000"/>
              <a:buFont typeface="Arial" panose="020B0604020202020204" pitchFamily="34" charset="0"/>
              <a:buChar char="•"/>
            </a:pPr>
            <a:r>
              <a:rPr lang="en-US" sz="1200" dirty="0">
                <a:solidFill>
                  <a:schemeClr val="tx1">
                    <a:lumMod val="85000"/>
                    <a:lumOff val="15000"/>
                  </a:schemeClr>
                </a:solidFill>
              </a:rPr>
              <a:t>ALTERNATIVE HYPOTHESIS:</a:t>
            </a:r>
            <a:endParaRPr lang="en-US" sz="1200" b="0" i="0" dirty="0">
              <a:solidFill>
                <a:schemeClr val="tx1">
                  <a:lumMod val="85000"/>
                  <a:lumOff val="15000"/>
                </a:schemeClr>
              </a:solidFill>
              <a:effectLst/>
            </a:endParaRPr>
          </a:p>
          <a:p>
            <a:pPr marL="628650" indent="-228600">
              <a:lnSpc>
                <a:spcPct val="90000"/>
              </a:lnSpc>
              <a:spcAft>
                <a:spcPts val="600"/>
              </a:spcAft>
              <a:buClr>
                <a:schemeClr val="tx1"/>
              </a:buClr>
              <a:buSzPct val="200000"/>
              <a:buFont typeface="Arial" panose="020B0604020202020204" pitchFamily="34" charset="0"/>
              <a:buChar char="•"/>
            </a:pPr>
            <a:r>
              <a:rPr lang="en-US" sz="1200" b="0" i="0" u="sng" dirty="0">
                <a:solidFill>
                  <a:schemeClr val="tx1">
                    <a:lumMod val="85000"/>
                    <a:lumOff val="15000"/>
                  </a:schemeClr>
                </a:solidFill>
                <a:effectLst/>
              </a:rPr>
              <a:t>Conceptual </a:t>
            </a:r>
            <a:r>
              <a:rPr lang="en-US" sz="1200" b="0" i="1" u="sng" dirty="0">
                <a:solidFill>
                  <a:schemeClr val="tx1">
                    <a:lumMod val="85000"/>
                    <a:lumOff val="15000"/>
                  </a:schemeClr>
                </a:solidFill>
                <a:effectLst/>
              </a:rPr>
              <a:t>H</a:t>
            </a:r>
            <a:r>
              <a:rPr lang="en-US" sz="1200" b="0" i="0" u="sng" baseline="-25000" dirty="0">
                <a:solidFill>
                  <a:schemeClr val="tx1">
                    <a:lumMod val="85000"/>
                    <a:lumOff val="15000"/>
                  </a:schemeClr>
                </a:solidFill>
                <a:effectLst/>
              </a:rPr>
              <a:t>1</a:t>
            </a:r>
            <a:r>
              <a:rPr lang="en-US" sz="1200" b="0" i="0" baseline="-25000" dirty="0">
                <a:solidFill>
                  <a:schemeClr val="tx1">
                    <a:lumMod val="85000"/>
                    <a:lumOff val="15000"/>
                  </a:schemeClr>
                </a:solidFill>
                <a:effectLst/>
              </a:rPr>
              <a:t>:</a:t>
            </a:r>
            <a:r>
              <a:rPr lang="en-US" sz="1200" b="0" i="0" dirty="0">
                <a:solidFill>
                  <a:schemeClr val="tx1">
                    <a:lumMod val="85000"/>
                    <a:lumOff val="15000"/>
                  </a:schemeClr>
                </a:solidFill>
                <a:effectLst/>
              </a:rPr>
              <a:t> There is at least one significant group mean difference on DEPENDENT VARIABLE between Group 1, Group 2, Group 3 . . . </a:t>
            </a:r>
            <a:r>
              <a:rPr lang="en-US" sz="1200" b="0" i="0" dirty="0" err="1">
                <a:solidFill>
                  <a:schemeClr val="tx1">
                    <a:lumMod val="85000"/>
                    <a:lumOff val="15000"/>
                  </a:schemeClr>
                </a:solidFill>
                <a:effectLst/>
              </a:rPr>
              <a:t>Group</a:t>
            </a:r>
            <a:r>
              <a:rPr lang="en-US" sz="1200" b="0" i="1" baseline="-25000" dirty="0" err="1">
                <a:solidFill>
                  <a:schemeClr val="tx1">
                    <a:lumMod val="85000"/>
                    <a:lumOff val="15000"/>
                  </a:schemeClr>
                </a:solidFill>
                <a:effectLst/>
              </a:rPr>
              <a:t>k</a:t>
            </a:r>
            <a:endParaRPr lang="en-US" sz="1200" b="0" i="0" dirty="0">
              <a:solidFill>
                <a:schemeClr val="tx1">
                  <a:lumMod val="85000"/>
                  <a:lumOff val="15000"/>
                </a:schemeClr>
              </a:solidFill>
              <a:effectLst/>
            </a:endParaRPr>
          </a:p>
          <a:p>
            <a:pPr marL="628650" indent="-228600">
              <a:lnSpc>
                <a:spcPct val="90000"/>
              </a:lnSpc>
              <a:spcAft>
                <a:spcPts val="600"/>
              </a:spcAft>
              <a:buClr>
                <a:schemeClr val="tx1"/>
              </a:buClr>
              <a:buSzPct val="200000"/>
              <a:buFont typeface="Arial" panose="020B0604020202020204" pitchFamily="34" charset="0"/>
              <a:buChar char="•"/>
            </a:pPr>
            <a:r>
              <a:rPr lang="en-US" sz="1200" b="0" i="0" u="sng" dirty="0">
                <a:solidFill>
                  <a:schemeClr val="tx1">
                    <a:lumMod val="85000"/>
                    <a:lumOff val="15000"/>
                  </a:schemeClr>
                </a:solidFill>
                <a:effectLst/>
              </a:rPr>
              <a:t>Mathematical </a:t>
            </a:r>
            <a:r>
              <a:rPr lang="en-US" sz="1200" b="0" i="1" u="sng" dirty="0">
                <a:solidFill>
                  <a:schemeClr val="tx1">
                    <a:lumMod val="85000"/>
                    <a:lumOff val="15000"/>
                  </a:schemeClr>
                </a:solidFill>
                <a:effectLst/>
              </a:rPr>
              <a:t>H</a:t>
            </a:r>
            <a:r>
              <a:rPr lang="en-US" sz="1200" b="0" i="0" u="sng" baseline="-25000" dirty="0">
                <a:solidFill>
                  <a:schemeClr val="tx1">
                    <a:lumMod val="85000"/>
                    <a:lumOff val="15000"/>
                  </a:schemeClr>
                </a:solidFill>
                <a:effectLst/>
              </a:rPr>
              <a:t>1</a:t>
            </a:r>
            <a:r>
              <a:rPr lang="en-US" sz="1200" b="0" i="0" dirty="0">
                <a:solidFill>
                  <a:schemeClr val="tx1">
                    <a:lumMod val="85000"/>
                    <a:lumOff val="15000"/>
                  </a:schemeClr>
                </a:solidFill>
                <a:effectLst/>
              </a:rPr>
              <a:t>: There is at least one significant difference in the population group means on the dependent variable</a:t>
            </a:r>
          </a:p>
          <a:p>
            <a:pPr indent="-228600">
              <a:lnSpc>
                <a:spcPct val="90000"/>
              </a:lnSpc>
              <a:spcAft>
                <a:spcPts val="600"/>
              </a:spcAft>
              <a:buClr>
                <a:schemeClr val="tx1"/>
              </a:buClr>
              <a:buSzPct val="200000"/>
              <a:buFont typeface="Arial" panose="020B0604020202020204" pitchFamily="34" charset="0"/>
              <a:buChar char="•"/>
            </a:pPr>
            <a:endParaRPr lang="en-US" sz="1200" b="0" i="0" dirty="0">
              <a:solidFill>
                <a:schemeClr val="tx1">
                  <a:lumMod val="85000"/>
                  <a:lumOff val="15000"/>
                </a:schemeClr>
              </a:solidFill>
              <a:effectLst/>
            </a:endParaRPr>
          </a:p>
        </p:txBody>
      </p:sp>
      <p:sp>
        <p:nvSpPr>
          <p:cNvPr id="3" name="Google Shape;1163;p35">
            <a:extLst>
              <a:ext uri="{FF2B5EF4-FFF2-40B4-BE49-F238E27FC236}">
                <a16:creationId xmlns:a16="http://schemas.microsoft.com/office/drawing/2014/main" id="{2F20CDCC-801F-461D-B501-4AF4EE67EB38}"/>
              </a:ext>
              <a:ext uri="{C183D7F6-B498-43B3-948B-1728B52AA6E4}">
                <adec:decorative xmlns:adec="http://schemas.microsoft.com/office/drawing/2017/decorative" val="1"/>
              </a:ext>
            </a:extLst>
          </p:cNvPr>
          <p:cNvSpPr txBox="1">
            <a:spLocks/>
          </p:cNvSpPr>
          <p:nvPr/>
        </p:nvSpPr>
        <p:spPr>
          <a:xfrm>
            <a:off x="1241875" y="1125350"/>
            <a:ext cx="6660300" cy="29721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endParaRPr lang="en-US" sz="1200" b="1" dirty="0">
              <a:solidFill>
                <a:schemeClr val="tx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60050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61"/>
        <p:cNvGrpSpPr/>
        <p:nvPr/>
      </p:nvGrpSpPr>
      <p:grpSpPr>
        <a:xfrm>
          <a:off x="0" y="0"/>
          <a:ext cx="0" cy="0"/>
          <a:chOff x="0" y="0"/>
          <a:chExt cx="0" cy="0"/>
        </a:xfrm>
      </p:grpSpPr>
      <p:sp useBgFill="1">
        <p:nvSpPr>
          <p:cNvPr id="1184" name="Rectangle 118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Freeform: Shape 118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Google Shape;1162;p35"/>
          <p:cNvSpPr txBox="1">
            <a:spLocks noGrp="1"/>
          </p:cNvSpPr>
          <p:nvPr>
            <p:ph type="title"/>
          </p:nvPr>
        </p:nvSpPr>
        <p:spPr>
          <a:xfrm>
            <a:off x="515125" y="865179"/>
            <a:ext cx="2400300" cy="3345872"/>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400" kern="1200">
                <a:solidFill>
                  <a:srgbClr val="FFFFFF"/>
                </a:solidFill>
                <a:latin typeface="+mj-lt"/>
                <a:ea typeface="+mj-ea"/>
                <a:cs typeface="+mj-cs"/>
              </a:rPr>
              <a:t>Assumptions</a:t>
            </a:r>
          </a:p>
        </p:txBody>
      </p:sp>
      <p:sp>
        <p:nvSpPr>
          <p:cNvPr id="1188" name="Arc 118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63" name="Google Shape;1163;p35"/>
          <p:cNvSpPr txBox="1">
            <a:spLocks noGrp="1"/>
          </p:cNvSpPr>
          <p:nvPr>
            <p:ph type="body" idx="1"/>
          </p:nvPr>
        </p:nvSpPr>
        <p:spPr>
          <a:xfrm>
            <a:off x="3335481" y="443508"/>
            <a:ext cx="5179868" cy="4189214"/>
          </a:xfrm>
          <a:prstGeom prst="rect">
            <a:avLst/>
          </a:prstGeom>
        </p:spPr>
        <p:txBody>
          <a:bodyPr spcFirstLastPara="1" vert="horz" lIns="91440" tIns="45720" rIns="91440" bIns="45720" rtlCol="0" anchor="ctr" anchorCtr="0">
            <a:normAutofit/>
          </a:bodyPr>
          <a:lstStyle/>
          <a:p>
            <a:pPr marL="914400" indent="-457200" defTabSz="914400">
              <a:spcAft>
                <a:spcPts val="600"/>
              </a:spcAft>
              <a:buFont typeface="+mj-lt"/>
              <a:buAutoNum type="arabicPeriod"/>
            </a:pPr>
            <a:r>
              <a:rPr lang="en-US" sz="1900" b="0" i="0" dirty="0">
                <a:effectLst/>
              </a:rPr>
              <a:t>Categorical independent variable</a:t>
            </a:r>
          </a:p>
          <a:p>
            <a:pPr marL="914400" indent="-457200" defTabSz="914400">
              <a:spcAft>
                <a:spcPts val="600"/>
              </a:spcAft>
              <a:buFont typeface="+mj-lt"/>
              <a:buAutoNum type="arabicPeriod"/>
            </a:pPr>
            <a:r>
              <a:rPr lang="en-US" sz="1900" b="0" i="0" dirty="0">
                <a:effectLst/>
              </a:rPr>
              <a:t>Continuous dependent variable</a:t>
            </a:r>
          </a:p>
          <a:p>
            <a:pPr marL="914400" indent="-457200" defTabSz="914400">
              <a:spcAft>
                <a:spcPts val="600"/>
              </a:spcAft>
              <a:buFont typeface="+mj-lt"/>
              <a:buAutoNum type="arabicPeriod"/>
            </a:pPr>
            <a:r>
              <a:rPr lang="en-US" sz="1900" b="0" i="0" dirty="0">
                <a:effectLst/>
              </a:rPr>
              <a:t>Independent observations</a:t>
            </a:r>
          </a:p>
          <a:p>
            <a:pPr marL="914400" indent="-457200" defTabSz="914400">
              <a:spcAft>
                <a:spcPts val="600"/>
              </a:spcAft>
              <a:buFont typeface="+mj-lt"/>
              <a:buAutoNum type="arabicPeriod"/>
            </a:pPr>
            <a:r>
              <a:rPr lang="en-US" sz="1900" b="0" i="0" dirty="0">
                <a:effectLst/>
              </a:rPr>
              <a:t>Normal distribution</a:t>
            </a:r>
          </a:p>
          <a:p>
            <a:pPr marL="914400" indent="-457200" defTabSz="914400">
              <a:spcAft>
                <a:spcPts val="600"/>
              </a:spcAft>
              <a:buFont typeface="+mj-lt"/>
              <a:buAutoNum type="arabicPeriod"/>
            </a:pPr>
            <a:r>
              <a:rPr lang="en-US" sz="1900" b="0" i="0" dirty="0">
                <a:effectLst/>
              </a:rPr>
              <a:t>No outliers</a:t>
            </a:r>
          </a:p>
          <a:p>
            <a:pPr marL="914400" indent="-457200" defTabSz="914400">
              <a:spcAft>
                <a:spcPts val="600"/>
              </a:spcAft>
              <a:buFont typeface="+mj-lt"/>
              <a:buAutoNum type="arabicPeriod"/>
            </a:pPr>
            <a:r>
              <a:rPr lang="en-US" sz="1900" b="0" i="0" dirty="0">
                <a:effectLst/>
              </a:rPr>
              <a:t>Homogeneity of variance</a:t>
            </a:r>
            <a:endParaRPr lang="en-US" sz="1900" dirty="0"/>
          </a:p>
          <a:p>
            <a:pPr indent="-228600" defTabSz="914400">
              <a:spcAft>
                <a:spcPts val="600"/>
              </a:spcAft>
              <a:buFont typeface="Arial" panose="020B0604020202020204" pitchFamily="34" charset="0"/>
              <a:buChar char="•"/>
            </a:pPr>
            <a:r>
              <a:rPr lang="en-US" sz="1900" b="0" i="0" dirty="0">
                <a:effectLst/>
              </a:rPr>
              <a:t>Assumptions 1-3 relate to the research design of the study and are required for a one-way ANOVA to by the appropriate statistical test</a:t>
            </a:r>
          </a:p>
          <a:p>
            <a:pPr indent="-228600" defTabSz="914400">
              <a:spcAft>
                <a:spcPts val="600"/>
              </a:spcAft>
              <a:buFont typeface="Arial" panose="020B0604020202020204" pitchFamily="34" charset="0"/>
              <a:buChar char="•"/>
            </a:pPr>
            <a:r>
              <a:rPr lang="en-US" sz="1900" dirty="0"/>
              <a:t>Assumptions 4-6 refer to those which data must meet in order to run the statistical test</a:t>
            </a:r>
            <a:endParaRPr lang="en-US" sz="1900" b="0" i="0" dirty="0">
              <a:effectLst/>
            </a:endParaRPr>
          </a:p>
          <a:p>
            <a:pPr lvl="0" indent="-228600" defTabSz="914400">
              <a:spcBef>
                <a:spcPts val="0"/>
              </a:spcBef>
              <a:spcAft>
                <a:spcPts val="600"/>
              </a:spcAft>
              <a:buFont typeface="Arial" panose="020B0604020202020204" pitchFamily="34" charset="0"/>
              <a:buChar char="•"/>
            </a:pPr>
            <a:endParaRPr lang="en-US" sz="1900" dirty="0"/>
          </a:p>
        </p:txBody>
      </p:sp>
    </p:spTree>
    <p:extLst>
      <p:ext uri="{BB962C8B-B14F-4D97-AF65-F5344CB8AC3E}">
        <p14:creationId xmlns:p14="http://schemas.microsoft.com/office/powerpoint/2010/main" val="2113316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42"/>
        <p:cNvGrpSpPr/>
        <p:nvPr/>
      </p:nvGrpSpPr>
      <p:grpSpPr>
        <a:xfrm>
          <a:off x="0" y="0"/>
          <a:ext cx="0" cy="0"/>
          <a:chOff x="0" y="0"/>
          <a:chExt cx="0" cy="0"/>
        </a:xfrm>
      </p:grpSpPr>
      <p:sp useBgFill="1">
        <p:nvSpPr>
          <p:cNvPr id="849" name="Rectangle 848">
            <a:extLst>
              <a:ext uri="{FF2B5EF4-FFF2-40B4-BE49-F238E27FC236}">
                <a16:creationId xmlns:a16="http://schemas.microsoft.com/office/drawing/2014/main" id="{2515456E-B1B1-48C1-8164-7E567F5D4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Google Shape;843;p26"/>
          <p:cNvSpPr txBox="1">
            <a:spLocks noGrp="1"/>
          </p:cNvSpPr>
          <p:nvPr>
            <p:ph type="ctrTitle" idx="4294967295"/>
          </p:nvPr>
        </p:nvSpPr>
        <p:spPr>
          <a:xfrm>
            <a:off x="616724" y="1438132"/>
            <a:ext cx="2873998" cy="2267235"/>
          </a:xfrm>
          <a:prstGeom prst="rect">
            <a:avLst/>
          </a:prstGeom>
        </p:spPr>
        <p:txBody>
          <a:bodyPr spcFirstLastPara="1" vert="horz" lIns="91440" tIns="45720" rIns="91440" bIns="45720" rtlCol="0" anchor="ctr" anchorCtr="0">
            <a:normAutofit/>
          </a:bodyPr>
          <a:lstStyle/>
          <a:p>
            <a:pPr algn="ctr" defTabSz="914400"/>
            <a:r>
              <a:rPr lang="en-US" sz="3700" kern="1200">
                <a:solidFill>
                  <a:schemeClr val="tx1">
                    <a:lumMod val="85000"/>
                    <a:lumOff val="15000"/>
                  </a:schemeClr>
                </a:solidFill>
                <a:latin typeface="+mj-lt"/>
                <a:ea typeface="+mj-ea"/>
                <a:cs typeface="+mj-cs"/>
              </a:rPr>
              <a:t>Assumption 1: Categorical Independent Variable</a:t>
            </a:r>
          </a:p>
        </p:txBody>
      </p:sp>
      <p:sp>
        <p:nvSpPr>
          <p:cNvPr id="851" name="Freeform: Shape 850">
            <a:extLst>
              <a:ext uri="{FF2B5EF4-FFF2-40B4-BE49-F238E27FC236}">
                <a16:creationId xmlns:a16="http://schemas.microsoft.com/office/drawing/2014/main" id="{D237ACD7-8629-4014-83AF-339EDD87E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3" y="482600"/>
            <a:ext cx="4704078" cy="4182268"/>
          </a:xfrm>
          <a:custGeom>
            <a:avLst/>
            <a:gdLst>
              <a:gd name="connsiteX0" fmla="*/ 6160697 w 6160697"/>
              <a:gd name="connsiteY0" fmla="*/ 0 h 5636676"/>
              <a:gd name="connsiteX1" fmla="*/ 6160697 w 6160697"/>
              <a:gd name="connsiteY1" fmla="*/ 5241536 h 5636676"/>
              <a:gd name="connsiteX2" fmla="*/ 6156554 w 6160697"/>
              <a:gd name="connsiteY2" fmla="*/ 5242381 h 5636676"/>
              <a:gd name="connsiteX3" fmla="*/ 6152471 w 6160697"/>
              <a:gd name="connsiteY3" fmla="*/ 5238376 h 5636676"/>
              <a:gd name="connsiteX4" fmla="*/ 6139063 w 6160697"/>
              <a:gd name="connsiteY4" fmla="*/ 5237646 h 5636676"/>
              <a:gd name="connsiteX5" fmla="*/ 6124768 w 6160697"/>
              <a:gd name="connsiteY5" fmla="*/ 5241915 h 5636676"/>
              <a:gd name="connsiteX6" fmla="*/ 6058950 w 6160697"/>
              <a:gd name="connsiteY6" fmla="*/ 5267176 h 5636676"/>
              <a:gd name="connsiteX7" fmla="*/ 6018366 w 6160697"/>
              <a:gd name="connsiteY7" fmla="*/ 5279454 h 5636676"/>
              <a:gd name="connsiteX8" fmla="*/ 6001056 w 6160697"/>
              <a:gd name="connsiteY8" fmla="*/ 5279669 h 5636676"/>
              <a:gd name="connsiteX9" fmla="*/ 5978158 w 6160697"/>
              <a:gd name="connsiteY9" fmla="*/ 5282958 h 5636676"/>
              <a:gd name="connsiteX10" fmla="*/ 5851521 w 6160697"/>
              <a:gd name="connsiteY10" fmla="*/ 5320165 h 5636676"/>
              <a:gd name="connsiteX11" fmla="*/ 5846811 w 6160697"/>
              <a:gd name="connsiteY11" fmla="*/ 5317803 h 5636676"/>
              <a:gd name="connsiteX12" fmla="*/ 5821445 w 6160697"/>
              <a:gd name="connsiteY12" fmla="*/ 5326257 h 5636676"/>
              <a:gd name="connsiteX13" fmla="*/ 5742484 w 6160697"/>
              <a:gd name="connsiteY13" fmla="*/ 5378748 h 5636676"/>
              <a:gd name="connsiteX14" fmla="*/ 5692638 w 6160697"/>
              <a:gd name="connsiteY14" fmla="*/ 5394640 h 5636676"/>
              <a:gd name="connsiteX15" fmla="*/ 5673352 w 6160697"/>
              <a:gd name="connsiteY15" fmla="*/ 5396590 h 5636676"/>
              <a:gd name="connsiteX16" fmla="*/ 5641138 w 6160697"/>
              <a:gd name="connsiteY16" fmla="*/ 5400089 h 5636676"/>
              <a:gd name="connsiteX17" fmla="*/ 5613130 w 6160697"/>
              <a:gd name="connsiteY17" fmla="*/ 5393622 h 5636676"/>
              <a:gd name="connsiteX18" fmla="*/ 5587752 w 6160697"/>
              <a:gd name="connsiteY18" fmla="*/ 5400147 h 5636676"/>
              <a:gd name="connsiteX19" fmla="*/ 5586939 w 6160697"/>
              <a:gd name="connsiteY19" fmla="*/ 5413409 h 5636676"/>
              <a:gd name="connsiteX20" fmla="*/ 5558140 w 6160697"/>
              <a:gd name="connsiteY20" fmla="*/ 5416576 h 5636676"/>
              <a:gd name="connsiteX21" fmla="*/ 5513898 w 6160697"/>
              <a:gd name="connsiteY21" fmla="*/ 5420092 h 5636676"/>
              <a:gd name="connsiteX22" fmla="*/ 5507892 w 6160697"/>
              <a:gd name="connsiteY22" fmla="*/ 5423953 h 5636676"/>
              <a:gd name="connsiteX23" fmla="*/ 5499230 w 6160697"/>
              <a:gd name="connsiteY23" fmla="*/ 5414956 h 5636676"/>
              <a:gd name="connsiteX24" fmla="*/ 5482057 w 6160697"/>
              <a:gd name="connsiteY24" fmla="*/ 5411363 h 5636676"/>
              <a:gd name="connsiteX25" fmla="*/ 5408816 w 6160697"/>
              <a:gd name="connsiteY25" fmla="*/ 5415847 h 5636676"/>
              <a:gd name="connsiteX26" fmla="*/ 5395738 w 6160697"/>
              <a:gd name="connsiteY26" fmla="*/ 5413749 h 5636676"/>
              <a:gd name="connsiteX27" fmla="*/ 5380156 w 6160697"/>
              <a:gd name="connsiteY27" fmla="*/ 5419870 h 5636676"/>
              <a:gd name="connsiteX28" fmla="*/ 5347114 w 6160697"/>
              <a:gd name="connsiteY28" fmla="*/ 5429171 h 5636676"/>
              <a:gd name="connsiteX29" fmla="*/ 5326101 w 6160697"/>
              <a:gd name="connsiteY29" fmla="*/ 5440792 h 5636676"/>
              <a:gd name="connsiteX30" fmla="*/ 5320104 w 6160697"/>
              <a:gd name="connsiteY30" fmla="*/ 5435870 h 5636676"/>
              <a:gd name="connsiteX31" fmla="*/ 5306571 w 6160697"/>
              <a:gd name="connsiteY31" fmla="*/ 5434305 h 5636676"/>
              <a:gd name="connsiteX32" fmla="*/ 5250731 w 6160697"/>
              <a:gd name="connsiteY32" fmla="*/ 5442441 h 5636676"/>
              <a:gd name="connsiteX33" fmla="*/ 5240489 w 6160697"/>
              <a:gd name="connsiteY33" fmla="*/ 5441726 h 5636676"/>
              <a:gd name="connsiteX34" fmla="*/ 5229095 w 6160697"/>
              <a:gd name="connsiteY34" fmla="*/ 5447321 h 5636676"/>
              <a:gd name="connsiteX35" fmla="*/ 5162669 w 6160697"/>
              <a:gd name="connsiteY35" fmla="*/ 5481008 h 5636676"/>
              <a:gd name="connsiteX36" fmla="*/ 5161945 w 6160697"/>
              <a:gd name="connsiteY36" fmla="*/ 5484428 h 5636676"/>
              <a:gd name="connsiteX37" fmla="*/ 5141192 w 6160697"/>
              <a:gd name="connsiteY37" fmla="*/ 5487094 h 5636676"/>
              <a:gd name="connsiteX38" fmla="*/ 5135796 w 6160697"/>
              <a:gd name="connsiteY38" fmla="*/ 5493398 h 5636676"/>
              <a:gd name="connsiteX39" fmla="*/ 5125146 w 6160697"/>
              <a:gd name="connsiteY39" fmla="*/ 5495481 h 5636676"/>
              <a:gd name="connsiteX40" fmla="*/ 5048259 w 6160697"/>
              <a:gd name="connsiteY40" fmla="*/ 5518646 h 5636676"/>
              <a:gd name="connsiteX41" fmla="*/ 5034800 w 6160697"/>
              <a:gd name="connsiteY41" fmla="*/ 5519818 h 5636676"/>
              <a:gd name="connsiteX42" fmla="*/ 5021494 w 6160697"/>
              <a:gd name="connsiteY42" fmla="*/ 5533940 h 5636676"/>
              <a:gd name="connsiteX43" fmla="*/ 4969420 w 6160697"/>
              <a:gd name="connsiteY43" fmla="*/ 5539580 h 5636676"/>
              <a:gd name="connsiteX44" fmla="*/ 4951997 w 6160697"/>
              <a:gd name="connsiteY44" fmla="*/ 5540998 h 5636676"/>
              <a:gd name="connsiteX45" fmla="*/ 4944222 w 6160697"/>
              <a:gd name="connsiteY45" fmla="*/ 5542061 h 5636676"/>
              <a:gd name="connsiteX46" fmla="*/ 4945476 w 6160697"/>
              <a:gd name="connsiteY46" fmla="*/ 5548837 h 5636676"/>
              <a:gd name="connsiteX47" fmla="*/ 4924708 w 6160697"/>
              <a:gd name="connsiteY47" fmla="*/ 5553963 h 5636676"/>
              <a:gd name="connsiteX48" fmla="*/ 4900123 w 6160697"/>
              <a:gd name="connsiteY48" fmla="*/ 5574141 h 5636676"/>
              <a:gd name="connsiteX49" fmla="*/ 4878805 w 6160697"/>
              <a:gd name="connsiteY49" fmla="*/ 5589711 h 5636676"/>
              <a:gd name="connsiteX50" fmla="*/ 4862889 w 6160697"/>
              <a:gd name="connsiteY50" fmla="*/ 5590274 h 5636676"/>
              <a:gd name="connsiteX51" fmla="*/ 4787099 w 6160697"/>
              <a:gd name="connsiteY51" fmla="*/ 5601127 h 5636676"/>
              <a:gd name="connsiteX52" fmla="*/ 4767539 w 6160697"/>
              <a:gd name="connsiteY52" fmla="*/ 5604712 h 5636676"/>
              <a:gd name="connsiteX53" fmla="*/ 4715397 w 6160697"/>
              <a:gd name="connsiteY53" fmla="*/ 5606905 h 5636676"/>
              <a:gd name="connsiteX54" fmla="*/ 4594975 w 6160697"/>
              <a:gd name="connsiteY54" fmla="*/ 5611694 h 5636676"/>
              <a:gd name="connsiteX55" fmla="*/ 4592519 w 6160697"/>
              <a:gd name="connsiteY55" fmla="*/ 5614677 h 5636676"/>
              <a:gd name="connsiteX56" fmla="*/ 4582609 w 6160697"/>
              <a:gd name="connsiteY56" fmla="*/ 5615529 h 5636676"/>
              <a:gd name="connsiteX57" fmla="*/ 4580200 w 6160697"/>
              <a:gd name="connsiteY57" fmla="*/ 5616290 h 5636676"/>
              <a:gd name="connsiteX58" fmla="*/ 4566161 w 6160697"/>
              <a:gd name="connsiteY58" fmla="*/ 5620121 h 5636676"/>
              <a:gd name="connsiteX59" fmla="*/ 4530539 w 6160697"/>
              <a:gd name="connsiteY59" fmla="*/ 5615013 h 5636676"/>
              <a:gd name="connsiteX60" fmla="*/ 4491359 w 6160697"/>
              <a:gd name="connsiteY60" fmla="*/ 5619658 h 5636676"/>
              <a:gd name="connsiteX61" fmla="*/ 4372063 w 6160697"/>
              <a:gd name="connsiteY61" fmla="*/ 5620213 h 5636676"/>
              <a:gd name="connsiteX62" fmla="*/ 4261863 w 6160697"/>
              <a:gd name="connsiteY62" fmla="*/ 5623713 h 5636676"/>
              <a:gd name="connsiteX63" fmla="*/ 4213285 w 6160697"/>
              <a:gd name="connsiteY63" fmla="*/ 5622917 h 5636676"/>
              <a:gd name="connsiteX64" fmla="*/ 4173936 w 6160697"/>
              <a:gd name="connsiteY64" fmla="*/ 5622049 h 5636676"/>
              <a:gd name="connsiteX65" fmla="*/ 4175584 w 6160697"/>
              <a:gd name="connsiteY65" fmla="*/ 5630149 h 5636676"/>
              <a:gd name="connsiteX66" fmla="*/ 4152035 w 6160697"/>
              <a:gd name="connsiteY66" fmla="*/ 5636676 h 5636676"/>
              <a:gd name="connsiteX67" fmla="*/ 4121051 w 6160697"/>
              <a:gd name="connsiteY67" fmla="*/ 5621835 h 5636676"/>
              <a:gd name="connsiteX68" fmla="*/ 4103457 w 6160697"/>
              <a:gd name="connsiteY68" fmla="*/ 5621974 h 5636676"/>
              <a:gd name="connsiteX69" fmla="*/ 4072592 w 6160697"/>
              <a:gd name="connsiteY69" fmla="*/ 5627101 h 5636676"/>
              <a:gd name="connsiteX70" fmla="*/ 4062311 w 6160697"/>
              <a:gd name="connsiteY70" fmla="*/ 5629472 h 5636676"/>
              <a:gd name="connsiteX71" fmla="*/ 3985093 w 6160697"/>
              <a:gd name="connsiteY71" fmla="*/ 5613011 h 5636676"/>
              <a:gd name="connsiteX72" fmla="*/ 3977564 w 6160697"/>
              <a:gd name="connsiteY72" fmla="*/ 5606406 h 5636676"/>
              <a:gd name="connsiteX73" fmla="*/ 3938843 w 6160697"/>
              <a:gd name="connsiteY73" fmla="*/ 5603534 h 5636676"/>
              <a:gd name="connsiteX74" fmla="*/ 3934439 w 6160697"/>
              <a:gd name="connsiteY74" fmla="*/ 5605287 h 5636676"/>
              <a:gd name="connsiteX75" fmla="*/ 3902350 w 6160697"/>
              <a:gd name="connsiteY75" fmla="*/ 5595175 h 5636676"/>
              <a:gd name="connsiteX76" fmla="*/ 3773677 w 6160697"/>
              <a:gd name="connsiteY76" fmla="*/ 5577344 h 5636676"/>
              <a:gd name="connsiteX77" fmla="*/ 3526259 w 6160697"/>
              <a:gd name="connsiteY77" fmla="*/ 5567985 h 5636676"/>
              <a:gd name="connsiteX78" fmla="*/ 3268592 w 6160697"/>
              <a:gd name="connsiteY78" fmla="*/ 5541271 h 5636676"/>
              <a:gd name="connsiteX79" fmla="*/ 3024274 w 6160697"/>
              <a:gd name="connsiteY79" fmla="*/ 5551613 h 5636676"/>
              <a:gd name="connsiteX80" fmla="*/ 2580376 w 6160697"/>
              <a:gd name="connsiteY80" fmla="*/ 5523020 h 5636676"/>
              <a:gd name="connsiteX81" fmla="*/ 2428086 w 6160697"/>
              <a:gd name="connsiteY81" fmla="*/ 5520461 h 5636676"/>
              <a:gd name="connsiteX82" fmla="*/ 2326052 w 6160697"/>
              <a:gd name="connsiteY82" fmla="*/ 5519493 h 5636676"/>
              <a:gd name="connsiteX83" fmla="*/ 2318979 w 6160697"/>
              <a:gd name="connsiteY83" fmla="*/ 5522207 h 5636676"/>
              <a:gd name="connsiteX84" fmla="*/ 2290482 w 6160697"/>
              <a:gd name="connsiteY84" fmla="*/ 5523810 h 5636676"/>
              <a:gd name="connsiteX85" fmla="*/ 2282680 w 6160697"/>
              <a:gd name="connsiteY85" fmla="*/ 5535840 h 5636676"/>
              <a:gd name="connsiteX86" fmla="*/ 2187437 w 6160697"/>
              <a:gd name="connsiteY86" fmla="*/ 5546268 h 5636676"/>
              <a:gd name="connsiteX87" fmla="*/ 1958211 w 6160697"/>
              <a:gd name="connsiteY87" fmla="*/ 5550992 h 5636676"/>
              <a:gd name="connsiteX88" fmla="*/ 1788574 w 6160697"/>
              <a:gd name="connsiteY88" fmla="*/ 5530833 h 5636676"/>
              <a:gd name="connsiteX89" fmla="*/ 1770257 w 6160697"/>
              <a:gd name="connsiteY89" fmla="*/ 5530964 h 5636676"/>
              <a:gd name="connsiteX90" fmla="*/ 1747724 w 6160697"/>
              <a:gd name="connsiteY90" fmla="*/ 5529296 h 5636676"/>
              <a:gd name="connsiteX91" fmla="*/ 1712794 w 6160697"/>
              <a:gd name="connsiteY91" fmla="*/ 5535788 h 5636676"/>
              <a:gd name="connsiteX92" fmla="*/ 1693854 w 6160697"/>
              <a:gd name="connsiteY92" fmla="*/ 5545452 h 5636676"/>
              <a:gd name="connsiteX93" fmla="*/ 1687546 w 6160697"/>
              <a:gd name="connsiteY93" fmla="*/ 5544521 h 5636676"/>
              <a:gd name="connsiteX94" fmla="*/ 1687194 w 6160697"/>
              <a:gd name="connsiteY94" fmla="*/ 5541192 h 5636676"/>
              <a:gd name="connsiteX95" fmla="*/ 1629583 w 6160697"/>
              <a:gd name="connsiteY95" fmla="*/ 5530061 h 5636676"/>
              <a:gd name="connsiteX96" fmla="*/ 1553336 w 6160697"/>
              <a:gd name="connsiteY96" fmla="*/ 5487310 h 5636676"/>
              <a:gd name="connsiteX97" fmla="*/ 1465077 w 6160697"/>
              <a:gd name="connsiteY97" fmla="*/ 5478284 h 5636676"/>
              <a:gd name="connsiteX98" fmla="*/ 1429630 w 6160697"/>
              <a:gd name="connsiteY98" fmla="*/ 5463320 h 5636676"/>
              <a:gd name="connsiteX99" fmla="*/ 1391291 w 6160697"/>
              <a:gd name="connsiteY99" fmla="*/ 5464846 h 5636676"/>
              <a:gd name="connsiteX100" fmla="*/ 1380007 w 6160697"/>
              <a:gd name="connsiteY100" fmla="*/ 5455970 h 5636676"/>
              <a:gd name="connsiteX101" fmla="*/ 1378141 w 6160697"/>
              <a:gd name="connsiteY101" fmla="*/ 5454279 h 5636676"/>
              <a:gd name="connsiteX102" fmla="*/ 1368962 w 6160697"/>
              <a:gd name="connsiteY102" fmla="*/ 5451018 h 5636676"/>
              <a:gd name="connsiteX103" fmla="*/ 1368505 w 6160697"/>
              <a:gd name="connsiteY103" fmla="*/ 5445712 h 5636676"/>
              <a:gd name="connsiteX104" fmla="*/ 1356218 w 6160697"/>
              <a:gd name="connsiteY104" fmla="*/ 5437660 h 5636676"/>
              <a:gd name="connsiteX105" fmla="*/ 1338733 w 6160697"/>
              <a:gd name="connsiteY105" fmla="*/ 5432883 h 5636676"/>
              <a:gd name="connsiteX106" fmla="*/ 1253342 w 6160697"/>
              <a:gd name="connsiteY106" fmla="*/ 5415104 h 5636676"/>
              <a:gd name="connsiteX107" fmla="*/ 1203557 w 6160697"/>
              <a:gd name="connsiteY107" fmla="*/ 5401656 h 5636676"/>
              <a:gd name="connsiteX108" fmla="*/ 1186689 w 6160697"/>
              <a:gd name="connsiteY108" fmla="*/ 5392134 h 5636676"/>
              <a:gd name="connsiteX109" fmla="*/ 1161759 w 6160697"/>
              <a:gd name="connsiteY109" fmla="*/ 5381804 h 5636676"/>
              <a:gd name="connsiteX110" fmla="*/ 1119345 w 6160697"/>
              <a:gd name="connsiteY110" fmla="*/ 5360154 h 5636676"/>
              <a:gd name="connsiteX111" fmla="*/ 1095256 w 6160697"/>
              <a:gd name="connsiteY111" fmla="*/ 5353950 h 5636676"/>
              <a:gd name="connsiteX112" fmla="*/ 1058773 w 6160697"/>
              <a:gd name="connsiteY112" fmla="*/ 5341289 h 5636676"/>
              <a:gd name="connsiteX113" fmla="*/ 1048153 w 6160697"/>
              <a:gd name="connsiteY113" fmla="*/ 5339154 h 5636676"/>
              <a:gd name="connsiteX114" fmla="*/ 1043881 w 6160697"/>
              <a:gd name="connsiteY114" fmla="*/ 5338518 h 5636676"/>
              <a:gd name="connsiteX115" fmla="*/ 1007373 w 6160697"/>
              <a:gd name="connsiteY115" fmla="*/ 5339007 h 5636676"/>
              <a:gd name="connsiteX116" fmla="*/ 1004885 w 6160697"/>
              <a:gd name="connsiteY116" fmla="*/ 5334591 h 5636676"/>
              <a:gd name="connsiteX117" fmla="*/ 994709 w 6160697"/>
              <a:gd name="connsiteY117" fmla="*/ 5328566 h 5636676"/>
              <a:gd name="connsiteX118" fmla="*/ 984399 w 6160697"/>
              <a:gd name="connsiteY118" fmla="*/ 5331183 h 5636676"/>
              <a:gd name="connsiteX119" fmla="*/ 964158 w 6160697"/>
              <a:gd name="connsiteY119" fmla="*/ 5330044 h 5636676"/>
              <a:gd name="connsiteX120" fmla="*/ 958888 w 6160697"/>
              <a:gd name="connsiteY120" fmla="*/ 5328278 h 5636676"/>
              <a:gd name="connsiteX121" fmla="*/ 940162 w 6160697"/>
              <a:gd name="connsiteY121" fmla="*/ 5341965 h 5636676"/>
              <a:gd name="connsiteX122" fmla="*/ 907763 w 6160697"/>
              <a:gd name="connsiteY122" fmla="*/ 5329404 h 5636676"/>
              <a:gd name="connsiteX123" fmla="*/ 872950 w 6160697"/>
              <a:gd name="connsiteY123" fmla="*/ 5324938 h 5636676"/>
              <a:gd name="connsiteX124" fmla="*/ 862283 w 6160697"/>
              <a:gd name="connsiteY124" fmla="*/ 5327617 h 5636676"/>
              <a:gd name="connsiteX125" fmla="*/ 798257 w 6160697"/>
              <a:gd name="connsiteY125" fmla="*/ 5334973 h 5636676"/>
              <a:gd name="connsiteX126" fmla="*/ 778474 w 6160697"/>
              <a:gd name="connsiteY126" fmla="*/ 5326083 h 5636676"/>
              <a:gd name="connsiteX127" fmla="*/ 763422 w 6160697"/>
              <a:gd name="connsiteY127" fmla="*/ 5321440 h 5636676"/>
              <a:gd name="connsiteX128" fmla="*/ 760604 w 6160697"/>
              <a:gd name="connsiteY128" fmla="*/ 5316482 h 5636676"/>
              <a:gd name="connsiteX129" fmla="*/ 750603 w 6160697"/>
              <a:gd name="connsiteY129" fmla="*/ 5315646 h 5636676"/>
              <a:gd name="connsiteX130" fmla="*/ 748101 w 6160697"/>
              <a:gd name="connsiteY130" fmla="*/ 5314492 h 5636676"/>
              <a:gd name="connsiteX131" fmla="*/ 733610 w 6160697"/>
              <a:gd name="connsiteY131" fmla="*/ 5308812 h 5636676"/>
              <a:gd name="connsiteX132" fmla="*/ 698671 w 6160697"/>
              <a:gd name="connsiteY132" fmla="*/ 5319789 h 5636676"/>
              <a:gd name="connsiteX133" fmla="*/ 658974 w 6160697"/>
              <a:gd name="connsiteY133" fmla="*/ 5314289 h 5636676"/>
              <a:gd name="connsiteX134" fmla="*/ 547411 w 6160697"/>
              <a:gd name="connsiteY134" fmla="*/ 5323081 h 5636676"/>
              <a:gd name="connsiteX135" fmla="*/ 420170 w 6160697"/>
              <a:gd name="connsiteY135" fmla="*/ 5302565 h 5636676"/>
              <a:gd name="connsiteX136" fmla="*/ 320690 w 6160697"/>
              <a:gd name="connsiteY136" fmla="*/ 5332193 h 5636676"/>
              <a:gd name="connsiteX137" fmla="*/ 257958 w 6160697"/>
              <a:gd name="connsiteY137" fmla="*/ 5340954 h 5636676"/>
              <a:gd name="connsiteX138" fmla="*/ 184890 w 6160697"/>
              <a:gd name="connsiteY138" fmla="*/ 5339091 h 5636676"/>
              <a:gd name="connsiteX139" fmla="*/ 183331 w 6160697"/>
              <a:gd name="connsiteY139" fmla="*/ 5338348 h 5636676"/>
              <a:gd name="connsiteX140" fmla="*/ 169782 w 6160697"/>
              <a:gd name="connsiteY140" fmla="*/ 5339269 h 5636676"/>
              <a:gd name="connsiteX141" fmla="*/ 167187 w 6160697"/>
              <a:gd name="connsiteY141" fmla="*/ 5341914 h 5636676"/>
              <a:gd name="connsiteX142" fmla="*/ 140235 w 6160697"/>
              <a:gd name="connsiteY142" fmla="*/ 5348128 h 5636676"/>
              <a:gd name="connsiteX143" fmla="*/ 109349 w 6160697"/>
              <a:gd name="connsiteY143" fmla="*/ 5351347 h 5636676"/>
              <a:gd name="connsiteX144" fmla="*/ 108834 w 6160697"/>
              <a:gd name="connsiteY144" fmla="*/ 5350486 h 5636676"/>
              <a:gd name="connsiteX145" fmla="*/ 84990 w 6160697"/>
              <a:gd name="connsiteY145" fmla="*/ 5344389 h 5636676"/>
              <a:gd name="connsiteX146" fmla="*/ 47411 w 6160697"/>
              <a:gd name="connsiteY146" fmla="*/ 5325453 h 5636676"/>
              <a:gd name="connsiteX147" fmla="*/ 18970 w 6160697"/>
              <a:gd name="connsiteY147" fmla="*/ 5329785 h 5636676"/>
              <a:gd name="connsiteX148" fmla="*/ 13158 w 6160697"/>
              <a:gd name="connsiteY148" fmla="*/ 5330156 h 5636676"/>
              <a:gd name="connsiteX149" fmla="*/ 13003 w 6160697"/>
              <a:gd name="connsiteY149" fmla="*/ 5329958 h 5636676"/>
              <a:gd name="connsiteX150" fmla="*/ 6798 w 6160697"/>
              <a:gd name="connsiteY150" fmla="*/ 5329941 h 5636676"/>
              <a:gd name="connsiteX151" fmla="*/ 2557 w 6160697"/>
              <a:gd name="connsiteY151" fmla="*/ 5330836 h 5636676"/>
              <a:gd name="connsiteX152" fmla="*/ 0 w 6160697"/>
              <a:gd name="connsiteY152" fmla="*/ 5330999 h 5636676"/>
              <a:gd name="connsiteX153" fmla="*/ 0 w 6160697"/>
              <a:gd name="connsiteY153" fmla="*/ 6095 h 563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160697" h="5636676">
                <a:moveTo>
                  <a:pt x="6160697" y="0"/>
                </a:moveTo>
                <a:lnTo>
                  <a:pt x="6160697" y="5241536"/>
                </a:lnTo>
                <a:lnTo>
                  <a:pt x="6156554" y="5242381"/>
                </a:lnTo>
                <a:lnTo>
                  <a:pt x="6152471" y="5238376"/>
                </a:lnTo>
                <a:lnTo>
                  <a:pt x="6139063" y="5237646"/>
                </a:lnTo>
                <a:cubicBezTo>
                  <a:pt x="6134322" y="5238062"/>
                  <a:pt x="6129550" y="5239318"/>
                  <a:pt x="6124768" y="5241915"/>
                </a:cubicBezTo>
                <a:cubicBezTo>
                  <a:pt x="6112241" y="5258189"/>
                  <a:pt x="6073916" y="5246037"/>
                  <a:pt x="6058950" y="5267176"/>
                </a:cubicBezTo>
                <a:cubicBezTo>
                  <a:pt x="6052501" y="5273412"/>
                  <a:pt x="6026754" y="5283311"/>
                  <a:pt x="6018366" y="5279454"/>
                </a:cubicBezTo>
                <a:cubicBezTo>
                  <a:pt x="6012273" y="5280338"/>
                  <a:pt x="6007326" y="5284888"/>
                  <a:pt x="6001056" y="5279669"/>
                </a:cubicBezTo>
                <a:cubicBezTo>
                  <a:pt x="5992407" y="5273826"/>
                  <a:pt x="5980924" y="5292840"/>
                  <a:pt x="5978158" y="5282958"/>
                </a:cubicBezTo>
                <a:cubicBezTo>
                  <a:pt x="5953235" y="5289707"/>
                  <a:pt x="5873412" y="5314356"/>
                  <a:pt x="5851521" y="5320165"/>
                </a:cubicBezTo>
                <a:cubicBezTo>
                  <a:pt x="5850093" y="5319197"/>
                  <a:pt x="5848504" y="5318401"/>
                  <a:pt x="5846811" y="5317803"/>
                </a:cubicBezTo>
                <a:cubicBezTo>
                  <a:pt x="5836955" y="5314327"/>
                  <a:pt x="5825596" y="5318112"/>
                  <a:pt x="5821445" y="5326257"/>
                </a:cubicBezTo>
                <a:cubicBezTo>
                  <a:pt x="5797750" y="5355654"/>
                  <a:pt x="5768199" y="5365302"/>
                  <a:pt x="5742484" y="5378748"/>
                </a:cubicBezTo>
                <a:cubicBezTo>
                  <a:pt x="5712463" y="5391933"/>
                  <a:pt x="5723511" y="5363738"/>
                  <a:pt x="5692638" y="5394640"/>
                </a:cubicBezTo>
                <a:cubicBezTo>
                  <a:pt x="5685162" y="5388839"/>
                  <a:pt x="5680078" y="5390215"/>
                  <a:pt x="5673352" y="5396590"/>
                </a:cubicBezTo>
                <a:cubicBezTo>
                  <a:pt x="5658519" y="5402454"/>
                  <a:pt x="5651424" y="5383775"/>
                  <a:pt x="5641138" y="5400089"/>
                </a:cubicBezTo>
                <a:cubicBezTo>
                  <a:pt x="5639436" y="5389318"/>
                  <a:pt x="5610760" y="5406260"/>
                  <a:pt x="5613130" y="5393622"/>
                </a:cubicBezTo>
                <a:cubicBezTo>
                  <a:pt x="5599247" y="5388102"/>
                  <a:pt x="5601035" y="5404523"/>
                  <a:pt x="5587752" y="5400147"/>
                </a:cubicBezTo>
                <a:cubicBezTo>
                  <a:pt x="5575908" y="5402167"/>
                  <a:pt x="5598814" y="5408442"/>
                  <a:pt x="5586939" y="5413409"/>
                </a:cubicBezTo>
                <a:cubicBezTo>
                  <a:pt x="5571739" y="5417659"/>
                  <a:pt x="5579895" y="5435655"/>
                  <a:pt x="5558140" y="5416576"/>
                </a:cubicBezTo>
                <a:cubicBezTo>
                  <a:pt x="5545125" y="5427439"/>
                  <a:pt x="5537467" y="5418132"/>
                  <a:pt x="5513898" y="5420092"/>
                </a:cubicBezTo>
                <a:lnTo>
                  <a:pt x="5507892" y="5423953"/>
                </a:lnTo>
                <a:lnTo>
                  <a:pt x="5499230" y="5414956"/>
                </a:lnTo>
                <a:cubicBezTo>
                  <a:pt x="5494522" y="5411441"/>
                  <a:pt x="5489041" y="5409502"/>
                  <a:pt x="5482057" y="5411363"/>
                </a:cubicBezTo>
                <a:cubicBezTo>
                  <a:pt x="5441582" y="5440334"/>
                  <a:pt x="5478175" y="5394237"/>
                  <a:pt x="5408816" y="5415847"/>
                </a:cubicBezTo>
                <a:cubicBezTo>
                  <a:pt x="5405733" y="5419916"/>
                  <a:pt x="5396114" y="5418376"/>
                  <a:pt x="5395738" y="5413749"/>
                </a:cubicBezTo>
                <a:cubicBezTo>
                  <a:pt x="5391612" y="5416050"/>
                  <a:pt x="5383259" y="5426773"/>
                  <a:pt x="5380156" y="5419870"/>
                </a:cubicBezTo>
                <a:cubicBezTo>
                  <a:pt x="5368670" y="5421761"/>
                  <a:pt x="5357569" y="5424896"/>
                  <a:pt x="5347114" y="5429171"/>
                </a:cubicBezTo>
                <a:lnTo>
                  <a:pt x="5326101" y="5440792"/>
                </a:lnTo>
                <a:lnTo>
                  <a:pt x="5320104" y="5435870"/>
                </a:lnTo>
                <a:cubicBezTo>
                  <a:pt x="5316154" y="5433548"/>
                  <a:pt x="5311762" y="5432457"/>
                  <a:pt x="5306571" y="5434305"/>
                </a:cubicBezTo>
                <a:cubicBezTo>
                  <a:pt x="5278222" y="5458611"/>
                  <a:pt x="5301967" y="5421751"/>
                  <a:pt x="5250731" y="5442441"/>
                </a:cubicBezTo>
                <a:cubicBezTo>
                  <a:pt x="5248752" y="5445684"/>
                  <a:pt x="5241215" y="5445162"/>
                  <a:pt x="5240489" y="5441726"/>
                </a:cubicBezTo>
                <a:cubicBezTo>
                  <a:pt x="5237534" y="5443716"/>
                  <a:pt x="5232136" y="5452280"/>
                  <a:pt x="5229095" y="5447321"/>
                </a:cubicBezTo>
                <a:cubicBezTo>
                  <a:pt x="5216125" y="5453868"/>
                  <a:pt x="5173861" y="5474823"/>
                  <a:pt x="5162669" y="5481008"/>
                </a:cubicBezTo>
                <a:lnTo>
                  <a:pt x="5161945" y="5484428"/>
                </a:lnTo>
                <a:cubicBezTo>
                  <a:pt x="5158366" y="5485443"/>
                  <a:pt x="5145550" y="5485600"/>
                  <a:pt x="5141192" y="5487094"/>
                </a:cubicBezTo>
                <a:lnTo>
                  <a:pt x="5135796" y="5493398"/>
                </a:lnTo>
                <a:lnTo>
                  <a:pt x="5125146" y="5495481"/>
                </a:lnTo>
                <a:lnTo>
                  <a:pt x="5048259" y="5518646"/>
                </a:lnTo>
                <a:lnTo>
                  <a:pt x="5034800" y="5519818"/>
                </a:lnTo>
                <a:cubicBezTo>
                  <a:pt x="5028813" y="5522097"/>
                  <a:pt x="5024166" y="5526423"/>
                  <a:pt x="5021494" y="5533940"/>
                </a:cubicBezTo>
                <a:cubicBezTo>
                  <a:pt x="5010597" y="5537234"/>
                  <a:pt x="4980226" y="5537766"/>
                  <a:pt x="4969420" y="5539580"/>
                </a:cubicBezTo>
                <a:lnTo>
                  <a:pt x="4951997" y="5540998"/>
                </a:lnTo>
                <a:lnTo>
                  <a:pt x="4944222" y="5542061"/>
                </a:lnTo>
                <a:lnTo>
                  <a:pt x="4945476" y="5548837"/>
                </a:lnTo>
                <a:lnTo>
                  <a:pt x="4924708" y="5553963"/>
                </a:lnTo>
                <a:cubicBezTo>
                  <a:pt x="4918349" y="5557956"/>
                  <a:pt x="4909767" y="5565846"/>
                  <a:pt x="4900123" y="5574141"/>
                </a:cubicBezTo>
                <a:lnTo>
                  <a:pt x="4878805" y="5589711"/>
                </a:lnTo>
                <a:lnTo>
                  <a:pt x="4862889" y="5590274"/>
                </a:lnTo>
                <a:cubicBezTo>
                  <a:pt x="4839384" y="5593189"/>
                  <a:pt x="4802990" y="5598721"/>
                  <a:pt x="4787099" y="5601127"/>
                </a:cubicBezTo>
                <a:cubicBezTo>
                  <a:pt x="4782839" y="5605219"/>
                  <a:pt x="4774855" y="5603876"/>
                  <a:pt x="4767539" y="5604712"/>
                </a:cubicBezTo>
                <a:cubicBezTo>
                  <a:pt x="4760169" y="5608536"/>
                  <a:pt x="4725967" y="5608816"/>
                  <a:pt x="4715397" y="5606905"/>
                </a:cubicBezTo>
                <a:lnTo>
                  <a:pt x="4594975" y="5611694"/>
                </a:lnTo>
                <a:lnTo>
                  <a:pt x="4592519" y="5614677"/>
                </a:lnTo>
                <a:lnTo>
                  <a:pt x="4582609" y="5615529"/>
                </a:lnTo>
                <a:lnTo>
                  <a:pt x="4580200" y="5616290"/>
                </a:lnTo>
                <a:cubicBezTo>
                  <a:pt x="4575607" y="5617756"/>
                  <a:pt x="4571009" y="5619123"/>
                  <a:pt x="4566161" y="5620121"/>
                </a:cubicBezTo>
                <a:cubicBezTo>
                  <a:pt x="4563091" y="5607487"/>
                  <a:pt x="4524419" y="5626532"/>
                  <a:pt x="4530539" y="5615013"/>
                </a:cubicBezTo>
                <a:cubicBezTo>
                  <a:pt x="4503368" y="5618303"/>
                  <a:pt x="4516321" y="5606477"/>
                  <a:pt x="4491359" y="5619658"/>
                </a:cubicBezTo>
                <a:cubicBezTo>
                  <a:pt x="4442184" y="5616385"/>
                  <a:pt x="4416402" y="5629757"/>
                  <a:pt x="4372063" y="5620213"/>
                </a:cubicBezTo>
                <a:cubicBezTo>
                  <a:pt x="4380670" y="5625116"/>
                  <a:pt x="4276183" y="5624626"/>
                  <a:pt x="4261863" y="5623713"/>
                </a:cubicBezTo>
                <a:lnTo>
                  <a:pt x="4213285" y="5622917"/>
                </a:lnTo>
                <a:lnTo>
                  <a:pt x="4173936" y="5622049"/>
                </a:lnTo>
                <a:lnTo>
                  <a:pt x="4175584" y="5630149"/>
                </a:lnTo>
                <a:cubicBezTo>
                  <a:pt x="4164064" y="5629512"/>
                  <a:pt x="4157026" y="5632266"/>
                  <a:pt x="4152035" y="5636676"/>
                </a:cubicBezTo>
                <a:lnTo>
                  <a:pt x="4121051" y="5621835"/>
                </a:lnTo>
                <a:lnTo>
                  <a:pt x="4103457" y="5621974"/>
                </a:lnTo>
                <a:lnTo>
                  <a:pt x="4072592" y="5627101"/>
                </a:lnTo>
                <a:lnTo>
                  <a:pt x="4062311" y="5629472"/>
                </a:lnTo>
                <a:lnTo>
                  <a:pt x="3985093" y="5613011"/>
                </a:lnTo>
                <a:lnTo>
                  <a:pt x="3977564" y="5606406"/>
                </a:lnTo>
                <a:cubicBezTo>
                  <a:pt x="3969488" y="5602339"/>
                  <a:pt x="3957995" y="5600457"/>
                  <a:pt x="3938843" y="5603534"/>
                </a:cubicBezTo>
                <a:lnTo>
                  <a:pt x="3934439" y="5605287"/>
                </a:lnTo>
                <a:lnTo>
                  <a:pt x="3902350" y="5595175"/>
                </a:lnTo>
                <a:cubicBezTo>
                  <a:pt x="3891994" y="5590573"/>
                  <a:pt x="3781184" y="5584781"/>
                  <a:pt x="3773677" y="5577344"/>
                </a:cubicBezTo>
                <a:cubicBezTo>
                  <a:pt x="3652339" y="5595755"/>
                  <a:pt x="3643985" y="5563083"/>
                  <a:pt x="3526259" y="5567985"/>
                </a:cubicBezTo>
                <a:cubicBezTo>
                  <a:pt x="3424299" y="5518200"/>
                  <a:pt x="3359989" y="5548523"/>
                  <a:pt x="3268592" y="5541271"/>
                </a:cubicBezTo>
                <a:cubicBezTo>
                  <a:pt x="3181540" y="5536169"/>
                  <a:pt x="3141233" y="5552279"/>
                  <a:pt x="3024274" y="5551613"/>
                </a:cubicBezTo>
                <a:cubicBezTo>
                  <a:pt x="2900352" y="5540755"/>
                  <a:pt x="2719771" y="5546525"/>
                  <a:pt x="2580376" y="5523020"/>
                </a:cubicBezTo>
                <a:cubicBezTo>
                  <a:pt x="2470852" y="5515454"/>
                  <a:pt x="2470473" y="5521048"/>
                  <a:pt x="2428086" y="5520461"/>
                </a:cubicBezTo>
                <a:cubicBezTo>
                  <a:pt x="2413989" y="5523686"/>
                  <a:pt x="2339546" y="5514256"/>
                  <a:pt x="2326052" y="5519493"/>
                </a:cubicBezTo>
                <a:lnTo>
                  <a:pt x="2318979" y="5522207"/>
                </a:lnTo>
                <a:lnTo>
                  <a:pt x="2290482" y="5523810"/>
                </a:lnTo>
                <a:lnTo>
                  <a:pt x="2282680" y="5535840"/>
                </a:lnTo>
                <a:lnTo>
                  <a:pt x="2187437" y="5546268"/>
                </a:lnTo>
                <a:cubicBezTo>
                  <a:pt x="2124119" y="5516983"/>
                  <a:pt x="2070057" y="5551920"/>
                  <a:pt x="1958211" y="5550992"/>
                </a:cubicBezTo>
                <a:cubicBezTo>
                  <a:pt x="1928571" y="5540876"/>
                  <a:pt x="1810615" y="5516253"/>
                  <a:pt x="1788574" y="5530833"/>
                </a:cubicBezTo>
                <a:lnTo>
                  <a:pt x="1770257" y="5530964"/>
                </a:lnTo>
                <a:lnTo>
                  <a:pt x="1747724" y="5529296"/>
                </a:lnTo>
                <a:cubicBezTo>
                  <a:pt x="1735827" y="5530131"/>
                  <a:pt x="1723469" y="5532445"/>
                  <a:pt x="1712794" y="5535788"/>
                </a:cubicBezTo>
                <a:lnTo>
                  <a:pt x="1693854" y="5545452"/>
                </a:lnTo>
                <a:lnTo>
                  <a:pt x="1687546" y="5544521"/>
                </a:lnTo>
                <a:lnTo>
                  <a:pt x="1687194" y="5541192"/>
                </a:lnTo>
                <a:cubicBezTo>
                  <a:pt x="1674076" y="5529668"/>
                  <a:pt x="1590812" y="5552390"/>
                  <a:pt x="1629583" y="5530061"/>
                </a:cubicBezTo>
                <a:cubicBezTo>
                  <a:pt x="1614917" y="5528827"/>
                  <a:pt x="1590209" y="5483761"/>
                  <a:pt x="1553336" y="5487310"/>
                </a:cubicBezTo>
                <a:cubicBezTo>
                  <a:pt x="1503529" y="5494380"/>
                  <a:pt x="1515531" y="5482303"/>
                  <a:pt x="1465077" y="5478284"/>
                </a:cubicBezTo>
                <a:cubicBezTo>
                  <a:pt x="1449190" y="5452169"/>
                  <a:pt x="1454169" y="5473808"/>
                  <a:pt x="1429630" y="5463320"/>
                </a:cubicBezTo>
                <a:cubicBezTo>
                  <a:pt x="1428096" y="5483162"/>
                  <a:pt x="1402583" y="5444937"/>
                  <a:pt x="1391291" y="5464846"/>
                </a:cubicBezTo>
                <a:cubicBezTo>
                  <a:pt x="1387184" y="5462307"/>
                  <a:pt x="1383559" y="5459219"/>
                  <a:pt x="1380007" y="5455970"/>
                </a:cubicBezTo>
                <a:lnTo>
                  <a:pt x="1378141" y="5454279"/>
                </a:lnTo>
                <a:lnTo>
                  <a:pt x="1368962" y="5451018"/>
                </a:lnTo>
                <a:lnTo>
                  <a:pt x="1368505" y="5445712"/>
                </a:lnTo>
                <a:lnTo>
                  <a:pt x="1356218" y="5437660"/>
                </a:lnTo>
                <a:cubicBezTo>
                  <a:pt x="1351287" y="5435322"/>
                  <a:pt x="1345597" y="5433601"/>
                  <a:pt x="1338733" y="5432883"/>
                </a:cubicBezTo>
                <a:cubicBezTo>
                  <a:pt x="1312513" y="5438143"/>
                  <a:pt x="1286135" y="5407540"/>
                  <a:pt x="1253342" y="5415104"/>
                </a:cubicBezTo>
                <a:cubicBezTo>
                  <a:pt x="1241709" y="5416198"/>
                  <a:pt x="1208290" y="5409258"/>
                  <a:pt x="1203557" y="5401656"/>
                </a:cubicBezTo>
                <a:cubicBezTo>
                  <a:pt x="1196916" y="5398913"/>
                  <a:pt x="1188195" y="5399578"/>
                  <a:pt x="1186689" y="5392134"/>
                </a:cubicBezTo>
                <a:cubicBezTo>
                  <a:pt x="1183431" y="5382893"/>
                  <a:pt x="1155837" y="5390802"/>
                  <a:pt x="1161759" y="5381804"/>
                </a:cubicBezTo>
                <a:cubicBezTo>
                  <a:pt x="1142246" y="5387102"/>
                  <a:pt x="1132828" y="5367240"/>
                  <a:pt x="1119345" y="5360154"/>
                </a:cubicBezTo>
                <a:cubicBezTo>
                  <a:pt x="1111438" y="5363130"/>
                  <a:pt x="1104310" y="5359434"/>
                  <a:pt x="1095256" y="5353950"/>
                </a:cubicBezTo>
                <a:lnTo>
                  <a:pt x="1058773" y="5341289"/>
                </a:lnTo>
                <a:lnTo>
                  <a:pt x="1048153" y="5339154"/>
                </a:lnTo>
                <a:lnTo>
                  <a:pt x="1043881" y="5338518"/>
                </a:lnTo>
                <a:lnTo>
                  <a:pt x="1007373" y="5339007"/>
                </a:lnTo>
                <a:cubicBezTo>
                  <a:pt x="1006839" y="5337479"/>
                  <a:pt x="1006000" y="5335990"/>
                  <a:pt x="1004885" y="5334591"/>
                </a:cubicBezTo>
                <a:lnTo>
                  <a:pt x="994709" y="5328566"/>
                </a:lnTo>
                <a:lnTo>
                  <a:pt x="984399" y="5331183"/>
                </a:lnTo>
                <a:cubicBezTo>
                  <a:pt x="985481" y="5323632"/>
                  <a:pt x="973336" y="5329847"/>
                  <a:pt x="964158" y="5330044"/>
                </a:cubicBezTo>
                <a:lnTo>
                  <a:pt x="958888" y="5328278"/>
                </a:lnTo>
                <a:lnTo>
                  <a:pt x="940162" y="5341965"/>
                </a:lnTo>
                <a:cubicBezTo>
                  <a:pt x="929334" y="5342282"/>
                  <a:pt x="917673" y="5330271"/>
                  <a:pt x="907763" y="5329404"/>
                </a:cubicBezTo>
                <a:lnTo>
                  <a:pt x="872950" y="5324938"/>
                </a:lnTo>
                <a:lnTo>
                  <a:pt x="862283" y="5327617"/>
                </a:lnTo>
                <a:cubicBezTo>
                  <a:pt x="839056" y="5328258"/>
                  <a:pt x="814750" y="5326323"/>
                  <a:pt x="798257" y="5334973"/>
                </a:cubicBezTo>
                <a:cubicBezTo>
                  <a:pt x="791554" y="5335992"/>
                  <a:pt x="784112" y="5327092"/>
                  <a:pt x="778474" y="5326083"/>
                </a:cubicBezTo>
                <a:lnTo>
                  <a:pt x="763422" y="5321440"/>
                </a:lnTo>
                <a:lnTo>
                  <a:pt x="760604" y="5316482"/>
                </a:lnTo>
                <a:lnTo>
                  <a:pt x="750603" y="5315646"/>
                </a:lnTo>
                <a:lnTo>
                  <a:pt x="748101" y="5314492"/>
                </a:lnTo>
                <a:cubicBezTo>
                  <a:pt x="743336" y="5312270"/>
                  <a:pt x="738573" y="5310219"/>
                  <a:pt x="733610" y="5308812"/>
                </a:cubicBezTo>
                <a:cubicBezTo>
                  <a:pt x="732103" y="5330640"/>
                  <a:pt x="691138" y="5300448"/>
                  <a:pt x="698671" y="5319789"/>
                </a:cubicBezTo>
                <a:cubicBezTo>
                  <a:pt x="671131" y="5315859"/>
                  <a:pt x="685526" y="5335298"/>
                  <a:pt x="658974" y="5314289"/>
                </a:cubicBezTo>
                <a:cubicBezTo>
                  <a:pt x="610275" y="5322973"/>
                  <a:pt x="590509" y="5330275"/>
                  <a:pt x="547411" y="5323081"/>
                </a:cubicBezTo>
                <a:cubicBezTo>
                  <a:pt x="507611" y="5321127"/>
                  <a:pt x="457956" y="5301046"/>
                  <a:pt x="420170" y="5302565"/>
                </a:cubicBezTo>
                <a:cubicBezTo>
                  <a:pt x="362940" y="5303601"/>
                  <a:pt x="338545" y="5357010"/>
                  <a:pt x="320690" y="5332193"/>
                </a:cubicBezTo>
                <a:cubicBezTo>
                  <a:pt x="293655" y="5338591"/>
                  <a:pt x="280592" y="5339804"/>
                  <a:pt x="257958" y="5340954"/>
                </a:cubicBezTo>
                <a:lnTo>
                  <a:pt x="184890" y="5339091"/>
                </a:lnTo>
                <a:lnTo>
                  <a:pt x="183331" y="5338348"/>
                </a:lnTo>
                <a:cubicBezTo>
                  <a:pt x="176597" y="5336970"/>
                  <a:pt x="172582" y="5337663"/>
                  <a:pt x="169782" y="5339269"/>
                </a:cubicBezTo>
                <a:lnTo>
                  <a:pt x="167187" y="5341914"/>
                </a:lnTo>
                <a:lnTo>
                  <a:pt x="140235" y="5348128"/>
                </a:lnTo>
                <a:lnTo>
                  <a:pt x="109349" y="5351347"/>
                </a:lnTo>
                <a:lnTo>
                  <a:pt x="108834" y="5350486"/>
                </a:lnTo>
                <a:cubicBezTo>
                  <a:pt x="104774" y="5349326"/>
                  <a:pt x="95228" y="5348561"/>
                  <a:pt x="84990" y="5344389"/>
                </a:cubicBezTo>
                <a:cubicBezTo>
                  <a:pt x="88665" y="5323440"/>
                  <a:pt x="55092" y="5336567"/>
                  <a:pt x="47411" y="5325453"/>
                </a:cubicBezTo>
                <a:cubicBezTo>
                  <a:pt x="38324" y="5327218"/>
                  <a:pt x="28779" y="5328702"/>
                  <a:pt x="18970" y="5329785"/>
                </a:cubicBezTo>
                <a:lnTo>
                  <a:pt x="13158" y="5330156"/>
                </a:lnTo>
                <a:lnTo>
                  <a:pt x="13003" y="5329958"/>
                </a:lnTo>
                <a:cubicBezTo>
                  <a:pt x="11660" y="5329599"/>
                  <a:pt x="9719" y="5329556"/>
                  <a:pt x="6798" y="5329941"/>
                </a:cubicBezTo>
                <a:lnTo>
                  <a:pt x="2557" y="5330836"/>
                </a:lnTo>
                <a:lnTo>
                  <a:pt x="0" y="5330999"/>
                </a:lnTo>
                <a:lnTo>
                  <a:pt x="0" y="6095"/>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3" name="Rectangle 6">
            <a:extLst>
              <a:ext uri="{FF2B5EF4-FFF2-40B4-BE49-F238E27FC236}">
                <a16:creationId xmlns:a16="http://schemas.microsoft.com/office/drawing/2014/main" id="{0AC3A952-2574-44E9-9C98-DBC27EE14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2215" y="284435"/>
            <a:ext cx="1011410" cy="305853"/>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4" name="Google Shape;844;p26"/>
          <p:cNvSpPr txBox="1">
            <a:spLocks noGrp="1"/>
          </p:cNvSpPr>
          <p:nvPr>
            <p:ph type="subTitle" idx="4294967295"/>
          </p:nvPr>
        </p:nvSpPr>
        <p:spPr>
          <a:xfrm>
            <a:off x="4365452" y="936266"/>
            <a:ext cx="3919819" cy="3220278"/>
          </a:xfrm>
          <a:prstGeom prst="rect">
            <a:avLst/>
          </a:prstGeom>
        </p:spPr>
        <p:txBody>
          <a:bodyPr spcFirstLastPara="1" vert="horz" lIns="91440" tIns="45720" rIns="91440" bIns="45720" rtlCol="0" anchor="ctr" anchorCtr="0">
            <a:normAutofit/>
          </a:bodyPr>
          <a:lstStyle/>
          <a:p>
            <a:pPr marL="171450" lvl="0" indent="-228600" defTabSz="914400">
              <a:spcBef>
                <a:spcPts val="0"/>
              </a:spcBef>
              <a:spcAft>
                <a:spcPts val="600"/>
              </a:spcAft>
            </a:pPr>
            <a:r>
              <a:rPr lang="en-US" sz="1500">
                <a:solidFill>
                  <a:schemeClr val="tx1">
                    <a:lumMod val="85000"/>
                    <a:lumOff val="15000"/>
                  </a:schemeClr>
                </a:solidFill>
              </a:rPr>
              <a:t>We will use one-way ANOVAs to compare three or more categorical, independent groups</a:t>
            </a:r>
          </a:p>
          <a:p>
            <a:pPr marL="628650" lvl="1" indent="-228600" defTabSz="914400">
              <a:spcBef>
                <a:spcPts val="0"/>
              </a:spcBef>
              <a:spcAft>
                <a:spcPts val="600"/>
              </a:spcAft>
            </a:pPr>
            <a:r>
              <a:rPr lang="en-US" sz="1500">
                <a:solidFill>
                  <a:schemeClr val="tx1">
                    <a:lumMod val="85000"/>
                    <a:lumOff val="15000"/>
                  </a:schemeClr>
                </a:solidFill>
              </a:rPr>
              <a:t>Categorical: participants are either in one level of the dependent variable or another</a:t>
            </a:r>
          </a:p>
          <a:p>
            <a:pPr marL="1085850" lvl="2" indent="-228600" defTabSz="914400">
              <a:spcBef>
                <a:spcPts val="0"/>
              </a:spcBef>
              <a:spcAft>
                <a:spcPts val="600"/>
              </a:spcAft>
            </a:pPr>
            <a:r>
              <a:rPr lang="en-US">
                <a:solidFill>
                  <a:schemeClr val="tx1">
                    <a:lumMod val="85000"/>
                    <a:lumOff val="15000"/>
                  </a:schemeClr>
                </a:solidFill>
              </a:rPr>
              <a:t>E.g., level of education (four groups: high school, some college, bachelor’s degree, master’s degree)</a:t>
            </a:r>
          </a:p>
          <a:p>
            <a:pPr marL="628650" lvl="1" indent="-228600" defTabSz="914400">
              <a:spcBef>
                <a:spcPts val="0"/>
              </a:spcBef>
              <a:spcAft>
                <a:spcPts val="600"/>
              </a:spcAft>
            </a:pPr>
            <a:r>
              <a:rPr lang="en-US" sz="1500">
                <a:solidFill>
                  <a:schemeClr val="tx1">
                    <a:lumMod val="85000"/>
                    <a:lumOff val="15000"/>
                  </a:schemeClr>
                </a:solidFill>
              </a:rPr>
              <a:t>Independent: scores in each group are unrelated to each other</a:t>
            </a:r>
          </a:p>
        </p:txBody>
      </p:sp>
    </p:spTree>
    <p:extLst>
      <p:ext uri="{BB962C8B-B14F-4D97-AF65-F5344CB8AC3E}">
        <p14:creationId xmlns:p14="http://schemas.microsoft.com/office/powerpoint/2010/main" val="3856388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27"/>
        <p:cNvGrpSpPr/>
        <p:nvPr/>
      </p:nvGrpSpPr>
      <p:grpSpPr>
        <a:xfrm>
          <a:off x="0" y="0"/>
          <a:ext cx="0" cy="0"/>
          <a:chOff x="0" y="0"/>
          <a:chExt cx="0" cy="0"/>
        </a:xfrm>
      </p:grpSpPr>
      <p:sp useBgFill="1">
        <p:nvSpPr>
          <p:cNvPr id="834" name="Rectangle 833">
            <a:extLst>
              <a:ext uri="{FF2B5EF4-FFF2-40B4-BE49-F238E27FC236}">
                <a16:creationId xmlns:a16="http://schemas.microsoft.com/office/drawing/2014/main" id="{2515456E-B1B1-48C1-8164-7E567F5D4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Google Shape;829;p25"/>
          <p:cNvSpPr txBox="1">
            <a:spLocks noGrp="1"/>
          </p:cNvSpPr>
          <p:nvPr>
            <p:ph type="title" idx="4294967295"/>
          </p:nvPr>
        </p:nvSpPr>
        <p:spPr>
          <a:xfrm>
            <a:off x="616724" y="1438132"/>
            <a:ext cx="2873998" cy="2267235"/>
          </a:xfrm>
          <a:prstGeom prst="rect">
            <a:avLst/>
          </a:prstGeom>
        </p:spPr>
        <p:txBody>
          <a:bodyPr spcFirstLastPara="1" vert="horz" lIns="91440" tIns="45720" rIns="91440" bIns="45720" rtlCol="0" anchor="ctr" anchorCtr="0">
            <a:normAutofit/>
          </a:bodyPr>
          <a:lstStyle/>
          <a:p>
            <a:pPr marL="0" lvl="0" indent="0" algn="ctr" defTabSz="914400">
              <a:spcAft>
                <a:spcPts val="0"/>
              </a:spcAft>
            </a:pPr>
            <a:r>
              <a:rPr lang="en-US" sz="3700" kern="1200">
                <a:solidFill>
                  <a:schemeClr val="tx1">
                    <a:lumMod val="85000"/>
                    <a:lumOff val="15000"/>
                  </a:schemeClr>
                </a:solidFill>
                <a:latin typeface="+mj-lt"/>
                <a:ea typeface="+mj-ea"/>
                <a:cs typeface="+mj-cs"/>
              </a:rPr>
              <a:t>Assumption 2: Continuous Dependent Variable</a:t>
            </a:r>
          </a:p>
        </p:txBody>
      </p:sp>
      <p:sp>
        <p:nvSpPr>
          <p:cNvPr id="836" name="Freeform: Shape 835">
            <a:extLst>
              <a:ext uri="{FF2B5EF4-FFF2-40B4-BE49-F238E27FC236}">
                <a16:creationId xmlns:a16="http://schemas.microsoft.com/office/drawing/2014/main" id="{D237ACD7-8629-4014-83AF-339EDD87E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3" y="482600"/>
            <a:ext cx="4704078" cy="4182268"/>
          </a:xfrm>
          <a:custGeom>
            <a:avLst/>
            <a:gdLst>
              <a:gd name="connsiteX0" fmla="*/ 6160697 w 6160697"/>
              <a:gd name="connsiteY0" fmla="*/ 0 h 5636676"/>
              <a:gd name="connsiteX1" fmla="*/ 6160697 w 6160697"/>
              <a:gd name="connsiteY1" fmla="*/ 5241536 h 5636676"/>
              <a:gd name="connsiteX2" fmla="*/ 6156554 w 6160697"/>
              <a:gd name="connsiteY2" fmla="*/ 5242381 h 5636676"/>
              <a:gd name="connsiteX3" fmla="*/ 6152471 w 6160697"/>
              <a:gd name="connsiteY3" fmla="*/ 5238376 h 5636676"/>
              <a:gd name="connsiteX4" fmla="*/ 6139063 w 6160697"/>
              <a:gd name="connsiteY4" fmla="*/ 5237646 h 5636676"/>
              <a:gd name="connsiteX5" fmla="*/ 6124768 w 6160697"/>
              <a:gd name="connsiteY5" fmla="*/ 5241915 h 5636676"/>
              <a:gd name="connsiteX6" fmla="*/ 6058950 w 6160697"/>
              <a:gd name="connsiteY6" fmla="*/ 5267176 h 5636676"/>
              <a:gd name="connsiteX7" fmla="*/ 6018366 w 6160697"/>
              <a:gd name="connsiteY7" fmla="*/ 5279454 h 5636676"/>
              <a:gd name="connsiteX8" fmla="*/ 6001056 w 6160697"/>
              <a:gd name="connsiteY8" fmla="*/ 5279669 h 5636676"/>
              <a:gd name="connsiteX9" fmla="*/ 5978158 w 6160697"/>
              <a:gd name="connsiteY9" fmla="*/ 5282958 h 5636676"/>
              <a:gd name="connsiteX10" fmla="*/ 5851521 w 6160697"/>
              <a:gd name="connsiteY10" fmla="*/ 5320165 h 5636676"/>
              <a:gd name="connsiteX11" fmla="*/ 5846811 w 6160697"/>
              <a:gd name="connsiteY11" fmla="*/ 5317803 h 5636676"/>
              <a:gd name="connsiteX12" fmla="*/ 5821445 w 6160697"/>
              <a:gd name="connsiteY12" fmla="*/ 5326257 h 5636676"/>
              <a:gd name="connsiteX13" fmla="*/ 5742484 w 6160697"/>
              <a:gd name="connsiteY13" fmla="*/ 5378748 h 5636676"/>
              <a:gd name="connsiteX14" fmla="*/ 5692638 w 6160697"/>
              <a:gd name="connsiteY14" fmla="*/ 5394640 h 5636676"/>
              <a:gd name="connsiteX15" fmla="*/ 5673352 w 6160697"/>
              <a:gd name="connsiteY15" fmla="*/ 5396590 h 5636676"/>
              <a:gd name="connsiteX16" fmla="*/ 5641138 w 6160697"/>
              <a:gd name="connsiteY16" fmla="*/ 5400089 h 5636676"/>
              <a:gd name="connsiteX17" fmla="*/ 5613130 w 6160697"/>
              <a:gd name="connsiteY17" fmla="*/ 5393622 h 5636676"/>
              <a:gd name="connsiteX18" fmla="*/ 5587752 w 6160697"/>
              <a:gd name="connsiteY18" fmla="*/ 5400147 h 5636676"/>
              <a:gd name="connsiteX19" fmla="*/ 5586939 w 6160697"/>
              <a:gd name="connsiteY19" fmla="*/ 5413409 h 5636676"/>
              <a:gd name="connsiteX20" fmla="*/ 5558140 w 6160697"/>
              <a:gd name="connsiteY20" fmla="*/ 5416576 h 5636676"/>
              <a:gd name="connsiteX21" fmla="*/ 5513898 w 6160697"/>
              <a:gd name="connsiteY21" fmla="*/ 5420092 h 5636676"/>
              <a:gd name="connsiteX22" fmla="*/ 5507892 w 6160697"/>
              <a:gd name="connsiteY22" fmla="*/ 5423953 h 5636676"/>
              <a:gd name="connsiteX23" fmla="*/ 5499230 w 6160697"/>
              <a:gd name="connsiteY23" fmla="*/ 5414956 h 5636676"/>
              <a:gd name="connsiteX24" fmla="*/ 5482057 w 6160697"/>
              <a:gd name="connsiteY24" fmla="*/ 5411363 h 5636676"/>
              <a:gd name="connsiteX25" fmla="*/ 5408816 w 6160697"/>
              <a:gd name="connsiteY25" fmla="*/ 5415847 h 5636676"/>
              <a:gd name="connsiteX26" fmla="*/ 5395738 w 6160697"/>
              <a:gd name="connsiteY26" fmla="*/ 5413749 h 5636676"/>
              <a:gd name="connsiteX27" fmla="*/ 5380156 w 6160697"/>
              <a:gd name="connsiteY27" fmla="*/ 5419870 h 5636676"/>
              <a:gd name="connsiteX28" fmla="*/ 5347114 w 6160697"/>
              <a:gd name="connsiteY28" fmla="*/ 5429171 h 5636676"/>
              <a:gd name="connsiteX29" fmla="*/ 5326101 w 6160697"/>
              <a:gd name="connsiteY29" fmla="*/ 5440792 h 5636676"/>
              <a:gd name="connsiteX30" fmla="*/ 5320104 w 6160697"/>
              <a:gd name="connsiteY30" fmla="*/ 5435870 h 5636676"/>
              <a:gd name="connsiteX31" fmla="*/ 5306571 w 6160697"/>
              <a:gd name="connsiteY31" fmla="*/ 5434305 h 5636676"/>
              <a:gd name="connsiteX32" fmla="*/ 5250731 w 6160697"/>
              <a:gd name="connsiteY32" fmla="*/ 5442441 h 5636676"/>
              <a:gd name="connsiteX33" fmla="*/ 5240489 w 6160697"/>
              <a:gd name="connsiteY33" fmla="*/ 5441726 h 5636676"/>
              <a:gd name="connsiteX34" fmla="*/ 5229095 w 6160697"/>
              <a:gd name="connsiteY34" fmla="*/ 5447321 h 5636676"/>
              <a:gd name="connsiteX35" fmla="*/ 5162669 w 6160697"/>
              <a:gd name="connsiteY35" fmla="*/ 5481008 h 5636676"/>
              <a:gd name="connsiteX36" fmla="*/ 5161945 w 6160697"/>
              <a:gd name="connsiteY36" fmla="*/ 5484428 h 5636676"/>
              <a:gd name="connsiteX37" fmla="*/ 5141192 w 6160697"/>
              <a:gd name="connsiteY37" fmla="*/ 5487094 h 5636676"/>
              <a:gd name="connsiteX38" fmla="*/ 5135796 w 6160697"/>
              <a:gd name="connsiteY38" fmla="*/ 5493398 h 5636676"/>
              <a:gd name="connsiteX39" fmla="*/ 5125146 w 6160697"/>
              <a:gd name="connsiteY39" fmla="*/ 5495481 h 5636676"/>
              <a:gd name="connsiteX40" fmla="*/ 5048259 w 6160697"/>
              <a:gd name="connsiteY40" fmla="*/ 5518646 h 5636676"/>
              <a:gd name="connsiteX41" fmla="*/ 5034800 w 6160697"/>
              <a:gd name="connsiteY41" fmla="*/ 5519818 h 5636676"/>
              <a:gd name="connsiteX42" fmla="*/ 5021494 w 6160697"/>
              <a:gd name="connsiteY42" fmla="*/ 5533940 h 5636676"/>
              <a:gd name="connsiteX43" fmla="*/ 4969420 w 6160697"/>
              <a:gd name="connsiteY43" fmla="*/ 5539580 h 5636676"/>
              <a:gd name="connsiteX44" fmla="*/ 4951997 w 6160697"/>
              <a:gd name="connsiteY44" fmla="*/ 5540998 h 5636676"/>
              <a:gd name="connsiteX45" fmla="*/ 4944222 w 6160697"/>
              <a:gd name="connsiteY45" fmla="*/ 5542061 h 5636676"/>
              <a:gd name="connsiteX46" fmla="*/ 4945476 w 6160697"/>
              <a:gd name="connsiteY46" fmla="*/ 5548837 h 5636676"/>
              <a:gd name="connsiteX47" fmla="*/ 4924708 w 6160697"/>
              <a:gd name="connsiteY47" fmla="*/ 5553963 h 5636676"/>
              <a:gd name="connsiteX48" fmla="*/ 4900123 w 6160697"/>
              <a:gd name="connsiteY48" fmla="*/ 5574141 h 5636676"/>
              <a:gd name="connsiteX49" fmla="*/ 4878805 w 6160697"/>
              <a:gd name="connsiteY49" fmla="*/ 5589711 h 5636676"/>
              <a:gd name="connsiteX50" fmla="*/ 4862889 w 6160697"/>
              <a:gd name="connsiteY50" fmla="*/ 5590274 h 5636676"/>
              <a:gd name="connsiteX51" fmla="*/ 4787099 w 6160697"/>
              <a:gd name="connsiteY51" fmla="*/ 5601127 h 5636676"/>
              <a:gd name="connsiteX52" fmla="*/ 4767539 w 6160697"/>
              <a:gd name="connsiteY52" fmla="*/ 5604712 h 5636676"/>
              <a:gd name="connsiteX53" fmla="*/ 4715397 w 6160697"/>
              <a:gd name="connsiteY53" fmla="*/ 5606905 h 5636676"/>
              <a:gd name="connsiteX54" fmla="*/ 4594975 w 6160697"/>
              <a:gd name="connsiteY54" fmla="*/ 5611694 h 5636676"/>
              <a:gd name="connsiteX55" fmla="*/ 4592519 w 6160697"/>
              <a:gd name="connsiteY55" fmla="*/ 5614677 h 5636676"/>
              <a:gd name="connsiteX56" fmla="*/ 4582609 w 6160697"/>
              <a:gd name="connsiteY56" fmla="*/ 5615529 h 5636676"/>
              <a:gd name="connsiteX57" fmla="*/ 4580200 w 6160697"/>
              <a:gd name="connsiteY57" fmla="*/ 5616290 h 5636676"/>
              <a:gd name="connsiteX58" fmla="*/ 4566161 w 6160697"/>
              <a:gd name="connsiteY58" fmla="*/ 5620121 h 5636676"/>
              <a:gd name="connsiteX59" fmla="*/ 4530539 w 6160697"/>
              <a:gd name="connsiteY59" fmla="*/ 5615013 h 5636676"/>
              <a:gd name="connsiteX60" fmla="*/ 4491359 w 6160697"/>
              <a:gd name="connsiteY60" fmla="*/ 5619658 h 5636676"/>
              <a:gd name="connsiteX61" fmla="*/ 4372063 w 6160697"/>
              <a:gd name="connsiteY61" fmla="*/ 5620213 h 5636676"/>
              <a:gd name="connsiteX62" fmla="*/ 4261863 w 6160697"/>
              <a:gd name="connsiteY62" fmla="*/ 5623713 h 5636676"/>
              <a:gd name="connsiteX63" fmla="*/ 4213285 w 6160697"/>
              <a:gd name="connsiteY63" fmla="*/ 5622917 h 5636676"/>
              <a:gd name="connsiteX64" fmla="*/ 4173936 w 6160697"/>
              <a:gd name="connsiteY64" fmla="*/ 5622049 h 5636676"/>
              <a:gd name="connsiteX65" fmla="*/ 4175584 w 6160697"/>
              <a:gd name="connsiteY65" fmla="*/ 5630149 h 5636676"/>
              <a:gd name="connsiteX66" fmla="*/ 4152035 w 6160697"/>
              <a:gd name="connsiteY66" fmla="*/ 5636676 h 5636676"/>
              <a:gd name="connsiteX67" fmla="*/ 4121051 w 6160697"/>
              <a:gd name="connsiteY67" fmla="*/ 5621835 h 5636676"/>
              <a:gd name="connsiteX68" fmla="*/ 4103457 w 6160697"/>
              <a:gd name="connsiteY68" fmla="*/ 5621974 h 5636676"/>
              <a:gd name="connsiteX69" fmla="*/ 4072592 w 6160697"/>
              <a:gd name="connsiteY69" fmla="*/ 5627101 h 5636676"/>
              <a:gd name="connsiteX70" fmla="*/ 4062311 w 6160697"/>
              <a:gd name="connsiteY70" fmla="*/ 5629472 h 5636676"/>
              <a:gd name="connsiteX71" fmla="*/ 3985093 w 6160697"/>
              <a:gd name="connsiteY71" fmla="*/ 5613011 h 5636676"/>
              <a:gd name="connsiteX72" fmla="*/ 3977564 w 6160697"/>
              <a:gd name="connsiteY72" fmla="*/ 5606406 h 5636676"/>
              <a:gd name="connsiteX73" fmla="*/ 3938843 w 6160697"/>
              <a:gd name="connsiteY73" fmla="*/ 5603534 h 5636676"/>
              <a:gd name="connsiteX74" fmla="*/ 3934439 w 6160697"/>
              <a:gd name="connsiteY74" fmla="*/ 5605287 h 5636676"/>
              <a:gd name="connsiteX75" fmla="*/ 3902350 w 6160697"/>
              <a:gd name="connsiteY75" fmla="*/ 5595175 h 5636676"/>
              <a:gd name="connsiteX76" fmla="*/ 3773677 w 6160697"/>
              <a:gd name="connsiteY76" fmla="*/ 5577344 h 5636676"/>
              <a:gd name="connsiteX77" fmla="*/ 3526259 w 6160697"/>
              <a:gd name="connsiteY77" fmla="*/ 5567985 h 5636676"/>
              <a:gd name="connsiteX78" fmla="*/ 3268592 w 6160697"/>
              <a:gd name="connsiteY78" fmla="*/ 5541271 h 5636676"/>
              <a:gd name="connsiteX79" fmla="*/ 3024274 w 6160697"/>
              <a:gd name="connsiteY79" fmla="*/ 5551613 h 5636676"/>
              <a:gd name="connsiteX80" fmla="*/ 2580376 w 6160697"/>
              <a:gd name="connsiteY80" fmla="*/ 5523020 h 5636676"/>
              <a:gd name="connsiteX81" fmla="*/ 2428086 w 6160697"/>
              <a:gd name="connsiteY81" fmla="*/ 5520461 h 5636676"/>
              <a:gd name="connsiteX82" fmla="*/ 2326052 w 6160697"/>
              <a:gd name="connsiteY82" fmla="*/ 5519493 h 5636676"/>
              <a:gd name="connsiteX83" fmla="*/ 2318979 w 6160697"/>
              <a:gd name="connsiteY83" fmla="*/ 5522207 h 5636676"/>
              <a:gd name="connsiteX84" fmla="*/ 2290482 w 6160697"/>
              <a:gd name="connsiteY84" fmla="*/ 5523810 h 5636676"/>
              <a:gd name="connsiteX85" fmla="*/ 2282680 w 6160697"/>
              <a:gd name="connsiteY85" fmla="*/ 5535840 h 5636676"/>
              <a:gd name="connsiteX86" fmla="*/ 2187437 w 6160697"/>
              <a:gd name="connsiteY86" fmla="*/ 5546268 h 5636676"/>
              <a:gd name="connsiteX87" fmla="*/ 1958211 w 6160697"/>
              <a:gd name="connsiteY87" fmla="*/ 5550992 h 5636676"/>
              <a:gd name="connsiteX88" fmla="*/ 1788574 w 6160697"/>
              <a:gd name="connsiteY88" fmla="*/ 5530833 h 5636676"/>
              <a:gd name="connsiteX89" fmla="*/ 1770257 w 6160697"/>
              <a:gd name="connsiteY89" fmla="*/ 5530964 h 5636676"/>
              <a:gd name="connsiteX90" fmla="*/ 1747724 w 6160697"/>
              <a:gd name="connsiteY90" fmla="*/ 5529296 h 5636676"/>
              <a:gd name="connsiteX91" fmla="*/ 1712794 w 6160697"/>
              <a:gd name="connsiteY91" fmla="*/ 5535788 h 5636676"/>
              <a:gd name="connsiteX92" fmla="*/ 1693854 w 6160697"/>
              <a:gd name="connsiteY92" fmla="*/ 5545452 h 5636676"/>
              <a:gd name="connsiteX93" fmla="*/ 1687546 w 6160697"/>
              <a:gd name="connsiteY93" fmla="*/ 5544521 h 5636676"/>
              <a:gd name="connsiteX94" fmla="*/ 1687194 w 6160697"/>
              <a:gd name="connsiteY94" fmla="*/ 5541192 h 5636676"/>
              <a:gd name="connsiteX95" fmla="*/ 1629583 w 6160697"/>
              <a:gd name="connsiteY95" fmla="*/ 5530061 h 5636676"/>
              <a:gd name="connsiteX96" fmla="*/ 1553336 w 6160697"/>
              <a:gd name="connsiteY96" fmla="*/ 5487310 h 5636676"/>
              <a:gd name="connsiteX97" fmla="*/ 1465077 w 6160697"/>
              <a:gd name="connsiteY97" fmla="*/ 5478284 h 5636676"/>
              <a:gd name="connsiteX98" fmla="*/ 1429630 w 6160697"/>
              <a:gd name="connsiteY98" fmla="*/ 5463320 h 5636676"/>
              <a:gd name="connsiteX99" fmla="*/ 1391291 w 6160697"/>
              <a:gd name="connsiteY99" fmla="*/ 5464846 h 5636676"/>
              <a:gd name="connsiteX100" fmla="*/ 1380007 w 6160697"/>
              <a:gd name="connsiteY100" fmla="*/ 5455970 h 5636676"/>
              <a:gd name="connsiteX101" fmla="*/ 1378141 w 6160697"/>
              <a:gd name="connsiteY101" fmla="*/ 5454279 h 5636676"/>
              <a:gd name="connsiteX102" fmla="*/ 1368962 w 6160697"/>
              <a:gd name="connsiteY102" fmla="*/ 5451018 h 5636676"/>
              <a:gd name="connsiteX103" fmla="*/ 1368505 w 6160697"/>
              <a:gd name="connsiteY103" fmla="*/ 5445712 h 5636676"/>
              <a:gd name="connsiteX104" fmla="*/ 1356218 w 6160697"/>
              <a:gd name="connsiteY104" fmla="*/ 5437660 h 5636676"/>
              <a:gd name="connsiteX105" fmla="*/ 1338733 w 6160697"/>
              <a:gd name="connsiteY105" fmla="*/ 5432883 h 5636676"/>
              <a:gd name="connsiteX106" fmla="*/ 1253342 w 6160697"/>
              <a:gd name="connsiteY106" fmla="*/ 5415104 h 5636676"/>
              <a:gd name="connsiteX107" fmla="*/ 1203557 w 6160697"/>
              <a:gd name="connsiteY107" fmla="*/ 5401656 h 5636676"/>
              <a:gd name="connsiteX108" fmla="*/ 1186689 w 6160697"/>
              <a:gd name="connsiteY108" fmla="*/ 5392134 h 5636676"/>
              <a:gd name="connsiteX109" fmla="*/ 1161759 w 6160697"/>
              <a:gd name="connsiteY109" fmla="*/ 5381804 h 5636676"/>
              <a:gd name="connsiteX110" fmla="*/ 1119345 w 6160697"/>
              <a:gd name="connsiteY110" fmla="*/ 5360154 h 5636676"/>
              <a:gd name="connsiteX111" fmla="*/ 1095256 w 6160697"/>
              <a:gd name="connsiteY111" fmla="*/ 5353950 h 5636676"/>
              <a:gd name="connsiteX112" fmla="*/ 1058773 w 6160697"/>
              <a:gd name="connsiteY112" fmla="*/ 5341289 h 5636676"/>
              <a:gd name="connsiteX113" fmla="*/ 1048153 w 6160697"/>
              <a:gd name="connsiteY113" fmla="*/ 5339154 h 5636676"/>
              <a:gd name="connsiteX114" fmla="*/ 1043881 w 6160697"/>
              <a:gd name="connsiteY114" fmla="*/ 5338518 h 5636676"/>
              <a:gd name="connsiteX115" fmla="*/ 1007373 w 6160697"/>
              <a:gd name="connsiteY115" fmla="*/ 5339007 h 5636676"/>
              <a:gd name="connsiteX116" fmla="*/ 1004885 w 6160697"/>
              <a:gd name="connsiteY116" fmla="*/ 5334591 h 5636676"/>
              <a:gd name="connsiteX117" fmla="*/ 994709 w 6160697"/>
              <a:gd name="connsiteY117" fmla="*/ 5328566 h 5636676"/>
              <a:gd name="connsiteX118" fmla="*/ 984399 w 6160697"/>
              <a:gd name="connsiteY118" fmla="*/ 5331183 h 5636676"/>
              <a:gd name="connsiteX119" fmla="*/ 964158 w 6160697"/>
              <a:gd name="connsiteY119" fmla="*/ 5330044 h 5636676"/>
              <a:gd name="connsiteX120" fmla="*/ 958888 w 6160697"/>
              <a:gd name="connsiteY120" fmla="*/ 5328278 h 5636676"/>
              <a:gd name="connsiteX121" fmla="*/ 940162 w 6160697"/>
              <a:gd name="connsiteY121" fmla="*/ 5341965 h 5636676"/>
              <a:gd name="connsiteX122" fmla="*/ 907763 w 6160697"/>
              <a:gd name="connsiteY122" fmla="*/ 5329404 h 5636676"/>
              <a:gd name="connsiteX123" fmla="*/ 872950 w 6160697"/>
              <a:gd name="connsiteY123" fmla="*/ 5324938 h 5636676"/>
              <a:gd name="connsiteX124" fmla="*/ 862283 w 6160697"/>
              <a:gd name="connsiteY124" fmla="*/ 5327617 h 5636676"/>
              <a:gd name="connsiteX125" fmla="*/ 798257 w 6160697"/>
              <a:gd name="connsiteY125" fmla="*/ 5334973 h 5636676"/>
              <a:gd name="connsiteX126" fmla="*/ 778474 w 6160697"/>
              <a:gd name="connsiteY126" fmla="*/ 5326083 h 5636676"/>
              <a:gd name="connsiteX127" fmla="*/ 763422 w 6160697"/>
              <a:gd name="connsiteY127" fmla="*/ 5321440 h 5636676"/>
              <a:gd name="connsiteX128" fmla="*/ 760604 w 6160697"/>
              <a:gd name="connsiteY128" fmla="*/ 5316482 h 5636676"/>
              <a:gd name="connsiteX129" fmla="*/ 750603 w 6160697"/>
              <a:gd name="connsiteY129" fmla="*/ 5315646 h 5636676"/>
              <a:gd name="connsiteX130" fmla="*/ 748101 w 6160697"/>
              <a:gd name="connsiteY130" fmla="*/ 5314492 h 5636676"/>
              <a:gd name="connsiteX131" fmla="*/ 733610 w 6160697"/>
              <a:gd name="connsiteY131" fmla="*/ 5308812 h 5636676"/>
              <a:gd name="connsiteX132" fmla="*/ 698671 w 6160697"/>
              <a:gd name="connsiteY132" fmla="*/ 5319789 h 5636676"/>
              <a:gd name="connsiteX133" fmla="*/ 658974 w 6160697"/>
              <a:gd name="connsiteY133" fmla="*/ 5314289 h 5636676"/>
              <a:gd name="connsiteX134" fmla="*/ 547411 w 6160697"/>
              <a:gd name="connsiteY134" fmla="*/ 5323081 h 5636676"/>
              <a:gd name="connsiteX135" fmla="*/ 420170 w 6160697"/>
              <a:gd name="connsiteY135" fmla="*/ 5302565 h 5636676"/>
              <a:gd name="connsiteX136" fmla="*/ 320690 w 6160697"/>
              <a:gd name="connsiteY136" fmla="*/ 5332193 h 5636676"/>
              <a:gd name="connsiteX137" fmla="*/ 257958 w 6160697"/>
              <a:gd name="connsiteY137" fmla="*/ 5340954 h 5636676"/>
              <a:gd name="connsiteX138" fmla="*/ 184890 w 6160697"/>
              <a:gd name="connsiteY138" fmla="*/ 5339091 h 5636676"/>
              <a:gd name="connsiteX139" fmla="*/ 183331 w 6160697"/>
              <a:gd name="connsiteY139" fmla="*/ 5338348 h 5636676"/>
              <a:gd name="connsiteX140" fmla="*/ 169782 w 6160697"/>
              <a:gd name="connsiteY140" fmla="*/ 5339269 h 5636676"/>
              <a:gd name="connsiteX141" fmla="*/ 167187 w 6160697"/>
              <a:gd name="connsiteY141" fmla="*/ 5341914 h 5636676"/>
              <a:gd name="connsiteX142" fmla="*/ 140235 w 6160697"/>
              <a:gd name="connsiteY142" fmla="*/ 5348128 h 5636676"/>
              <a:gd name="connsiteX143" fmla="*/ 109349 w 6160697"/>
              <a:gd name="connsiteY143" fmla="*/ 5351347 h 5636676"/>
              <a:gd name="connsiteX144" fmla="*/ 108834 w 6160697"/>
              <a:gd name="connsiteY144" fmla="*/ 5350486 h 5636676"/>
              <a:gd name="connsiteX145" fmla="*/ 84990 w 6160697"/>
              <a:gd name="connsiteY145" fmla="*/ 5344389 h 5636676"/>
              <a:gd name="connsiteX146" fmla="*/ 47411 w 6160697"/>
              <a:gd name="connsiteY146" fmla="*/ 5325453 h 5636676"/>
              <a:gd name="connsiteX147" fmla="*/ 18970 w 6160697"/>
              <a:gd name="connsiteY147" fmla="*/ 5329785 h 5636676"/>
              <a:gd name="connsiteX148" fmla="*/ 13158 w 6160697"/>
              <a:gd name="connsiteY148" fmla="*/ 5330156 h 5636676"/>
              <a:gd name="connsiteX149" fmla="*/ 13003 w 6160697"/>
              <a:gd name="connsiteY149" fmla="*/ 5329958 h 5636676"/>
              <a:gd name="connsiteX150" fmla="*/ 6798 w 6160697"/>
              <a:gd name="connsiteY150" fmla="*/ 5329941 h 5636676"/>
              <a:gd name="connsiteX151" fmla="*/ 2557 w 6160697"/>
              <a:gd name="connsiteY151" fmla="*/ 5330836 h 5636676"/>
              <a:gd name="connsiteX152" fmla="*/ 0 w 6160697"/>
              <a:gd name="connsiteY152" fmla="*/ 5330999 h 5636676"/>
              <a:gd name="connsiteX153" fmla="*/ 0 w 6160697"/>
              <a:gd name="connsiteY153" fmla="*/ 6095 h 563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160697" h="5636676">
                <a:moveTo>
                  <a:pt x="6160697" y="0"/>
                </a:moveTo>
                <a:lnTo>
                  <a:pt x="6160697" y="5241536"/>
                </a:lnTo>
                <a:lnTo>
                  <a:pt x="6156554" y="5242381"/>
                </a:lnTo>
                <a:lnTo>
                  <a:pt x="6152471" y="5238376"/>
                </a:lnTo>
                <a:lnTo>
                  <a:pt x="6139063" y="5237646"/>
                </a:lnTo>
                <a:cubicBezTo>
                  <a:pt x="6134322" y="5238062"/>
                  <a:pt x="6129550" y="5239318"/>
                  <a:pt x="6124768" y="5241915"/>
                </a:cubicBezTo>
                <a:cubicBezTo>
                  <a:pt x="6112241" y="5258189"/>
                  <a:pt x="6073916" y="5246037"/>
                  <a:pt x="6058950" y="5267176"/>
                </a:cubicBezTo>
                <a:cubicBezTo>
                  <a:pt x="6052501" y="5273412"/>
                  <a:pt x="6026754" y="5283311"/>
                  <a:pt x="6018366" y="5279454"/>
                </a:cubicBezTo>
                <a:cubicBezTo>
                  <a:pt x="6012273" y="5280338"/>
                  <a:pt x="6007326" y="5284888"/>
                  <a:pt x="6001056" y="5279669"/>
                </a:cubicBezTo>
                <a:cubicBezTo>
                  <a:pt x="5992407" y="5273826"/>
                  <a:pt x="5980924" y="5292840"/>
                  <a:pt x="5978158" y="5282958"/>
                </a:cubicBezTo>
                <a:cubicBezTo>
                  <a:pt x="5953235" y="5289707"/>
                  <a:pt x="5873412" y="5314356"/>
                  <a:pt x="5851521" y="5320165"/>
                </a:cubicBezTo>
                <a:cubicBezTo>
                  <a:pt x="5850093" y="5319197"/>
                  <a:pt x="5848504" y="5318401"/>
                  <a:pt x="5846811" y="5317803"/>
                </a:cubicBezTo>
                <a:cubicBezTo>
                  <a:pt x="5836955" y="5314327"/>
                  <a:pt x="5825596" y="5318112"/>
                  <a:pt x="5821445" y="5326257"/>
                </a:cubicBezTo>
                <a:cubicBezTo>
                  <a:pt x="5797750" y="5355654"/>
                  <a:pt x="5768199" y="5365302"/>
                  <a:pt x="5742484" y="5378748"/>
                </a:cubicBezTo>
                <a:cubicBezTo>
                  <a:pt x="5712463" y="5391933"/>
                  <a:pt x="5723511" y="5363738"/>
                  <a:pt x="5692638" y="5394640"/>
                </a:cubicBezTo>
                <a:cubicBezTo>
                  <a:pt x="5685162" y="5388839"/>
                  <a:pt x="5680078" y="5390215"/>
                  <a:pt x="5673352" y="5396590"/>
                </a:cubicBezTo>
                <a:cubicBezTo>
                  <a:pt x="5658519" y="5402454"/>
                  <a:pt x="5651424" y="5383775"/>
                  <a:pt x="5641138" y="5400089"/>
                </a:cubicBezTo>
                <a:cubicBezTo>
                  <a:pt x="5639436" y="5389318"/>
                  <a:pt x="5610760" y="5406260"/>
                  <a:pt x="5613130" y="5393622"/>
                </a:cubicBezTo>
                <a:cubicBezTo>
                  <a:pt x="5599247" y="5388102"/>
                  <a:pt x="5601035" y="5404523"/>
                  <a:pt x="5587752" y="5400147"/>
                </a:cubicBezTo>
                <a:cubicBezTo>
                  <a:pt x="5575908" y="5402167"/>
                  <a:pt x="5598814" y="5408442"/>
                  <a:pt x="5586939" y="5413409"/>
                </a:cubicBezTo>
                <a:cubicBezTo>
                  <a:pt x="5571739" y="5417659"/>
                  <a:pt x="5579895" y="5435655"/>
                  <a:pt x="5558140" y="5416576"/>
                </a:cubicBezTo>
                <a:cubicBezTo>
                  <a:pt x="5545125" y="5427439"/>
                  <a:pt x="5537467" y="5418132"/>
                  <a:pt x="5513898" y="5420092"/>
                </a:cubicBezTo>
                <a:lnTo>
                  <a:pt x="5507892" y="5423953"/>
                </a:lnTo>
                <a:lnTo>
                  <a:pt x="5499230" y="5414956"/>
                </a:lnTo>
                <a:cubicBezTo>
                  <a:pt x="5494522" y="5411441"/>
                  <a:pt x="5489041" y="5409502"/>
                  <a:pt x="5482057" y="5411363"/>
                </a:cubicBezTo>
                <a:cubicBezTo>
                  <a:pt x="5441582" y="5440334"/>
                  <a:pt x="5478175" y="5394237"/>
                  <a:pt x="5408816" y="5415847"/>
                </a:cubicBezTo>
                <a:cubicBezTo>
                  <a:pt x="5405733" y="5419916"/>
                  <a:pt x="5396114" y="5418376"/>
                  <a:pt x="5395738" y="5413749"/>
                </a:cubicBezTo>
                <a:cubicBezTo>
                  <a:pt x="5391612" y="5416050"/>
                  <a:pt x="5383259" y="5426773"/>
                  <a:pt x="5380156" y="5419870"/>
                </a:cubicBezTo>
                <a:cubicBezTo>
                  <a:pt x="5368670" y="5421761"/>
                  <a:pt x="5357569" y="5424896"/>
                  <a:pt x="5347114" y="5429171"/>
                </a:cubicBezTo>
                <a:lnTo>
                  <a:pt x="5326101" y="5440792"/>
                </a:lnTo>
                <a:lnTo>
                  <a:pt x="5320104" y="5435870"/>
                </a:lnTo>
                <a:cubicBezTo>
                  <a:pt x="5316154" y="5433548"/>
                  <a:pt x="5311762" y="5432457"/>
                  <a:pt x="5306571" y="5434305"/>
                </a:cubicBezTo>
                <a:cubicBezTo>
                  <a:pt x="5278222" y="5458611"/>
                  <a:pt x="5301967" y="5421751"/>
                  <a:pt x="5250731" y="5442441"/>
                </a:cubicBezTo>
                <a:cubicBezTo>
                  <a:pt x="5248752" y="5445684"/>
                  <a:pt x="5241215" y="5445162"/>
                  <a:pt x="5240489" y="5441726"/>
                </a:cubicBezTo>
                <a:cubicBezTo>
                  <a:pt x="5237534" y="5443716"/>
                  <a:pt x="5232136" y="5452280"/>
                  <a:pt x="5229095" y="5447321"/>
                </a:cubicBezTo>
                <a:cubicBezTo>
                  <a:pt x="5216125" y="5453868"/>
                  <a:pt x="5173861" y="5474823"/>
                  <a:pt x="5162669" y="5481008"/>
                </a:cubicBezTo>
                <a:lnTo>
                  <a:pt x="5161945" y="5484428"/>
                </a:lnTo>
                <a:cubicBezTo>
                  <a:pt x="5158366" y="5485443"/>
                  <a:pt x="5145550" y="5485600"/>
                  <a:pt x="5141192" y="5487094"/>
                </a:cubicBezTo>
                <a:lnTo>
                  <a:pt x="5135796" y="5493398"/>
                </a:lnTo>
                <a:lnTo>
                  <a:pt x="5125146" y="5495481"/>
                </a:lnTo>
                <a:lnTo>
                  <a:pt x="5048259" y="5518646"/>
                </a:lnTo>
                <a:lnTo>
                  <a:pt x="5034800" y="5519818"/>
                </a:lnTo>
                <a:cubicBezTo>
                  <a:pt x="5028813" y="5522097"/>
                  <a:pt x="5024166" y="5526423"/>
                  <a:pt x="5021494" y="5533940"/>
                </a:cubicBezTo>
                <a:cubicBezTo>
                  <a:pt x="5010597" y="5537234"/>
                  <a:pt x="4980226" y="5537766"/>
                  <a:pt x="4969420" y="5539580"/>
                </a:cubicBezTo>
                <a:lnTo>
                  <a:pt x="4951997" y="5540998"/>
                </a:lnTo>
                <a:lnTo>
                  <a:pt x="4944222" y="5542061"/>
                </a:lnTo>
                <a:lnTo>
                  <a:pt x="4945476" y="5548837"/>
                </a:lnTo>
                <a:lnTo>
                  <a:pt x="4924708" y="5553963"/>
                </a:lnTo>
                <a:cubicBezTo>
                  <a:pt x="4918349" y="5557956"/>
                  <a:pt x="4909767" y="5565846"/>
                  <a:pt x="4900123" y="5574141"/>
                </a:cubicBezTo>
                <a:lnTo>
                  <a:pt x="4878805" y="5589711"/>
                </a:lnTo>
                <a:lnTo>
                  <a:pt x="4862889" y="5590274"/>
                </a:lnTo>
                <a:cubicBezTo>
                  <a:pt x="4839384" y="5593189"/>
                  <a:pt x="4802990" y="5598721"/>
                  <a:pt x="4787099" y="5601127"/>
                </a:cubicBezTo>
                <a:cubicBezTo>
                  <a:pt x="4782839" y="5605219"/>
                  <a:pt x="4774855" y="5603876"/>
                  <a:pt x="4767539" y="5604712"/>
                </a:cubicBezTo>
                <a:cubicBezTo>
                  <a:pt x="4760169" y="5608536"/>
                  <a:pt x="4725967" y="5608816"/>
                  <a:pt x="4715397" y="5606905"/>
                </a:cubicBezTo>
                <a:lnTo>
                  <a:pt x="4594975" y="5611694"/>
                </a:lnTo>
                <a:lnTo>
                  <a:pt x="4592519" y="5614677"/>
                </a:lnTo>
                <a:lnTo>
                  <a:pt x="4582609" y="5615529"/>
                </a:lnTo>
                <a:lnTo>
                  <a:pt x="4580200" y="5616290"/>
                </a:lnTo>
                <a:cubicBezTo>
                  <a:pt x="4575607" y="5617756"/>
                  <a:pt x="4571009" y="5619123"/>
                  <a:pt x="4566161" y="5620121"/>
                </a:cubicBezTo>
                <a:cubicBezTo>
                  <a:pt x="4563091" y="5607487"/>
                  <a:pt x="4524419" y="5626532"/>
                  <a:pt x="4530539" y="5615013"/>
                </a:cubicBezTo>
                <a:cubicBezTo>
                  <a:pt x="4503368" y="5618303"/>
                  <a:pt x="4516321" y="5606477"/>
                  <a:pt x="4491359" y="5619658"/>
                </a:cubicBezTo>
                <a:cubicBezTo>
                  <a:pt x="4442184" y="5616385"/>
                  <a:pt x="4416402" y="5629757"/>
                  <a:pt x="4372063" y="5620213"/>
                </a:cubicBezTo>
                <a:cubicBezTo>
                  <a:pt x="4380670" y="5625116"/>
                  <a:pt x="4276183" y="5624626"/>
                  <a:pt x="4261863" y="5623713"/>
                </a:cubicBezTo>
                <a:lnTo>
                  <a:pt x="4213285" y="5622917"/>
                </a:lnTo>
                <a:lnTo>
                  <a:pt x="4173936" y="5622049"/>
                </a:lnTo>
                <a:lnTo>
                  <a:pt x="4175584" y="5630149"/>
                </a:lnTo>
                <a:cubicBezTo>
                  <a:pt x="4164064" y="5629512"/>
                  <a:pt x="4157026" y="5632266"/>
                  <a:pt x="4152035" y="5636676"/>
                </a:cubicBezTo>
                <a:lnTo>
                  <a:pt x="4121051" y="5621835"/>
                </a:lnTo>
                <a:lnTo>
                  <a:pt x="4103457" y="5621974"/>
                </a:lnTo>
                <a:lnTo>
                  <a:pt x="4072592" y="5627101"/>
                </a:lnTo>
                <a:lnTo>
                  <a:pt x="4062311" y="5629472"/>
                </a:lnTo>
                <a:lnTo>
                  <a:pt x="3985093" y="5613011"/>
                </a:lnTo>
                <a:lnTo>
                  <a:pt x="3977564" y="5606406"/>
                </a:lnTo>
                <a:cubicBezTo>
                  <a:pt x="3969488" y="5602339"/>
                  <a:pt x="3957995" y="5600457"/>
                  <a:pt x="3938843" y="5603534"/>
                </a:cubicBezTo>
                <a:lnTo>
                  <a:pt x="3934439" y="5605287"/>
                </a:lnTo>
                <a:lnTo>
                  <a:pt x="3902350" y="5595175"/>
                </a:lnTo>
                <a:cubicBezTo>
                  <a:pt x="3891994" y="5590573"/>
                  <a:pt x="3781184" y="5584781"/>
                  <a:pt x="3773677" y="5577344"/>
                </a:cubicBezTo>
                <a:cubicBezTo>
                  <a:pt x="3652339" y="5595755"/>
                  <a:pt x="3643985" y="5563083"/>
                  <a:pt x="3526259" y="5567985"/>
                </a:cubicBezTo>
                <a:cubicBezTo>
                  <a:pt x="3424299" y="5518200"/>
                  <a:pt x="3359989" y="5548523"/>
                  <a:pt x="3268592" y="5541271"/>
                </a:cubicBezTo>
                <a:cubicBezTo>
                  <a:pt x="3181540" y="5536169"/>
                  <a:pt x="3141233" y="5552279"/>
                  <a:pt x="3024274" y="5551613"/>
                </a:cubicBezTo>
                <a:cubicBezTo>
                  <a:pt x="2900352" y="5540755"/>
                  <a:pt x="2719771" y="5546525"/>
                  <a:pt x="2580376" y="5523020"/>
                </a:cubicBezTo>
                <a:cubicBezTo>
                  <a:pt x="2470852" y="5515454"/>
                  <a:pt x="2470473" y="5521048"/>
                  <a:pt x="2428086" y="5520461"/>
                </a:cubicBezTo>
                <a:cubicBezTo>
                  <a:pt x="2413989" y="5523686"/>
                  <a:pt x="2339546" y="5514256"/>
                  <a:pt x="2326052" y="5519493"/>
                </a:cubicBezTo>
                <a:lnTo>
                  <a:pt x="2318979" y="5522207"/>
                </a:lnTo>
                <a:lnTo>
                  <a:pt x="2290482" y="5523810"/>
                </a:lnTo>
                <a:lnTo>
                  <a:pt x="2282680" y="5535840"/>
                </a:lnTo>
                <a:lnTo>
                  <a:pt x="2187437" y="5546268"/>
                </a:lnTo>
                <a:cubicBezTo>
                  <a:pt x="2124119" y="5516983"/>
                  <a:pt x="2070057" y="5551920"/>
                  <a:pt x="1958211" y="5550992"/>
                </a:cubicBezTo>
                <a:cubicBezTo>
                  <a:pt x="1928571" y="5540876"/>
                  <a:pt x="1810615" y="5516253"/>
                  <a:pt x="1788574" y="5530833"/>
                </a:cubicBezTo>
                <a:lnTo>
                  <a:pt x="1770257" y="5530964"/>
                </a:lnTo>
                <a:lnTo>
                  <a:pt x="1747724" y="5529296"/>
                </a:lnTo>
                <a:cubicBezTo>
                  <a:pt x="1735827" y="5530131"/>
                  <a:pt x="1723469" y="5532445"/>
                  <a:pt x="1712794" y="5535788"/>
                </a:cubicBezTo>
                <a:lnTo>
                  <a:pt x="1693854" y="5545452"/>
                </a:lnTo>
                <a:lnTo>
                  <a:pt x="1687546" y="5544521"/>
                </a:lnTo>
                <a:lnTo>
                  <a:pt x="1687194" y="5541192"/>
                </a:lnTo>
                <a:cubicBezTo>
                  <a:pt x="1674076" y="5529668"/>
                  <a:pt x="1590812" y="5552390"/>
                  <a:pt x="1629583" y="5530061"/>
                </a:cubicBezTo>
                <a:cubicBezTo>
                  <a:pt x="1614917" y="5528827"/>
                  <a:pt x="1590209" y="5483761"/>
                  <a:pt x="1553336" y="5487310"/>
                </a:cubicBezTo>
                <a:cubicBezTo>
                  <a:pt x="1503529" y="5494380"/>
                  <a:pt x="1515531" y="5482303"/>
                  <a:pt x="1465077" y="5478284"/>
                </a:cubicBezTo>
                <a:cubicBezTo>
                  <a:pt x="1449190" y="5452169"/>
                  <a:pt x="1454169" y="5473808"/>
                  <a:pt x="1429630" y="5463320"/>
                </a:cubicBezTo>
                <a:cubicBezTo>
                  <a:pt x="1428096" y="5483162"/>
                  <a:pt x="1402583" y="5444937"/>
                  <a:pt x="1391291" y="5464846"/>
                </a:cubicBezTo>
                <a:cubicBezTo>
                  <a:pt x="1387184" y="5462307"/>
                  <a:pt x="1383559" y="5459219"/>
                  <a:pt x="1380007" y="5455970"/>
                </a:cubicBezTo>
                <a:lnTo>
                  <a:pt x="1378141" y="5454279"/>
                </a:lnTo>
                <a:lnTo>
                  <a:pt x="1368962" y="5451018"/>
                </a:lnTo>
                <a:lnTo>
                  <a:pt x="1368505" y="5445712"/>
                </a:lnTo>
                <a:lnTo>
                  <a:pt x="1356218" y="5437660"/>
                </a:lnTo>
                <a:cubicBezTo>
                  <a:pt x="1351287" y="5435322"/>
                  <a:pt x="1345597" y="5433601"/>
                  <a:pt x="1338733" y="5432883"/>
                </a:cubicBezTo>
                <a:cubicBezTo>
                  <a:pt x="1312513" y="5438143"/>
                  <a:pt x="1286135" y="5407540"/>
                  <a:pt x="1253342" y="5415104"/>
                </a:cubicBezTo>
                <a:cubicBezTo>
                  <a:pt x="1241709" y="5416198"/>
                  <a:pt x="1208290" y="5409258"/>
                  <a:pt x="1203557" y="5401656"/>
                </a:cubicBezTo>
                <a:cubicBezTo>
                  <a:pt x="1196916" y="5398913"/>
                  <a:pt x="1188195" y="5399578"/>
                  <a:pt x="1186689" y="5392134"/>
                </a:cubicBezTo>
                <a:cubicBezTo>
                  <a:pt x="1183431" y="5382893"/>
                  <a:pt x="1155837" y="5390802"/>
                  <a:pt x="1161759" y="5381804"/>
                </a:cubicBezTo>
                <a:cubicBezTo>
                  <a:pt x="1142246" y="5387102"/>
                  <a:pt x="1132828" y="5367240"/>
                  <a:pt x="1119345" y="5360154"/>
                </a:cubicBezTo>
                <a:cubicBezTo>
                  <a:pt x="1111438" y="5363130"/>
                  <a:pt x="1104310" y="5359434"/>
                  <a:pt x="1095256" y="5353950"/>
                </a:cubicBezTo>
                <a:lnTo>
                  <a:pt x="1058773" y="5341289"/>
                </a:lnTo>
                <a:lnTo>
                  <a:pt x="1048153" y="5339154"/>
                </a:lnTo>
                <a:lnTo>
                  <a:pt x="1043881" y="5338518"/>
                </a:lnTo>
                <a:lnTo>
                  <a:pt x="1007373" y="5339007"/>
                </a:lnTo>
                <a:cubicBezTo>
                  <a:pt x="1006839" y="5337479"/>
                  <a:pt x="1006000" y="5335990"/>
                  <a:pt x="1004885" y="5334591"/>
                </a:cubicBezTo>
                <a:lnTo>
                  <a:pt x="994709" y="5328566"/>
                </a:lnTo>
                <a:lnTo>
                  <a:pt x="984399" y="5331183"/>
                </a:lnTo>
                <a:cubicBezTo>
                  <a:pt x="985481" y="5323632"/>
                  <a:pt x="973336" y="5329847"/>
                  <a:pt x="964158" y="5330044"/>
                </a:cubicBezTo>
                <a:lnTo>
                  <a:pt x="958888" y="5328278"/>
                </a:lnTo>
                <a:lnTo>
                  <a:pt x="940162" y="5341965"/>
                </a:lnTo>
                <a:cubicBezTo>
                  <a:pt x="929334" y="5342282"/>
                  <a:pt x="917673" y="5330271"/>
                  <a:pt x="907763" y="5329404"/>
                </a:cubicBezTo>
                <a:lnTo>
                  <a:pt x="872950" y="5324938"/>
                </a:lnTo>
                <a:lnTo>
                  <a:pt x="862283" y="5327617"/>
                </a:lnTo>
                <a:cubicBezTo>
                  <a:pt x="839056" y="5328258"/>
                  <a:pt x="814750" y="5326323"/>
                  <a:pt x="798257" y="5334973"/>
                </a:cubicBezTo>
                <a:cubicBezTo>
                  <a:pt x="791554" y="5335992"/>
                  <a:pt x="784112" y="5327092"/>
                  <a:pt x="778474" y="5326083"/>
                </a:cubicBezTo>
                <a:lnTo>
                  <a:pt x="763422" y="5321440"/>
                </a:lnTo>
                <a:lnTo>
                  <a:pt x="760604" y="5316482"/>
                </a:lnTo>
                <a:lnTo>
                  <a:pt x="750603" y="5315646"/>
                </a:lnTo>
                <a:lnTo>
                  <a:pt x="748101" y="5314492"/>
                </a:lnTo>
                <a:cubicBezTo>
                  <a:pt x="743336" y="5312270"/>
                  <a:pt x="738573" y="5310219"/>
                  <a:pt x="733610" y="5308812"/>
                </a:cubicBezTo>
                <a:cubicBezTo>
                  <a:pt x="732103" y="5330640"/>
                  <a:pt x="691138" y="5300448"/>
                  <a:pt x="698671" y="5319789"/>
                </a:cubicBezTo>
                <a:cubicBezTo>
                  <a:pt x="671131" y="5315859"/>
                  <a:pt x="685526" y="5335298"/>
                  <a:pt x="658974" y="5314289"/>
                </a:cubicBezTo>
                <a:cubicBezTo>
                  <a:pt x="610275" y="5322973"/>
                  <a:pt x="590509" y="5330275"/>
                  <a:pt x="547411" y="5323081"/>
                </a:cubicBezTo>
                <a:cubicBezTo>
                  <a:pt x="507611" y="5321127"/>
                  <a:pt x="457956" y="5301046"/>
                  <a:pt x="420170" y="5302565"/>
                </a:cubicBezTo>
                <a:cubicBezTo>
                  <a:pt x="362940" y="5303601"/>
                  <a:pt x="338545" y="5357010"/>
                  <a:pt x="320690" y="5332193"/>
                </a:cubicBezTo>
                <a:cubicBezTo>
                  <a:pt x="293655" y="5338591"/>
                  <a:pt x="280592" y="5339804"/>
                  <a:pt x="257958" y="5340954"/>
                </a:cubicBezTo>
                <a:lnTo>
                  <a:pt x="184890" y="5339091"/>
                </a:lnTo>
                <a:lnTo>
                  <a:pt x="183331" y="5338348"/>
                </a:lnTo>
                <a:cubicBezTo>
                  <a:pt x="176597" y="5336970"/>
                  <a:pt x="172582" y="5337663"/>
                  <a:pt x="169782" y="5339269"/>
                </a:cubicBezTo>
                <a:lnTo>
                  <a:pt x="167187" y="5341914"/>
                </a:lnTo>
                <a:lnTo>
                  <a:pt x="140235" y="5348128"/>
                </a:lnTo>
                <a:lnTo>
                  <a:pt x="109349" y="5351347"/>
                </a:lnTo>
                <a:lnTo>
                  <a:pt x="108834" y="5350486"/>
                </a:lnTo>
                <a:cubicBezTo>
                  <a:pt x="104774" y="5349326"/>
                  <a:pt x="95228" y="5348561"/>
                  <a:pt x="84990" y="5344389"/>
                </a:cubicBezTo>
                <a:cubicBezTo>
                  <a:pt x="88665" y="5323440"/>
                  <a:pt x="55092" y="5336567"/>
                  <a:pt x="47411" y="5325453"/>
                </a:cubicBezTo>
                <a:cubicBezTo>
                  <a:pt x="38324" y="5327218"/>
                  <a:pt x="28779" y="5328702"/>
                  <a:pt x="18970" y="5329785"/>
                </a:cubicBezTo>
                <a:lnTo>
                  <a:pt x="13158" y="5330156"/>
                </a:lnTo>
                <a:lnTo>
                  <a:pt x="13003" y="5329958"/>
                </a:lnTo>
                <a:cubicBezTo>
                  <a:pt x="11660" y="5329599"/>
                  <a:pt x="9719" y="5329556"/>
                  <a:pt x="6798" y="5329941"/>
                </a:cubicBezTo>
                <a:lnTo>
                  <a:pt x="2557" y="5330836"/>
                </a:lnTo>
                <a:lnTo>
                  <a:pt x="0" y="5330999"/>
                </a:lnTo>
                <a:lnTo>
                  <a:pt x="0" y="6095"/>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8" name="Rectangle 6">
            <a:extLst>
              <a:ext uri="{FF2B5EF4-FFF2-40B4-BE49-F238E27FC236}">
                <a16:creationId xmlns:a16="http://schemas.microsoft.com/office/drawing/2014/main" id="{0AC3A952-2574-44E9-9C98-DBC27EE14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2215" y="284435"/>
            <a:ext cx="1011410" cy="305853"/>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844;p26">
            <a:extLst>
              <a:ext uri="{FF2B5EF4-FFF2-40B4-BE49-F238E27FC236}">
                <a16:creationId xmlns:a16="http://schemas.microsoft.com/office/drawing/2014/main" id="{1702D35B-9210-490F-87A0-2F0502C60A96}"/>
              </a:ext>
            </a:extLst>
          </p:cNvPr>
          <p:cNvSpPr txBox="1">
            <a:spLocks/>
          </p:cNvSpPr>
          <p:nvPr/>
        </p:nvSpPr>
        <p:spPr>
          <a:xfrm>
            <a:off x="4365452" y="936266"/>
            <a:ext cx="3919819" cy="3220278"/>
          </a:xfrm>
          <a:prstGeom prst="rect">
            <a:avLst/>
          </a:prstGeom>
        </p:spPr>
        <p:txBody>
          <a:bodyPr spcFirstLastPara="1" vert="horz" lIns="91440" tIns="45720" rIns="91440" bIns="45720" rtlCol="0" anchor="ctr" anchorCtr="0">
            <a:norm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1pPr>
            <a:lvl2pPr marL="914400" marR="0" lvl="1" indent="-381000" algn="l" rtl="0">
              <a:lnSpc>
                <a:spcPct val="115000"/>
              </a:lnSpc>
              <a:spcBef>
                <a:spcPts val="800"/>
              </a:spcBef>
              <a:spcAft>
                <a:spcPts val="0"/>
              </a:spcAft>
              <a:buClr>
                <a:schemeClr val="accent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2pPr>
            <a:lvl3pPr marL="1371600" marR="0" lvl="2" indent="-381000" algn="l" rtl="0">
              <a:lnSpc>
                <a:spcPct val="115000"/>
              </a:lnSpc>
              <a:spcBef>
                <a:spcPts val="800"/>
              </a:spcBef>
              <a:spcAft>
                <a:spcPts val="0"/>
              </a:spcAft>
              <a:buClr>
                <a:schemeClr val="accent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3pPr>
            <a:lvl4pPr marL="1828800" marR="0" lvl="3" indent="-381000" algn="l" rtl="0">
              <a:lnSpc>
                <a:spcPct val="115000"/>
              </a:lnSpc>
              <a:spcBef>
                <a:spcPts val="800"/>
              </a:spcBef>
              <a:spcAft>
                <a:spcPts val="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4pPr>
            <a:lvl5pPr marL="2286000" marR="0" lvl="4" indent="-381000" algn="l" rtl="0">
              <a:lnSpc>
                <a:spcPct val="115000"/>
              </a:lnSpc>
              <a:spcBef>
                <a:spcPts val="800"/>
              </a:spcBef>
              <a:spcAft>
                <a:spcPts val="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5pPr>
            <a:lvl6pPr marL="2743200" marR="0" lvl="5" indent="-381000" algn="l" rtl="0">
              <a:lnSpc>
                <a:spcPct val="115000"/>
              </a:lnSpc>
              <a:spcBef>
                <a:spcPts val="800"/>
              </a:spcBef>
              <a:spcAft>
                <a:spcPts val="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6pPr>
            <a:lvl7pPr marL="3200400" marR="0" lvl="6" indent="-381000" algn="l" rtl="0">
              <a:lnSpc>
                <a:spcPct val="115000"/>
              </a:lnSpc>
              <a:spcBef>
                <a:spcPts val="800"/>
              </a:spcBef>
              <a:spcAft>
                <a:spcPts val="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7pPr>
            <a:lvl8pPr marL="3657600" marR="0" lvl="7" indent="-381000" algn="l" rtl="0">
              <a:lnSpc>
                <a:spcPct val="115000"/>
              </a:lnSpc>
              <a:spcBef>
                <a:spcPts val="800"/>
              </a:spcBef>
              <a:spcAft>
                <a:spcPts val="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8pPr>
            <a:lvl9pPr marL="4114800" marR="0" lvl="8" indent="-381000" algn="l" rtl="0">
              <a:lnSpc>
                <a:spcPct val="115000"/>
              </a:lnSpc>
              <a:spcBef>
                <a:spcPts val="800"/>
              </a:spcBef>
              <a:spcAft>
                <a:spcPts val="80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9pPr>
          </a:lstStyle>
          <a:p>
            <a:pPr marL="171450" indent="-228600">
              <a:lnSpc>
                <a:spcPct val="90000"/>
              </a:lnSpc>
              <a:spcAft>
                <a:spcPts val="600"/>
              </a:spcAft>
              <a:buClr>
                <a:schemeClr val="tx1"/>
              </a:buClr>
              <a:buFont typeface="Arial" panose="020B0604020202020204" pitchFamily="34" charset="0"/>
              <a:buChar char="•"/>
            </a:pPr>
            <a:r>
              <a:rPr lang="en-US" sz="1300">
                <a:solidFill>
                  <a:schemeClr val="tx1">
                    <a:lumMod val="85000"/>
                    <a:lumOff val="15000"/>
                  </a:schemeClr>
                </a:solidFill>
                <a:latin typeface="+mn-lt"/>
                <a:ea typeface="+mn-ea"/>
                <a:cs typeface="+mn-cs"/>
              </a:rPr>
              <a:t>Our dependent variable must be continuous</a:t>
            </a:r>
          </a:p>
          <a:p>
            <a:pPr marL="628650" lvl="1" indent="-228600">
              <a:lnSpc>
                <a:spcPct val="90000"/>
              </a:lnSpc>
              <a:spcAft>
                <a:spcPts val="600"/>
              </a:spcAft>
              <a:buClr>
                <a:schemeClr val="tx1"/>
              </a:buClr>
              <a:buFont typeface="Arial" panose="020B0604020202020204" pitchFamily="34" charset="0"/>
              <a:buChar char="•"/>
            </a:pPr>
            <a:r>
              <a:rPr lang="en-US" sz="1300">
                <a:solidFill>
                  <a:schemeClr val="tx1">
                    <a:lumMod val="85000"/>
                    <a:lumOff val="15000"/>
                  </a:schemeClr>
                </a:solidFill>
                <a:latin typeface="+mn-lt"/>
                <a:ea typeface="+mn-ea"/>
                <a:cs typeface="+mn-cs"/>
              </a:rPr>
              <a:t>It must be measured on an interval or ratio scale of measurement</a:t>
            </a:r>
          </a:p>
          <a:p>
            <a:pPr marL="1085850" lvl="2" indent="-228600">
              <a:lnSpc>
                <a:spcPct val="90000"/>
              </a:lnSpc>
              <a:spcAft>
                <a:spcPts val="600"/>
              </a:spcAft>
              <a:buClr>
                <a:schemeClr val="tx1"/>
              </a:buClr>
              <a:buFont typeface="Arial" panose="020B0604020202020204" pitchFamily="34" charset="0"/>
              <a:buChar char="•"/>
            </a:pPr>
            <a:r>
              <a:rPr lang="en-US" sz="1300">
                <a:solidFill>
                  <a:schemeClr val="tx1">
                    <a:lumMod val="85000"/>
                    <a:lumOff val="15000"/>
                  </a:schemeClr>
                </a:solidFill>
                <a:latin typeface="+mn-lt"/>
                <a:ea typeface="+mn-ea"/>
                <a:cs typeface="+mn-cs"/>
              </a:rPr>
              <a:t>Likert-type scales are typically viewed as interval scales</a:t>
            </a:r>
          </a:p>
          <a:p>
            <a:pPr marL="1085850" lvl="2" indent="-228600">
              <a:lnSpc>
                <a:spcPct val="90000"/>
              </a:lnSpc>
              <a:spcAft>
                <a:spcPts val="600"/>
              </a:spcAft>
              <a:buClr>
                <a:schemeClr val="tx1"/>
              </a:buClr>
              <a:buFont typeface="Arial" panose="020B0604020202020204" pitchFamily="34" charset="0"/>
              <a:buChar char="•"/>
            </a:pPr>
            <a:r>
              <a:rPr lang="en-US" sz="1300">
                <a:solidFill>
                  <a:schemeClr val="tx1">
                    <a:lumMod val="85000"/>
                    <a:lumOff val="15000"/>
                  </a:schemeClr>
                </a:solidFill>
                <a:latin typeface="+mn-lt"/>
                <a:ea typeface="+mn-ea"/>
                <a:cs typeface="+mn-cs"/>
              </a:rPr>
              <a:t>Ratio scales include measures such as “How many hours of sleep did you get last night?”</a:t>
            </a:r>
          </a:p>
          <a:p>
            <a:pPr marL="171450" indent="-228600">
              <a:lnSpc>
                <a:spcPct val="90000"/>
              </a:lnSpc>
              <a:spcAft>
                <a:spcPts val="600"/>
              </a:spcAft>
              <a:buClr>
                <a:schemeClr val="tx1"/>
              </a:buClr>
              <a:buFont typeface="Arial" panose="020B0604020202020204" pitchFamily="34" charset="0"/>
              <a:buChar char="•"/>
            </a:pPr>
            <a:r>
              <a:rPr lang="en-US" sz="1300">
                <a:solidFill>
                  <a:schemeClr val="tx1">
                    <a:lumMod val="85000"/>
                    <a:lumOff val="15000"/>
                  </a:schemeClr>
                </a:solidFill>
                <a:latin typeface="+mn-lt"/>
                <a:ea typeface="+mn-ea"/>
                <a:cs typeface="+mn-cs"/>
              </a:rPr>
              <a:t>This statistical test compares the means between three or more groups of scores on the dependent variable, so therefore the dependent variable must be continuous to calculate these values</a:t>
            </a:r>
          </a:p>
          <a:p>
            <a:pPr marL="0" indent="-228600">
              <a:lnSpc>
                <a:spcPct val="90000"/>
              </a:lnSpc>
              <a:spcAft>
                <a:spcPts val="800"/>
              </a:spcAft>
              <a:buFont typeface="Arial" panose="020B0604020202020204" pitchFamily="34" charset="0"/>
              <a:buChar char="•"/>
            </a:pPr>
            <a:endParaRPr lang="en-US" sz="1300">
              <a:solidFill>
                <a:schemeClr val="tx1">
                  <a:lumMod val="85000"/>
                  <a:lumOff val="15000"/>
                </a:schemeClr>
              </a:solidFill>
              <a:latin typeface="+mn-lt"/>
              <a:ea typeface="+mn-ea"/>
              <a:cs typeface="+mn-cs"/>
            </a:endParaRPr>
          </a:p>
        </p:txBody>
      </p:sp>
    </p:spTree>
    <p:extLst>
      <p:ext uri="{BB962C8B-B14F-4D97-AF65-F5344CB8AC3E}">
        <p14:creationId xmlns:p14="http://schemas.microsoft.com/office/powerpoint/2010/main" val="4113929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61"/>
        <p:cNvGrpSpPr/>
        <p:nvPr/>
      </p:nvGrpSpPr>
      <p:grpSpPr>
        <a:xfrm>
          <a:off x="0" y="0"/>
          <a:ext cx="0" cy="0"/>
          <a:chOff x="0" y="0"/>
          <a:chExt cx="0" cy="0"/>
        </a:xfrm>
      </p:grpSpPr>
      <p:sp useBgFill="1">
        <p:nvSpPr>
          <p:cNvPr id="1168" name="Rectangle 1167">
            <a:extLst>
              <a:ext uri="{FF2B5EF4-FFF2-40B4-BE49-F238E27FC236}">
                <a16:creationId xmlns:a16="http://schemas.microsoft.com/office/drawing/2014/main" id="{2515456E-B1B1-48C1-8164-7E567F5D4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Google Shape;1162;p35"/>
          <p:cNvSpPr txBox="1">
            <a:spLocks noGrp="1"/>
          </p:cNvSpPr>
          <p:nvPr>
            <p:ph type="title"/>
          </p:nvPr>
        </p:nvSpPr>
        <p:spPr>
          <a:xfrm>
            <a:off x="616724" y="1438132"/>
            <a:ext cx="2873998" cy="2267235"/>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3100" kern="1200">
                <a:solidFill>
                  <a:schemeClr val="tx1">
                    <a:lumMod val="85000"/>
                    <a:lumOff val="15000"/>
                  </a:schemeClr>
                </a:solidFill>
                <a:latin typeface="+mj-lt"/>
                <a:ea typeface="+mj-ea"/>
                <a:cs typeface="+mj-cs"/>
              </a:rPr>
              <a:t>Assumption 3: There Are Independence of Observations</a:t>
            </a:r>
          </a:p>
        </p:txBody>
      </p:sp>
      <p:sp>
        <p:nvSpPr>
          <p:cNvPr id="1170" name="Freeform: Shape 1169">
            <a:extLst>
              <a:ext uri="{FF2B5EF4-FFF2-40B4-BE49-F238E27FC236}">
                <a16:creationId xmlns:a16="http://schemas.microsoft.com/office/drawing/2014/main" id="{D237ACD7-8629-4014-83AF-339EDD87E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3" y="482600"/>
            <a:ext cx="4704078" cy="4182268"/>
          </a:xfrm>
          <a:custGeom>
            <a:avLst/>
            <a:gdLst>
              <a:gd name="connsiteX0" fmla="*/ 6160697 w 6160697"/>
              <a:gd name="connsiteY0" fmla="*/ 0 h 5636676"/>
              <a:gd name="connsiteX1" fmla="*/ 6160697 w 6160697"/>
              <a:gd name="connsiteY1" fmla="*/ 5241536 h 5636676"/>
              <a:gd name="connsiteX2" fmla="*/ 6156554 w 6160697"/>
              <a:gd name="connsiteY2" fmla="*/ 5242381 h 5636676"/>
              <a:gd name="connsiteX3" fmla="*/ 6152471 w 6160697"/>
              <a:gd name="connsiteY3" fmla="*/ 5238376 h 5636676"/>
              <a:gd name="connsiteX4" fmla="*/ 6139063 w 6160697"/>
              <a:gd name="connsiteY4" fmla="*/ 5237646 h 5636676"/>
              <a:gd name="connsiteX5" fmla="*/ 6124768 w 6160697"/>
              <a:gd name="connsiteY5" fmla="*/ 5241915 h 5636676"/>
              <a:gd name="connsiteX6" fmla="*/ 6058950 w 6160697"/>
              <a:gd name="connsiteY6" fmla="*/ 5267176 h 5636676"/>
              <a:gd name="connsiteX7" fmla="*/ 6018366 w 6160697"/>
              <a:gd name="connsiteY7" fmla="*/ 5279454 h 5636676"/>
              <a:gd name="connsiteX8" fmla="*/ 6001056 w 6160697"/>
              <a:gd name="connsiteY8" fmla="*/ 5279669 h 5636676"/>
              <a:gd name="connsiteX9" fmla="*/ 5978158 w 6160697"/>
              <a:gd name="connsiteY9" fmla="*/ 5282958 h 5636676"/>
              <a:gd name="connsiteX10" fmla="*/ 5851521 w 6160697"/>
              <a:gd name="connsiteY10" fmla="*/ 5320165 h 5636676"/>
              <a:gd name="connsiteX11" fmla="*/ 5846811 w 6160697"/>
              <a:gd name="connsiteY11" fmla="*/ 5317803 h 5636676"/>
              <a:gd name="connsiteX12" fmla="*/ 5821445 w 6160697"/>
              <a:gd name="connsiteY12" fmla="*/ 5326257 h 5636676"/>
              <a:gd name="connsiteX13" fmla="*/ 5742484 w 6160697"/>
              <a:gd name="connsiteY13" fmla="*/ 5378748 h 5636676"/>
              <a:gd name="connsiteX14" fmla="*/ 5692638 w 6160697"/>
              <a:gd name="connsiteY14" fmla="*/ 5394640 h 5636676"/>
              <a:gd name="connsiteX15" fmla="*/ 5673352 w 6160697"/>
              <a:gd name="connsiteY15" fmla="*/ 5396590 h 5636676"/>
              <a:gd name="connsiteX16" fmla="*/ 5641138 w 6160697"/>
              <a:gd name="connsiteY16" fmla="*/ 5400089 h 5636676"/>
              <a:gd name="connsiteX17" fmla="*/ 5613130 w 6160697"/>
              <a:gd name="connsiteY17" fmla="*/ 5393622 h 5636676"/>
              <a:gd name="connsiteX18" fmla="*/ 5587752 w 6160697"/>
              <a:gd name="connsiteY18" fmla="*/ 5400147 h 5636676"/>
              <a:gd name="connsiteX19" fmla="*/ 5586939 w 6160697"/>
              <a:gd name="connsiteY19" fmla="*/ 5413409 h 5636676"/>
              <a:gd name="connsiteX20" fmla="*/ 5558140 w 6160697"/>
              <a:gd name="connsiteY20" fmla="*/ 5416576 h 5636676"/>
              <a:gd name="connsiteX21" fmla="*/ 5513898 w 6160697"/>
              <a:gd name="connsiteY21" fmla="*/ 5420092 h 5636676"/>
              <a:gd name="connsiteX22" fmla="*/ 5507892 w 6160697"/>
              <a:gd name="connsiteY22" fmla="*/ 5423953 h 5636676"/>
              <a:gd name="connsiteX23" fmla="*/ 5499230 w 6160697"/>
              <a:gd name="connsiteY23" fmla="*/ 5414956 h 5636676"/>
              <a:gd name="connsiteX24" fmla="*/ 5482057 w 6160697"/>
              <a:gd name="connsiteY24" fmla="*/ 5411363 h 5636676"/>
              <a:gd name="connsiteX25" fmla="*/ 5408816 w 6160697"/>
              <a:gd name="connsiteY25" fmla="*/ 5415847 h 5636676"/>
              <a:gd name="connsiteX26" fmla="*/ 5395738 w 6160697"/>
              <a:gd name="connsiteY26" fmla="*/ 5413749 h 5636676"/>
              <a:gd name="connsiteX27" fmla="*/ 5380156 w 6160697"/>
              <a:gd name="connsiteY27" fmla="*/ 5419870 h 5636676"/>
              <a:gd name="connsiteX28" fmla="*/ 5347114 w 6160697"/>
              <a:gd name="connsiteY28" fmla="*/ 5429171 h 5636676"/>
              <a:gd name="connsiteX29" fmla="*/ 5326101 w 6160697"/>
              <a:gd name="connsiteY29" fmla="*/ 5440792 h 5636676"/>
              <a:gd name="connsiteX30" fmla="*/ 5320104 w 6160697"/>
              <a:gd name="connsiteY30" fmla="*/ 5435870 h 5636676"/>
              <a:gd name="connsiteX31" fmla="*/ 5306571 w 6160697"/>
              <a:gd name="connsiteY31" fmla="*/ 5434305 h 5636676"/>
              <a:gd name="connsiteX32" fmla="*/ 5250731 w 6160697"/>
              <a:gd name="connsiteY32" fmla="*/ 5442441 h 5636676"/>
              <a:gd name="connsiteX33" fmla="*/ 5240489 w 6160697"/>
              <a:gd name="connsiteY33" fmla="*/ 5441726 h 5636676"/>
              <a:gd name="connsiteX34" fmla="*/ 5229095 w 6160697"/>
              <a:gd name="connsiteY34" fmla="*/ 5447321 h 5636676"/>
              <a:gd name="connsiteX35" fmla="*/ 5162669 w 6160697"/>
              <a:gd name="connsiteY35" fmla="*/ 5481008 h 5636676"/>
              <a:gd name="connsiteX36" fmla="*/ 5161945 w 6160697"/>
              <a:gd name="connsiteY36" fmla="*/ 5484428 h 5636676"/>
              <a:gd name="connsiteX37" fmla="*/ 5141192 w 6160697"/>
              <a:gd name="connsiteY37" fmla="*/ 5487094 h 5636676"/>
              <a:gd name="connsiteX38" fmla="*/ 5135796 w 6160697"/>
              <a:gd name="connsiteY38" fmla="*/ 5493398 h 5636676"/>
              <a:gd name="connsiteX39" fmla="*/ 5125146 w 6160697"/>
              <a:gd name="connsiteY39" fmla="*/ 5495481 h 5636676"/>
              <a:gd name="connsiteX40" fmla="*/ 5048259 w 6160697"/>
              <a:gd name="connsiteY40" fmla="*/ 5518646 h 5636676"/>
              <a:gd name="connsiteX41" fmla="*/ 5034800 w 6160697"/>
              <a:gd name="connsiteY41" fmla="*/ 5519818 h 5636676"/>
              <a:gd name="connsiteX42" fmla="*/ 5021494 w 6160697"/>
              <a:gd name="connsiteY42" fmla="*/ 5533940 h 5636676"/>
              <a:gd name="connsiteX43" fmla="*/ 4969420 w 6160697"/>
              <a:gd name="connsiteY43" fmla="*/ 5539580 h 5636676"/>
              <a:gd name="connsiteX44" fmla="*/ 4951997 w 6160697"/>
              <a:gd name="connsiteY44" fmla="*/ 5540998 h 5636676"/>
              <a:gd name="connsiteX45" fmla="*/ 4944222 w 6160697"/>
              <a:gd name="connsiteY45" fmla="*/ 5542061 h 5636676"/>
              <a:gd name="connsiteX46" fmla="*/ 4945476 w 6160697"/>
              <a:gd name="connsiteY46" fmla="*/ 5548837 h 5636676"/>
              <a:gd name="connsiteX47" fmla="*/ 4924708 w 6160697"/>
              <a:gd name="connsiteY47" fmla="*/ 5553963 h 5636676"/>
              <a:gd name="connsiteX48" fmla="*/ 4900123 w 6160697"/>
              <a:gd name="connsiteY48" fmla="*/ 5574141 h 5636676"/>
              <a:gd name="connsiteX49" fmla="*/ 4878805 w 6160697"/>
              <a:gd name="connsiteY49" fmla="*/ 5589711 h 5636676"/>
              <a:gd name="connsiteX50" fmla="*/ 4862889 w 6160697"/>
              <a:gd name="connsiteY50" fmla="*/ 5590274 h 5636676"/>
              <a:gd name="connsiteX51" fmla="*/ 4787099 w 6160697"/>
              <a:gd name="connsiteY51" fmla="*/ 5601127 h 5636676"/>
              <a:gd name="connsiteX52" fmla="*/ 4767539 w 6160697"/>
              <a:gd name="connsiteY52" fmla="*/ 5604712 h 5636676"/>
              <a:gd name="connsiteX53" fmla="*/ 4715397 w 6160697"/>
              <a:gd name="connsiteY53" fmla="*/ 5606905 h 5636676"/>
              <a:gd name="connsiteX54" fmla="*/ 4594975 w 6160697"/>
              <a:gd name="connsiteY54" fmla="*/ 5611694 h 5636676"/>
              <a:gd name="connsiteX55" fmla="*/ 4592519 w 6160697"/>
              <a:gd name="connsiteY55" fmla="*/ 5614677 h 5636676"/>
              <a:gd name="connsiteX56" fmla="*/ 4582609 w 6160697"/>
              <a:gd name="connsiteY56" fmla="*/ 5615529 h 5636676"/>
              <a:gd name="connsiteX57" fmla="*/ 4580200 w 6160697"/>
              <a:gd name="connsiteY57" fmla="*/ 5616290 h 5636676"/>
              <a:gd name="connsiteX58" fmla="*/ 4566161 w 6160697"/>
              <a:gd name="connsiteY58" fmla="*/ 5620121 h 5636676"/>
              <a:gd name="connsiteX59" fmla="*/ 4530539 w 6160697"/>
              <a:gd name="connsiteY59" fmla="*/ 5615013 h 5636676"/>
              <a:gd name="connsiteX60" fmla="*/ 4491359 w 6160697"/>
              <a:gd name="connsiteY60" fmla="*/ 5619658 h 5636676"/>
              <a:gd name="connsiteX61" fmla="*/ 4372063 w 6160697"/>
              <a:gd name="connsiteY61" fmla="*/ 5620213 h 5636676"/>
              <a:gd name="connsiteX62" fmla="*/ 4261863 w 6160697"/>
              <a:gd name="connsiteY62" fmla="*/ 5623713 h 5636676"/>
              <a:gd name="connsiteX63" fmla="*/ 4213285 w 6160697"/>
              <a:gd name="connsiteY63" fmla="*/ 5622917 h 5636676"/>
              <a:gd name="connsiteX64" fmla="*/ 4173936 w 6160697"/>
              <a:gd name="connsiteY64" fmla="*/ 5622049 h 5636676"/>
              <a:gd name="connsiteX65" fmla="*/ 4175584 w 6160697"/>
              <a:gd name="connsiteY65" fmla="*/ 5630149 h 5636676"/>
              <a:gd name="connsiteX66" fmla="*/ 4152035 w 6160697"/>
              <a:gd name="connsiteY66" fmla="*/ 5636676 h 5636676"/>
              <a:gd name="connsiteX67" fmla="*/ 4121051 w 6160697"/>
              <a:gd name="connsiteY67" fmla="*/ 5621835 h 5636676"/>
              <a:gd name="connsiteX68" fmla="*/ 4103457 w 6160697"/>
              <a:gd name="connsiteY68" fmla="*/ 5621974 h 5636676"/>
              <a:gd name="connsiteX69" fmla="*/ 4072592 w 6160697"/>
              <a:gd name="connsiteY69" fmla="*/ 5627101 h 5636676"/>
              <a:gd name="connsiteX70" fmla="*/ 4062311 w 6160697"/>
              <a:gd name="connsiteY70" fmla="*/ 5629472 h 5636676"/>
              <a:gd name="connsiteX71" fmla="*/ 3985093 w 6160697"/>
              <a:gd name="connsiteY71" fmla="*/ 5613011 h 5636676"/>
              <a:gd name="connsiteX72" fmla="*/ 3977564 w 6160697"/>
              <a:gd name="connsiteY72" fmla="*/ 5606406 h 5636676"/>
              <a:gd name="connsiteX73" fmla="*/ 3938843 w 6160697"/>
              <a:gd name="connsiteY73" fmla="*/ 5603534 h 5636676"/>
              <a:gd name="connsiteX74" fmla="*/ 3934439 w 6160697"/>
              <a:gd name="connsiteY74" fmla="*/ 5605287 h 5636676"/>
              <a:gd name="connsiteX75" fmla="*/ 3902350 w 6160697"/>
              <a:gd name="connsiteY75" fmla="*/ 5595175 h 5636676"/>
              <a:gd name="connsiteX76" fmla="*/ 3773677 w 6160697"/>
              <a:gd name="connsiteY76" fmla="*/ 5577344 h 5636676"/>
              <a:gd name="connsiteX77" fmla="*/ 3526259 w 6160697"/>
              <a:gd name="connsiteY77" fmla="*/ 5567985 h 5636676"/>
              <a:gd name="connsiteX78" fmla="*/ 3268592 w 6160697"/>
              <a:gd name="connsiteY78" fmla="*/ 5541271 h 5636676"/>
              <a:gd name="connsiteX79" fmla="*/ 3024274 w 6160697"/>
              <a:gd name="connsiteY79" fmla="*/ 5551613 h 5636676"/>
              <a:gd name="connsiteX80" fmla="*/ 2580376 w 6160697"/>
              <a:gd name="connsiteY80" fmla="*/ 5523020 h 5636676"/>
              <a:gd name="connsiteX81" fmla="*/ 2428086 w 6160697"/>
              <a:gd name="connsiteY81" fmla="*/ 5520461 h 5636676"/>
              <a:gd name="connsiteX82" fmla="*/ 2326052 w 6160697"/>
              <a:gd name="connsiteY82" fmla="*/ 5519493 h 5636676"/>
              <a:gd name="connsiteX83" fmla="*/ 2318979 w 6160697"/>
              <a:gd name="connsiteY83" fmla="*/ 5522207 h 5636676"/>
              <a:gd name="connsiteX84" fmla="*/ 2290482 w 6160697"/>
              <a:gd name="connsiteY84" fmla="*/ 5523810 h 5636676"/>
              <a:gd name="connsiteX85" fmla="*/ 2282680 w 6160697"/>
              <a:gd name="connsiteY85" fmla="*/ 5535840 h 5636676"/>
              <a:gd name="connsiteX86" fmla="*/ 2187437 w 6160697"/>
              <a:gd name="connsiteY86" fmla="*/ 5546268 h 5636676"/>
              <a:gd name="connsiteX87" fmla="*/ 1958211 w 6160697"/>
              <a:gd name="connsiteY87" fmla="*/ 5550992 h 5636676"/>
              <a:gd name="connsiteX88" fmla="*/ 1788574 w 6160697"/>
              <a:gd name="connsiteY88" fmla="*/ 5530833 h 5636676"/>
              <a:gd name="connsiteX89" fmla="*/ 1770257 w 6160697"/>
              <a:gd name="connsiteY89" fmla="*/ 5530964 h 5636676"/>
              <a:gd name="connsiteX90" fmla="*/ 1747724 w 6160697"/>
              <a:gd name="connsiteY90" fmla="*/ 5529296 h 5636676"/>
              <a:gd name="connsiteX91" fmla="*/ 1712794 w 6160697"/>
              <a:gd name="connsiteY91" fmla="*/ 5535788 h 5636676"/>
              <a:gd name="connsiteX92" fmla="*/ 1693854 w 6160697"/>
              <a:gd name="connsiteY92" fmla="*/ 5545452 h 5636676"/>
              <a:gd name="connsiteX93" fmla="*/ 1687546 w 6160697"/>
              <a:gd name="connsiteY93" fmla="*/ 5544521 h 5636676"/>
              <a:gd name="connsiteX94" fmla="*/ 1687194 w 6160697"/>
              <a:gd name="connsiteY94" fmla="*/ 5541192 h 5636676"/>
              <a:gd name="connsiteX95" fmla="*/ 1629583 w 6160697"/>
              <a:gd name="connsiteY95" fmla="*/ 5530061 h 5636676"/>
              <a:gd name="connsiteX96" fmla="*/ 1553336 w 6160697"/>
              <a:gd name="connsiteY96" fmla="*/ 5487310 h 5636676"/>
              <a:gd name="connsiteX97" fmla="*/ 1465077 w 6160697"/>
              <a:gd name="connsiteY97" fmla="*/ 5478284 h 5636676"/>
              <a:gd name="connsiteX98" fmla="*/ 1429630 w 6160697"/>
              <a:gd name="connsiteY98" fmla="*/ 5463320 h 5636676"/>
              <a:gd name="connsiteX99" fmla="*/ 1391291 w 6160697"/>
              <a:gd name="connsiteY99" fmla="*/ 5464846 h 5636676"/>
              <a:gd name="connsiteX100" fmla="*/ 1380007 w 6160697"/>
              <a:gd name="connsiteY100" fmla="*/ 5455970 h 5636676"/>
              <a:gd name="connsiteX101" fmla="*/ 1378141 w 6160697"/>
              <a:gd name="connsiteY101" fmla="*/ 5454279 h 5636676"/>
              <a:gd name="connsiteX102" fmla="*/ 1368962 w 6160697"/>
              <a:gd name="connsiteY102" fmla="*/ 5451018 h 5636676"/>
              <a:gd name="connsiteX103" fmla="*/ 1368505 w 6160697"/>
              <a:gd name="connsiteY103" fmla="*/ 5445712 h 5636676"/>
              <a:gd name="connsiteX104" fmla="*/ 1356218 w 6160697"/>
              <a:gd name="connsiteY104" fmla="*/ 5437660 h 5636676"/>
              <a:gd name="connsiteX105" fmla="*/ 1338733 w 6160697"/>
              <a:gd name="connsiteY105" fmla="*/ 5432883 h 5636676"/>
              <a:gd name="connsiteX106" fmla="*/ 1253342 w 6160697"/>
              <a:gd name="connsiteY106" fmla="*/ 5415104 h 5636676"/>
              <a:gd name="connsiteX107" fmla="*/ 1203557 w 6160697"/>
              <a:gd name="connsiteY107" fmla="*/ 5401656 h 5636676"/>
              <a:gd name="connsiteX108" fmla="*/ 1186689 w 6160697"/>
              <a:gd name="connsiteY108" fmla="*/ 5392134 h 5636676"/>
              <a:gd name="connsiteX109" fmla="*/ 1161759 w 6160697"/>
              <a:gd name="connsiteY109" fmla="*/ 5381804 h 5636676"/>
              <a:gd name="connsiteX110" fmla="*/ 1119345 w 6160697"/>
              <a:gd name="connsiteY110" fmla="*/ 5360154 h 5636676"/>
              <a:gd name="connsiteX111" fmla="*/ 1095256 w 6160697"/>
              <a:gd name="connsiteY111" fmla="*/ 5353950 h 5636676"/>
              <a:gd name="connsiteX112" fmla="*/ 1058773 w 6160697"/>
              <a:gd name="connsiteY112" fmla="*/ 5341289 h 5636676"/>
              <a:gd name="connsiteX113" fmla="*/ 1048153 w 6160697"/>
              <a:gd name="connsiteY113" fmla="*/ 5339154 h 5636676"/>
              <a:gd name="connsiteX114" fmla="*/ 1043881 w 6160697"/>
              <a:gd name="connsiteY114" fmla="*/ 5338518 h 5636676"/>
              <a:gd name="connsiteX115" fmla="*/ 1007373 w 6160697"/>
              <a:gd name="connsiteY115" fmla="*/ 5339007 h 5636676"/>
              <a:gd name="connsiteX116" fmla="*/ 1004885 w 6160697"/>
              <a:gd name="connsiteY116" fmla="*/ 5334591 h 5636676"/>
              <a:gd name="connsiteX117" fmla="*/ 994709 w 6160697"/>
              <a:gd name="connsiteY117" fmla="*/ 5328566 h 5636676"/>
              <a:gd name="connsiteX118" fmla="*/ 984399 w 6160697"/>
              <a:gd name="connsiteY118" fmla="*/ 5331183 h 5636676"/>
              <a:gd name="connsiteX119" fmla="*/ 964158 w 6160697"/>
              <a:gd name="connsiteY119" fmla="*/ 5330044 h 5636676"/>
              <a:gd name="connsiteX120" fmla="*/ 958888 w 6160697"/>
              <a:gd name="connsiteY120" fmla="*/ 5328278 h 5636676"/>
              <a:gd name="connsiteX121" fmla="*/ 940162 w 6160697"/>
              <a:gd name="connsiteY121" fmla="*/ 5341965 h 5636676"/>
              <a:gd name="connsiteX122" fmla="*/ 907763 w 6160697"/>
              <a:gd name="connsiteY122" fmla="*/ 5329404 h 5636676"/>
              <a:gd name="connsiteX123" fmla="*/ 872950 w 6160697"/>
              <a:gd name="connsiteY123" fmla="*/ 5324938 h 5636676"/>
              <a:gd name="connsiteX124" fmla="*/ 862283 w 6160697"/>
              <a:gd name="connsiteY124" fmla="*/ 5327617 h 5636676"/>
              <a:gd name="connsiteX125" fmla="*/ 798257 w 6160697"/>
              <a:gd name="connsiteY125" fmla="*/ 5334973 h 5636676"/>
              <a:gd name="connsiteX126" fmla="*/ 778474 w 6160697"/>
              <a:gd name="connsiteY126" fmla="*/ 5326083 h 5636676"/>
              <a:gd name="connsiteX127" fmla="*/ 763422 w 6160697"/>
              <a:gd name="connsiteY127" fmla="*/ 5321440 h 5636676"/>
              <a:gd name="connsiteX128" fmla="*/ 760604 w 6160697"/>
              <a:gd name="connsiteY128" fmla="*/ 5316482 h 5636676"/>
              <a:gd name="connsiteX129" fmla="*/ 750603 w 6160697"/>
              <a:gd name="connsiteY129" fmla="*/ 5315646 h 5636676"/>
              <a:gd name="connsiteX130" fmla="*/ 748101 w 6160697"/>
              <a:gd name="connsiteY130" fmla="*/ 5314492 h 5636676"/>
              <a:gd name="connsiteX131" fmla="*/ 733610 w 6160697"/>
              <a:gd name="connsiteY131" fmla="*/ 5308812 h 5636676"/>
              <a:gd name="connsiteX132" fmla="*/ 698671 w 6160697"/>
              <a:gd name="connsiteY132" fmla="*/ 5319789 h 5636676"/>
              <a:gd name="connsiteX133" fmla="*/ 658974 w 6160697"/>
              <a:gd name="connsiteY133" fmla="*/ 5314289 h 5636676"/>
              <a:gd name="connsiteX134" fmla="*/ 547411 w 6160697"/>
              <a:gd name="connsiteY134" fmla="*/ 5323081 h 5636676"/>
              <a:gd name="connsiteX135" fmla="*/ 420170 w 6160697"/>
              <a:gd name="connsiteY135" fmla="*/ 5302565 h 5636676"/>
              <a:gd name="connsiteX136" fmla="*/ 320690 w 6160697"/>
              <a:gd name="connsiteY136" fmla="*/ 5332193 h 5636676"/>
              <a:gd name="connsiteX137" fmla="*/ 257958 w 6160697"/>
              <a:gd name="connsiteY137" fmla="*/ 5340954 h 5636676"/>
              <a:gd name="connsiteX138" fmla="*/ 184890 w 6160697"/>
              <a:gd name="connsiteY138" fmla="*/ 5339091 h 5636676"/>
              <a:gd name="connsiteX139" fmla="*/ 183331 w 6160697"/>
              <a:gd name="connsiteY139" fmla="*/ 5338348 h 5636676"/>
              <a:gd name="connsiteX140" fmla="*/ 169782 w 6160697"/>
              <a:gd name="connsiteY140" fmla="*/ 5339269 h 5636676"/>
              <a:gd name="connsiteX141" fmla="*/ 167187 w 6160697"/>
              <a:gd name="connsiteY141" fmla="*/ 5341914 h 5636676"/>
              <a:gd name="connsiteX142" fmla="*/ 140235 w 6160697"/>
              <a:gd name="connsiteY142" fmla="*/ 5348128 h 5636676"/>
              <a:gd name="connsiteX143" fmla="*/ 109349 w 6160697"/>
              <a:gd name="connsiteY143" fmla="*/ 5351347 h 5636676"/>
              <a:gd name="connsiteX144" fmla="*/ 108834 w 6160697"/>
              <a:gd name="connsiteY144" fmla="*/ 5350486 h 5636676"/>
              <a:gd name="connsiteX145" fmla="*/ 84990 w 6160697"/>
              <a:gd name="connsiteY145" fmla="*/ 5344389 h 5636676"/>
              <a:gd name="connsiteX146" fmla="*/ 47411 w 6160697"/>
              <a:gd name="connsiteY146" fmla="*/ 5325453 h 5636676"/>
              <a:gd name="connsiteX147" fmla="*/ 18970 w 6160697"/>
              <a:gd name="connsiteY147" fmla="*/ 5329785 h 5636676"/>
              <a:gd name="connsiteX148" fmla="*/ 13158 w 6160697"/>
              <a:gd name="connsiteY148" fmla="*/ 5330156 h 5636676"/>
              <a:gd name="connsiteX149" fmla="*/ 13003 w 6160697"/>
              <a:gd name="connsiteY149" fmla="*/ 5329958 h 5636676"/>
              <a:gd name="connsiteX150" fmla="*/ 6798 w 6160697"/>
              <a:gd name="connsiteY150" fmla="*/ 5329941 h 5636676"/>
              <a:gd name="connsiteX151" fmla="*/ 2557 w 6160697"/>
              <a:gd name="connsiteY151" fmla="*/ 5330836 h 5636676"/>
              <a:gd name="connsiteX152" fmla="*/ 0 w 6160697"/>
              <a:gd name="connsiteY152" fmla="*/ 5330999 h 5636676"/>
              <a:gd name="connsiteX153" fmla="*/ 0 w 6160697"/>
              <a:gd name="connsiteY153" fmla="*/ 6095 h 563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160697" h="5636676">
                <a:moveTo>
                  <a:pt x="6160697" y="0"/>
                </a:moveTo>
                <a:lnTo>
                  <a:pt x="6160697" y="5241536"/>
                </a:lnTo>
                <a:lnTo>
                  <a:pt x="6156554" y="5242381"/>
                </a:lnTo>
                <a:lnTo>
                  <a:pt x="6152471" y="5238376"/>
                </a:lnTo>
                <a:lnTo>
                  <a:pt x="6139063" y="5237646"/>
                </a:lnTo>
                <a:cubicBezTo>
                  <a:pt x="6134322" y="5238062"/>
                  <a:pt x="6129550" y="5239318"/>
                  <a:pt x="6124768" y="5241915"/>
                </a:cubicBezTo>
                <a:cubicBezTo>
                  <a:pt x="6112241" y="5258189"/>
                  <a:pt x="6073916" y="5246037"/>
                  <a:pt x="6058950" y="5267176"/>
                </a:cubicBezTo>
                <a:cubicBezTo>
                  <a:pt x="6052501" y="5273412"/>
                  <a:pt x="6026754" y="5283311"/>
                  <a:pt x="6018366" y="5279454"/>
                </a:cubicBezTo>
                <a:cubicBezTo>
                  <a:pt x="6012273" y="5280338"/>
                  <a:pt x="6007326" y="5284888"/>
                  <a:pt x="6001056" y="5279669"/>
                </a:cubicBezTo>
                <a:cubicBezTo>
                  <a:pt x="5992407" y="5273826"/>
                  <a:pt x="5980924" y="5292840"/>
                  <a:pt x="5978158" y="5282958"/>
                </a:cubicBezTo>
                <a:cubicBezTo>
                  <a:pt x="5953235" y="5289707"/>
                  <a:pt x="5873412" y="5314356"/>
                  <a:pt x="5851521" y="5320165"/>
                </a:cubicBezTo>
                <a:cubicBezTo>
                  <a:pt x="5850093" y="5319197"/>
                  <a:pt x="5848504" y="5318401"/>
                  <a:pt x="5846811" y="5317803"/>
                </a:cubicBezTo>
                <a:cubicBezTo>
                  <a:pt x="5836955" y="5314327"/>
                  <a:pt x="5825596" y="5318112"/>
                  <a:pt x="5821445" y="5326257"/>
                </a:cubicBezTo>
                <a:cubicBezTo>
                  <a:pt x="5797750" y="5355654"/>
                  <a:pt x="5768199" y="5365302"/>
                  <a:pt x="5742484" y="5378748"/>
                </a:cubicBezTo>
                <a:cubicBezTo>
                  <a:pt x="5712463" y="5391933"/>
                  <a:pt x="5723511" y="5363738"/>
                  <a:pt x="5692638" y="5394640"/>
                </a:cubicBezTo>
                <a:cubicBezTo>
                  <a:pt x="5685162" y="5388839"/>
                  <a:pt x="5680078" y="5390215"/>
                  <a:pt x="5673352" y="5396590"/>
                </a:cubicBezTo>
                <a:cubicBezTo>
                  <a:pt x="5658519" y="5402454"/>
                  <a:pt x="5651424" y="5383775"/>
                  <a:pt x="5641138" y="5400089"/>
                </a:cubicBezTo>
                <a:cubicBezTo>
                  <a:pt x="5639436" y="5389318"/>
                  <a:pt x="5610760" y="5406260"/>
                  <a:pt x="5613130" y="5393622"/>
                </a:cubicBezTo>
                <a:cubicBezTo>
                  <a:pt x="5599247" y="5388102"/>
                  <a:pt x="5601035" y="5404523"/>
                  <a:pt x="5587752" y="5400147"/>
                </a:cubicBezTo>
                <a:cubicBezTo>
                  <a:pt x="5575908" y="5402167"/>
                  <a:pt x="5598814" y="5408442"/>
                  <a:pt x="5586939" y="5413409"/>
                </a:cubicBezTo>
                <a:cubicBezTo>
                  <a:pt x="5571739" y="5417659"/>
                  <a:pt x="5579895" y="5435655"/>
                  <a:pt x="5558140" y="5416576"/>
                </a:cubicBezTo>
                <a:cubicBezTo>
                  <a:pt x="5545125" y="5427439"/>
                  <a:pt x="5537467" y="5418132"/>
                  <a:pt x="5513898" y="5420092"/>
                </a:cubicBezTo>
                <a:lnTo>
                  <a:pt x="5507892" y="5423953"/>
                </a:lnTo>
                <a:lnTo>
                  <a:pt x="5499230" y="5414956"/>
                </a:lnTo>
                <a:cubicBezTo>
                  <a:pt x="5494522" y="5411441"/>
                  <a:pt x="5489041" y="5409502"/>
                  <a:pt x="5482057" y="5411363"/>
                </a:cubicBezTo>
                <a:cubicBezTo>
                  <a:pt x="5441582" y="5440334"/>
                  <a:pt x="5478175" y="5394237"/>
                  <a:pt x="5408816" y="5415847"/>
                </a:cubicBezTo>
                <a:cubicBezTo>
                  <a:pt x="5405733" y="5419916"/>
                  <a:pt x="5396114" y="5418376"/>
                  <a:pt x="5395738" y="5413749"/>
                </a:cubicBezTo>
                <a:cubicBezTo>
                  <a:pt x="5391612" y="5416050"/>
                  <a:pt x="5383259" y="5426773"/>
                  <a:pt x="5380156" y="5419870"/>
                </a:cubicBezTo>
                <a:cubicBezTo>
                  <a:pt x="5368670" y="5421761"/>
                  <a:pt x="5357569" y="5424896"/>
                  <a:pt x="5347114" y="5429171"/>
                </a:cubicBezTo>
                <a:lnTo>
                  <a:pt x="5326101" y="5440792"/>
                </a:lnTo>
                <a:lnTo>
                  <a:pt x="5320104" y="5435870"/>
                </a:lnTo>
                <a:cubicBezTo>
                  <a:pt x="5316154" y="5433548"/>
                  <a:pt x="5311762" y="5432457"/>
                  <a:pt x="5306571" y="5434305"/>
                </a:cubicBezTo>
                <a:cubicBezTo>
                  <a:pt x="5278222" y="5458611"/>
                  <a:pt x="5301967" y="5421751"/>
                  <a:pt x="5250731" y="5442441"/>
                </a:cubicBezTo>
                <a:cubicBezTo>
                  <a:pt x="5248752" y="5445684"/>
                  <a:pt x="5241215" y="5445162"/>
                  <a:pt x="5240489" y="5441726"/>
                </a:cubicBezTo>
                <a:cubicBezTo>
                  <a:pt x="5237534" y="5443716"/>
                  <a:pt x="5232136" y="5452280"/>
                  <a:pt x="5229095" y="5447321"/>
                </a:cubicBezTo>
                <a:cubicBezTo>
                  <a:pt x="5216125" y="5453868"/>
                  <a:pt x="5173861" y="5474823"/>
                  <a:pt x="5162669" y="5481008"/>
                </a:cubicBezTo>
                <a:lnTo>
                  <a:pt x="5161945" y="5484428"/>
                </a:lnTo>
                <a:cubicBezTo>
                  <a:pt x="5158366" y="5485443"/>
                  <a:pt x="5145550" y="5485600"/>
                  <a:pt x="5141192" y="5487094"/>
                </a:cubicBezTo>
                <a:lnTo>
                  <a:pt x="5135796" y="5493398"/>
                </a:lnTo>
                <a:lnTo>
                  <a:pt x="5125146" y="5495481"/>
                </a:lnTo>
                <a:lnTo>
                  <a:pt x="5048259" y="5518646"/>
                </a:lnTo>
                <a:lnTo>
                  <a:pt x="5034800" y="5519818"/>
                </a:lnTo>
                <a:cubicBezTo>
                  <a:pt x="5028813" y="5522097"/>
                  <a:pt x="5024166" y="5526423"/>
                  <a:pt x="5021494" y="5533940"/>
                </a:cubicBezTo>
                <a:cubicBezTo>
                  <a:pt x="5010597" y="5537234"/>
                  <a:pt x="4980226" y="5537766"/>
                  <a:pt x="4969420" y="5539580"/>
                </a:cubicBezTo>
                <a:lnTo>
                  <a:pt x="4951997" y="5540998"/>
                </a:lnTo>
                <a:lnTo>
                  <a:pt x="4944222" y="5542061"/>
                </a:lnTo>
                <a:lnTo>
                  <a:pt x="4945476" y="5548837"/>
                </a:lnTo>
                <a:lnTo>
                  <a:pt x="4924708" y="5553963"/>
                </a:lnTo>
                <a:cubicBezTo>
                  <a:pt x="4918349" y="5557956"/>
                  <a:pt x="4909767" y="5565846"/>
                  <a:pt x="4900123" y="5574141"/>
                </a:cubicBezTo>
                <a:lnTo>
                  <a:pt x="4878805" y="5589711"/>
                </a:lnTo>
                <a:lnTo>
                  <a:pt x="4862889" y="5590274"/>
                </a:lnTo>
                <a:cubicBezTo>
                  <a:pt x="4839384" y="5593189"/>
                  <a:pt x="4802990" y="5598721"/>
                  <a:pt x="4787099" y="5601127"/>
                </a:cubicBezTo>
                <a:cubicBezTo>
                  <a:pt x="4782839" y="5605219"/>
                  <a:pt x="4774855" y="5603876"/>
                  <a:pt x="4767539" y="5604712"/>
                </a:cubicBezTo>
                <a:cubicBezTo>
                  <a:pt x="4760169" y="5608536"/>
                  <a:pt x="4725967" y="5608816"/>
                  <a:pt x="4715397" y="5606905"/>
                </a:cubicBezTo>
                <a:lnTo>
                  <a:pt x="4594975" y="5611694"/>
                </a:lnTo>
                <a:lnTo>
                  <a:pt x="4592519" y="5614677"/>
                </a:lnTo>
                <a:lnTo>
                  <a:pt x="4582609" y="5615529"/>
                </a:lnTo>
                <a:lnTo>
                  <a:pt x="4580200" y="5616290"/>
                </a:lnTo>
                <a:cubicBezTo>
                  <a:pt x="4575607" y="5617756"/>
                  <a:pt x="4571009" y="5619123"/>
                  <a:pt x="4566161" y="5620121"/>
                </a:cubicBezTo>
                <a:cubicBezTo>
                  <a:pt x="4563091" y="5607487"/>
                  <a:pt x="4524419" y="5626532"/>
                  <a:pt x="4530539" y="5615013"/>
                </a:cubicBezTo>
                <a:cubicBezTo>
                  <a:pt x="4503368" y="5618303"/>
                  <a:pt x="4516321" y="5606477"/>
                  <a:pt x="4491359" y="5619658"/>
                </a:cubicBezTo>
                <a:cubicBezTo>
                  <a:pt x="4442184" y="5616385"/>
                  <a:pt x="4416402" y="5629757"/>
                  <a:pt x="4372063" y="5620213"/>
                </a:cubicBezTo>
                <a:cubicBezTo>
                  <a:pt x="4380670" y="5625116"/>
                  <a:pt x="4276183" y="5624626"/>
                  <a:pt x="4261863" y="5623713"/>
                </a:cubicBezTo>
                <a:lnTo>
                  <a:pt x="4213285" y="5622917"/>
                </a:lnTo>
                <a:lnTo>
                  <a:pt x="4173936" y="5622049"/>
                </a:lnTo>
                <a:lnTo>
                  <a:pt x="4175584" y="5630149"/>
                </a:lnTo>
                <a:cubicBezTo>
                  <a:pt x="4164064" y="5629512"/>
                  <a:pt x="4157026" y="5632266"/>
                  <a:pt x="4152035" y="5636676"/>
                </a:cubicBezTo>
                <a:lnTo>
                  <a:pt x="4121051" y="5621835"/>
                </a:lnTo>
                <a:lnTo>
                  <a:pt x="4103457" y="5621974"/>
                </a:lnTo>
                <a:lnTo>
                  <a:pt x="4072592" y="5627101"/>
                </a:lnTo>
                <a:lnTo>
                  <a:pt x="4062311" y="5629472"/>
                </a:lnTo>
                <a:lnTo>
                  <a:pt x="3985093" y="5613011"/>
                </a:lnTo>
                <a:lnTo>
                  <a:pt x="3977564" y="5606406"/>
                </a:lnTo>
                <a:cubicBezTo>
                  <a:pt x="3969488" y="5602339"/>
                  <a:pt x="3957995" y="5600457"/>
                  <a:pt x="3938843" y="5603534"/>
                </a:cubicBezTo>
                <a:lnTo>
                  <a:pt x="3934439" y="5605287"/>
                </a:lnTo>
                <a:lnTo>
                  <a:pt x="3902350" y="5595175"/>
                </a:lnTo>
                <a:cubicBezTo>
                  <a:pt x="3891994" y="5590573"/>
                  <a:pt x="3781184" y="5584781"/>
                  <a:pt x="3773677" y="5577344"/>
                </a:cubicBezTo>
                <a:cubicBezTo>
                  <a:pt x="3652339" y="5595755"/>
                  <a:pt x="3643985" y="5563083"/>
                  <a:pt x="3526259" y="5567985"/>
                </a:cubicBezTo>
                <a:cubicBezTo>
                  <a:pt x="3424299" y="5518200"/>
                  <a:pt x="3359989" y="5548523"/>
                  <a:pt x="3268592" y="5541271"/>
                </a:cubicBezTo>
                <a:cubicBezTo>
                  <a:pt x="3181540" y="5536169"/>
                  <a:pt x="3141233" y="5552279"/>
                  <a:pt x="3024274" y="5551613"/>
                </a:cubicBezTo>
                <a:cubicBezTo>
                  <a:pt x="2900352" y="5540755"/>
                  <a:pt x="2719771" y="5546525"/>
                  <a:pt x="2580376" y="5523020"/>
                </a:cubicBezTo>
                <a:cubicBezTo>
                  <a:pt x="2470852" y="5515454"/>
                  <a:pt x="2470473" y="5521048"/>
                  <a:pt x="2428086" y="5520461"/>
                </a:cubicBezTo>
                <a:cubicBezTo>
                  <a:pt x="2413989" y="5523686"/>
                  <a:pt x="2339546" y="5514256"/>
                  <a:pt x="2326052" y="5519493"/>
                </a:cubicBezTo>
                <a:lnTo>
                  <a:pt x="2318979" y="5522207"/>
                </a:lnTo>
                <a:lnTo>
                  <a:pt x="2290482" y="5523810"/>
                </a:lnTo>
                <a:lnTo>
                  <a:pt x="2282680" y="5535840"/>
                </a:lnTo>
                <a:lnTo>
                  <a:pt x="2187437" y="5546268"/>
                </a:lnTo>
                <a:cubicBezTo>
                  <a:pt x="2124119" y="5516983"/>
                  <a:pt x="2070057" y="5551920"/>
                  <a:pt x="1958211" y="5550992"/>
                </a:cubicBezTo>
                <a:cubicBezTo>
                  <a:pt x="1928571" y="5540876"/>
                  <a:pt x="1810615" y="5516253"/>
                  <a:pt x="1788574" y="5530833"/>
                </a:cubicBezTo>
                <a:lnTo>
                  <a:pt x="1770257" y="5530964"/>
                </a:lnTo>
                <a:lnTo>
                  <a:pt x="1747724" y="5529296"/>
                </a:lnTo>
                <a:cubicBezTo>
                  <a:pt x="1735827" y="5530131"/>
                  <a:pt x="1723469" y="5532445"/>
                  <a:pt x="1712794" y="5535788"/>
                </a:cubicBezTo>
                <a:lnTo>
                  <a:pt x="1693854" y="5545452"/>
                </a:lnTo>
                <a:lnTo>
                  <a:pt x="1687546" y="5544521"/>
                </a:lnTo>
                <a:lnTo>
                  <a:pt x="1687194" y="5541192"/>
                </a:lnTo>
                <a:cubicBezTo>
                  <a:pt x="1674076" y="5529668"/>
                  <a:pt x="1590812" y="5552390"/>
                  <a:pt x="1629583" y="5530061"/>
                </a:cubicBezTo>
                <a:cubicBezTo>
                  <a:pt x="1614917" y="5528827"/>
                  <a:pt x="1590209" y="5483761"/>
                  <a:pt x="1553336" y="5487310"/>
                </a:cubicBezTo>
                <a:cubicBezTo>
                  <a:pt x="1503529" y="5494380"/>
                  <a:pt x="1515531" y="5482303"/>
                  <a:pt x="1465077" y="5478284"/>
                </a:cubicBezTo>
                <a:cubicBezTo>
                  <a:pt x="1449190" y="5452169"/>
                  <a:pt x="1454169" y="5473808"/>
                  <a:pt x="1429630" y="5463320"/>
                </a:cubicBezTo>
                <a:cubicBezTo>
                  <a:pt x="1428096" y="5483162"/>
                  <a:pt x="1402583" y="5444937"/>
                  <a:pt x="1391291" y="5464846"/>
                </a:cubicBezTo>
                <a:cubicBezTo>
                  <a:pt x="1387184" y="5462307"/>
                  <a:pt x="1383559" y="5459219"/>
                  <a:pt x="1380007" y="5455970"/>
                </a:cubicBezTo>
                <a:lnTo>
                  <a:pt x="1378141" y="5454279"/>
                </a:lnTo>
                <a:lnTo>
                  <a:pt x="1368962" y="5451018"/>
                </a:lnTo>
                <a:lnTo>
                  <a:pt x="1368505" y="5445712"/>
                </a:lnTo>
                <a:lnTo>
                  <a:pt x="1356218" y="5437660"/>
                </a:lnTo>
                <a:cubicBezTo>
                  <a:pt x="1351287" y="5435322"/>
                  <a:pt x="1345597" y="5433601"/>
                  <a:pt x="1338733" y="5432883"/>
                </a:cubicBezTo>
                <a:cubicBezTo>
                  <a:pt x="1312513" y="5438143"/>
                  <a:pt x="1286135" y="5407540"/>
                  <a:pt x="1253342" y="5415104"/>
                </a:cubicBezTo>
                <a:cubicBezTo>
                  <a:pt x="1241709" y="5416198"/>
                  <a:pt x="1208290" y="5409258"/>
                  <a:pt x="1203557" y="5401656"/>
                </a:cubicBezTo>
                <a:cubicBezTo>
                  <a:pt x="1196916" y="5398913"/>
                  <a:pt x="1188195" y="5399578"/>
                  <a:pt x="1186689" y="5392134"/>
                </a:cubicBezTo>
                <a:cubicBezTo>
                  <a:pt x="1183431" y="5382893"/>
                  <a:pt x="1155837" y="5390802"/>
                  <a:pt x="1161759" y="5381804"/>
                </a:cubicBezTo>
                <a:cubicBezTo>
                  <a:pt x="1142246" y="5387102"/>
                  <a:pt x="1132828" y="5367240"/>
                  <a:pt x="1119345" y="5360154"/>
                </a:cubicBezTo>
                <a:cubicBezTo>
                  <a:pt x="1111438" y="5363130"/>
                  <a:pt x="1104310" y="5359434"/>
                  <a:pt x="1095256" y="5353950"/>
                </a:cubicBezTo>
                <a:lnTo>
                  <a:pt x="1058773" y="5341289"/>
                </a:lnTo>
                <a:lnTo>
                  <a:pt x="1048153" y="5339154"/>
                </a:lnTo>
                <a:lnTo>
                  <a:pt x="1043881" y="5338518"/>
                </a:lnTo>
                <a:lnTo>
                  <a:pt x="1007373" y="5339007"/>
                </a:lnTo>
                <a:cubicBezTo>
                  <a:pt x="1006839" y="5337479"/>
                  <a:pt x="1006000" y="5335990"/>
                  <a:pt x="1004885" y="5334591"/>
                </a:cubicBezTo>
                <a:lnTo>
                  <a:pt x="994709" y="5328566"/>
                </a:lnTo>
                <a:lnTo>
                  <a:pt x="984399" y="5331183"/>
                </a:lnTo>
                <a:cubicBezTo>
                  <a:pt x="985481" y="5323632"/>
                  <a:pt x="973336" y="5329847"/>
                  <a:pt x="964158" y="5330044"/>
                </a:cubicBezTo>
                <a:lnTo>
                  <a:pt x="958888" y="5328278"/>
                </a:lnTo>
                <a:lnTo>
                  <a:pt x="940162" y="5341965"/>
                </a:lnTo>
                <a:cubicBezTo>
                  <a:pt x="929334" y="5342282"/>
                  <a:pt x="917673" y="5330271"/>
                  <a:pt x="907763" y="5329404"/>
                </a:cubicBezTo>
                <a:lnTo>
                  <a:pt x="872950" y="5324938"/>
                </a:lnTo>
                <a:lnTo>
                  <a:pt x="862283" y="5327617"/>
                </a:lnTo>
                <a:cubicBezTo>
                  <a:pt x="839056" y="5328258"/>
                  <a:pt x="814750" y="5326323"/>
                  <a:pt x="798257" y="5334973"/>
                </a:cubicBezTo>
                <a:cubicBezTo>
                  <a:pt x="791554" y="5335992"/>
                  <a:pt x="784112" y="5327092"/>
                  <a:pt x="778474" y="5326083"/>
                </a:cubicBezTo>
                <a:lnTo>
                  <a:pt x="763422" y="5321440"/>
                </a:lnTo>
                <a:lnTo>
                  <a:pt x="760604" y="5316482"/>
                </a:lnTo>
                <a:lnTo>
                  <a:pt x="750603" y="5315646"/>
                </a:lnTo>
                <a:lnTo>
                  <a:pt x="748101" y="5314492"/>
                </a:lnTo>
                <a:cubicBezTo>
                  <a:pt x="743336" y="5312270"/>
                  <a:pt x="738573" y="5310219"/>
                  <a:pt x="733610" y="5308812"/>
                </a:cubicBezTo>
                <a:cubicBezTo>
                  <a:pt x="732103" y="5330640"/>
                  <a:pt x="691138" y="5300448"/>
                  <a:pt x="698671" y="5319789"/>
                </a:cubicBezTo>
                <a:cubicBezTo>
                  <a:pt x="671131" y="5315859"/>
                  <a:pt x="685526" y="5335298"/>
                  <a:pt x="658974" y="5314289"/>
                </a:cubicBezTo>
                <a:cubicBezTo>
                  <a:pt x="610275" y="5322973"/>
                  <a:pt x="590509" y="5330275"/>
                  <a:pt x="547411" y="5323081"/>
                </a:cubicBezTo>
                <a:cubicBezTo>
                  <a:pt x="507611" y="5321127"/>
                  <a:pt x="457956" y="5301046"/>
                  <a:pt x="420170" y="5302565"/>
                </a:cubicBezTo>
                <a:cubicBezTo>
                  <a:pt x="362940" y="5303601"/>
                  <a:pt x="338545" y="5357010"/>
                  <a:pt x="320690" y="5332193"/>
                </a:cubicBezTo>
                <a:cubicBezTo>
                  <a:pt x="293655" y="5338591"/>
                  <a:pt x="280592" y="5339804"/>
                  <a:pt x="257958" y="5340954"/>
                </a:cubicBezTo>
                <a:lnTo>
                  <a:pt x="184890" y="5339091"/>
                </a:lnTo>
                <a:lnTo>
                  <a:pt x="183331" y="5338348"/>
                </a:lnTo>
                <a:cubicBezTo>
                  <a:pt x="176597" y="5336970"/>
                  <a:pt x="172582" y="5337663"/>
                  <a:pt x="169782" y="5339269"/>
                </a:cubicBezTo>
                <a:lnTo>
                  <a:pt x="167187" y="5341914"/>
                </a:lnTo>
                <a:lnTo>
                  <a:pt x="140235" y="5348128"/>
                </a:lnTo>
                <a:lnTo>
                  <a:pt x="109349" y="5351347"/>
                </a:lnTo>
                <a:lnTo>
                  <a:pt x="108834" y="5350486"/>
                </a:lnTo>
                <a:cubicBezTo>
                  <a:pt x="104774" y="5349326"/>
                  <a:pt x="95228" y="5348561"/>
                  <a:pt x="84990" y="5344389"/>
                </a:cubicBezTo>
                <a:cubicBezTo>
                  <a:pt x="88665" y="5323440"/>
                  <a:pt x="55092" y="5336567"/>
                  <a:pt x="47411" y="5325453"/>
                </a:cubicBezTo>
                <a:cubicBezTo>
                  <a:pt x="38324" y="5327218"/>
                  <a:pt x="28779" y="5328702"/>
                  <a:pt x="18970" y="5329785"/>
                </a:cubicBezTo>
                <a:lnTo>
                  <a:pt x="13158" y="5330156"/>
                </a:lnTo>
                <a:lnTo>
                  <a:pt x="13003" y="5329958"/>
                </a:lnTo>
                <a:cubicBezTo>
                  <a:pt x="11660" y="5329599"/>
                  <a:pt x="9719" y="5329556"/>
                  <a:pt x="6798" y="5329941"/>
                </a:cubicBezTo>
                <a:lnTo>
                  <a:pt x="2557" y="5330836"/>
                </a:lnTo>
                <a:lnTo>
                  <a:pt x="0" y="5330999"/>
                </a:lnTo>
                <a:lnTo>
                  <a:pt x="0" y="6095"/>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72" name="Rectangle 6">
            <a:extLst>
              <a:ext uri="{FF2B5EF4-FFF2-40B4-BE49-F238E27FC236}">
                <a16:creationId xmlns:a16="http://schemas.microsoft.com/office/drawing/2014/main" id="{0AC3A952-2574-44E9-9C98-DBC27EE14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2215" y="284435"/>
            <a:ext cx="1011410" cy="305853"/>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3" name="Google Shape;1163;p35"/>
          <p:cNvSpPr txBox="1">
            <a:spLocks noGrp="1"/>
          </p:cNvSpPr>
          <p:nvPr>
            <p:ph type="body" idx="1"/>
          </p:nvPr>
        </p:nvSpPr>
        <p:spPr>
          <a:xfrm>
            <a:off x="4365452" y="936266"/>
            <a:ext cx="3919819" cy="3220278"/>
          </a:xfrm>
          <a:prstGeom prst="rect">
            <a:avLst/>
          </a:prstGeom>
        </p:spPr>
        <p:txBody>
          <a:bodyPr spcFirstLastPara="1" vert="horz" lIns="91440" tIns="45720" rIns="91440" bIns="45720" rtlCol="0" anchor="ctr" anchorCtr="0">
            <a:normAutofit/>
          </a:bodyPr>
          <a:lstStyle/>
          <a:p>
            <a:pPr marL="342900" indent="-228600" defTabSz="914400">
              <a:spcAft>
                <a:spcPts val="600"/>
              </a:spcAft>
              <a:buFont typeface="Arial" panose="020B0604020202020204" pitchFamily="34" charset="0"/>
              <a:buChar char="•"/>
            </a:pPr>
            <a:r>
              <a:rPr lang="en-US" sz="1500">
                <a:solidFill>
                  <a:schemeClr val="tx1">
                    <a:lumMod val="85000"/>
                    <a:lumOff val="15000"/>
                  </a:schemeClr>
                </a:solidFill>
              </a:rPr>
              <a:t>There is no relationship between the observations in each group or between the groups themselves</a:t>
            </a:r>
          </a:p>
          <a:p>
            <a:pPr marL="800100" lvl="1" indent="-228600" defTabSz="914400">
              <a:spcBef>
                <a:spcPts val="0"/>
              </a:spcBef>
              <a:spcAft>
                <a:spcPts val="600"/>
              </a:spcAft>
              <a:buFont typeface="Arial" panose="020B0604020202020204" pitchFamily="34" charset="0"/>
              <a:buChar char="•"/>
            </a:pPr>
            <a:r>
              <a:rPr lang="en-US" sz="1500">
                <a:solidFill>
                  <a:schemeClr val="tx1">
                    <a:lumMod val="85000"/>
                    <a:lumOff val="15000"/>
                  </a:schemeClr>
                </a:solidFill>
              </a:rPr>
              <a:t>E.g., there must be different participants in each group with no participant being in more than one group</a:t>
            </a:r>
          </a:p>
          <a:p>
            <a:pPr marL="342900" indent="-228600" defTabSz="914400">
              <a:spcAft>
                <a:spcPts val="600"/>
              </a:spcAft>
              <a:buFont typeface="Arial" panose="020B0604020202020204" pitchFamily="34" charset="0"/>
              <a:buChar char="•"/>
            </a:pPr>
            <a:r>
              <a:rPr lang="en-US" sz="1500">
                <a:solidFill>
                  <a:schemeClr val="tx1">
                    <a:lumMod val="85000"/>
                    <a:lumOff val="15000"/>
                  </a:schemeClr>
                </a:solidFill>
              </a:rPr>
              <a:t>This assumption is assumed to be true if participants only appear in one group our level of the independent variable</a:t>
            </a:r>
          </a:p>
        </p:txBody>
      </p:sp>
    </p:spTree>
    <p:extLst>
      <p:ext uri="{BB962C8B-B14F-4D97-AF65-F5344CB8AC3E}">
        <p14:creationId xmlns:p14="http://schemas.microsoft.com/office/powerpoint/2010/main" val="1360304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42"/>
        <p:cNvGrpSpPr/>
        <p:nvPr/>
      </p:nvGrpSpPr>
      <p:grpSpPr>
        <a:xfrm>
          <a:off x="0" y="0"/>
          <a:ext cx="0" cy="0"/>
          <a:chOff x="0" y="0"/>
          <a:chExt cx="0" cy="0"/>
        </a:xfrm>
      </p:grpSpPr>
      <p:sp useBgFill="1">
        <p:nvSpPr>
          <p:cNvPr id="849" name="Rectangle 848">
            <a:extLst>
              <a:ext uri="{FF2B5EF4-FFF2-40B4-BE49-F238E27FC236}">
                <a16:creationId xmlns:a16="http://schemas.microsoft.com/office/drawing/2014/main" id="{2515456E-B1B1-48C1-8164-7E567F5D4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Google Shape;843;p26"/>
          <p:cNvSpPr txBox="1">
            <a:spLocks noGrp="1"/>
          </p:cNvSpPr>
          <p:nvPr>
            <p:ph type="ctrTitle" idx="4294967295"/>
          </p:nvPr>
        </p:nvSpPr>
        <p:spPr>
          <a:xfrm>
            <a:off x="616724" y="1438132"/>
            <a:ext cx="2873998" cy="2267235"/>
          </a:xfrm>
          <a:prstGeom prst="rect">
            <a:avLst/>
          </a:prstGeom>
        </p:spPr>
        <p:txBody>
          <a:bodyPr spcFirstLastPara="1" vert="horz" lIns="91440" tIns="45720" rIns="91440" bIns="45720" rtlCol="0" anchor="ctr" anchorCtr="0">
            <a:normAutofit/>
          </a:bodyPr>
          <a:lstStyle/>
          <a:p>
            <a:pPr algn="ctr" defTabSz="914400"/>
            <a:r>
              <a:rPr lang="en-US" sz="4400" kern="1200">
                <a:solidFill>
                  <a:schemeClr val="tx1">
                    <a:lumMod val="85000"/>
                    <a:lumOff val="15000"/>
                  </a:schemeClr>
                </a:solidFill>
                <a:latin typeface="+mj-lt"/>
                <a:ea typeface="+mj-ea"/>
                <a:cs typeface="+mj-cs"/>
              </a:rPr>
              <a:t>Assumption 4: Normal Distribution</a:t>
            </a:r>
          </a:p>
        </p:txBody>
      </p:sp>
      <p:sp>
        <p:nvSpPr>
          <p:cNvPr id="851" name="Freeform: Shape 850">
            <a:extLst>
              <a:ext uri="{FF2B5EF4-FFF2-40B4-BE49-F238E27FC236}">
                <a16:creationId xmlns:a16="http://schemas.microsoft.com/office/drawing/2014/main" id="{D237ACD7-8629-4014-83AF-339EDD87E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3" y="482600"/>
            <a:ext cx="4704078" cy="4182268"/>
          </a:xfrm>
          <a:custGeom>
            <a:avLst/>
            <a:gdLst>
              <a:gd name="connsiteX0" fmla="*/ 6160697 w 6160697"/>
              <a:gd name="connsiteY0" fmla="*/ 0 h 5636676"/>
              <a:gd name="connsiteX1" fmla="*/ 6160697 w 6160697"/>
              <a:gd name="connsiteY1" fmla="*/ 5241536 h 5636676"/>
              <a:gd name="connsiteX2" fmla="*/ 6156554 w 6160697"/>
              <a:gd name="connsiteY2" fmla="*/ 5242381 h 5636676"/>
              <a:gd name="connsiteX3" fmla="*/ 6152471 w 6160697"/>
              <a:gd name="connsiteY3" fmla="*/ 5238376 h 5636676"/>
              <a:gd name="connsiteX4" fmla="*/ 6139063 w 6160697"/>
              <a:gd name="connsiteY4" fmla="*/ 5237646 h 5636676"/>
              <a:gd name="connsiteX5" fmla="*/ 6124768 w 6160697"/>
              <a:gd name="connsiteY5" fmla="*/ 5241915 h 5636676"/>
              <a:gd name="connsiteX6" fmla="*/ 6058950 w 6160697"/>
              <a:gd name="connsiteY6" fmla="*/ 5267176 h 5636676"/>
              <a:gd name="connsiteX7" fmla="*/ 6018366 w 6160697"/>
              <a:gd name="connsiteY7" fmla="*/ 5279454 h 5636676"/>
              <a:gd name="connsiteX8" fmla="*/ 6001056 w 6160697"/>
              <a:gd name="connsiteY8" fmla="*/ 5279669 h 5636676"/>
              <a:gd name="connsiteX9" fmla="*/ 5978158 w 6160697"/>
              <a:gd name="connsiteY9" fmla="*/ 5282958 h 5636676"/>
              <a:gd name="connsiteX10" fmla="*/ 5851521 w 6160697"/>
              <a:gd name="connsiteY10" fmla="*/ 5320165 h 5636676"/>
              <a:gd name="connsiteX11" fmla="*/ 5846811 w 6160697"/>
              <a:gd name="connsiteY11" fmla="*/ 5317803 h 5636676"/>
              <a:gd name="connsiteX12" fmla="*/ 5821445 w 6160697"/>
              <a:gd name="connsiteY12" fmla="*/ 5326257 h 5636676"/>
              <a:gd name="connsiteX13" fmla="*/ 5742484 w 6160697"/>
              <a:gd name="connsiteY13" fmla="*/ 5378748 h 5636676"/>
              <a:gd name="connsiteX14" fmla="*/ 5692638 w 6160697"/>
              <a:gd name="connsiteY14" fmla="*/ 5394640 h 5636676"/>
              <a:gd name="connsiteX15" fmla="*/ 5673352 w 6160697"/>
              <a:gd name="connsiteY15" fmla="*/ 5396590 h 5636676"/>
              <a:gd name="connsiteX16" fmla="*/ 5641138 w 6160697"/>
              <a:gd name="connsiteY16" fmla="*/ 5400089 h 5636676"/>
              <a:gd name="connsiteX17" fmla="*/ 5613130 w 6160697"/>
              <a:gd name="connsiteY17" fmla="*/ 5393622 h 5636676"/>
              <a:gd name="connsiteX18" fmla="*/ 5587752 w 6160697"/>
              <a:gd name="connsiteY18" fmla="*/ 5400147 h 5636676"/>
              <a:gd name="connsiteX19" fmla="*/ 5586939 w 6160697"/>
              <a:gd name="connsiteY19" fmla="*/ 5413409 h 5636676"/>
              <a:gd name="connsiteX20" fmla="*/ 5558140 w 6160697"/>
              <a:gd name="connsiteY20" fmla="*/ 5416576 h 5636676"/>
              <a:gd name="connsiteX21" fmla="*/ 5513898 w 6160697"/>
              <a:gd name="connsiteY21" fmla="*/ 5420092 h 5636676"/>
              <a:gd name="connsiteX22" fmla="*/ 5507892 w 6160697"/>
              <a:gd name="connsiteY22" fmla="*/ 5423953 h 5636676"/>
              <a:gd name="connsiteX23" fmla="*/ 5499230 w 6160697"/>
              <a:gd name="connsiteY23" fmla="*/ 5414956 h 5636676"/>
              <a:gd name="connsiteX24" fmla="*/ 5482057 w 6160697"/>
              <a:gd name="connsiteY24" fmla="*/ 5411363 h 5636676"/>
              <a:gd name="connsiteX25" fmla="*/ 5408816 w 6160697"/>
              <a:gd name="connsiteY25" fmla="*/ 5415847 h 5636676"/>
              <a:gd name="connsiteX26" fmla="*/ 5395738 w 6160697"/>
              <a:gd name="connsiteY26" fmla="*/ 5413749 h 5636676"/>
              <a:gd name="connsiteX27" fmla="*/ 5380156 w 6160697"/>
              <a:gd name="connsiteY27" fmla="*/ 5419870 h 5636676"/>
              <a:gd name="connsiteX28" fmla="*/ 5347114 w 6160697"/>
              <a:gd name="connsiteY28" fmla="*/ 5429171 h 5636676"/>
              <a:gd name="connsiteX29" fmla="*/ 5326101 w 6160697"/>
              <a:gd name="connsiteY29" fmla="*/ 5440792 h 5636676"/>
              <a:gd name="connsiteX30" fmla="*/ 5320104 w 6160697"/>
              <a:gd name="connsiteY30" fmla="*/ 5435870 h 5636676"/>
              <a:gd name="connsiteX31" fmla="*/ 5306571 w 6160697"/>
              <a:gd name="connsiteY31" fmla="*/ 5434305 h 5636676"/>
              <a:gd name="connsiteX32" fmla="*/ 5250731 w 6160697"/>
              <a:gd name="connsiteY32" fmla="*/ 5442441 h 5636676"/>
              <a:gd name="connsiteX33" fmla="*/ 5240489 w 6160697"/>
              <a:gd name="connsiteY33" fmla="*/ 5441726 h 5636676"/>
              <a:gd name="connsiteX34" fmla="*/ 5229095 w 6160697"/>
              <a:gd name="connsiteY34" fmla="*/ 5447321 h 5636676"/>
              <a:gd name="connsiteX35" fmla="*/ 5162669 w 6160697"/>
              <a:gd name="connsiteY35" fmla="*/ 5481008 h 5636676"/>
              <a:gd name="connsiteX36" fmla="*/ 5161945 w 6160697"/>
              <a:gd name="connsiteY36" fmla="*/ 5484428 h 5636676"/>
              <a:gd name="connsiteX37" fmla="*/ 5141192 w 6160697"/>
              <a:gd name="connsiteY37" fmla="*/ 5487094 h 5636676"/>
              <a:gd name="connsiteX38" fmla="*/ 5135796 w 6160697"/>
              <a:gd name="connsiteY38" fmla="*/ 5493398 h 5636676"/>
              <a:gd name="connsiteX39" fmla="*/ 5125146 w 6160697"/>
              <a:gd name="connsiteY39" fmla="*/ 5495481 h 5636676"/>
              <a:gd name="connsiteX40" fmla="*/ 5048259 w 6160697"/>
              <a:gd name="connsiteY40" fmla="*/ 5518646 h 5636676"/>
              <a:gd name="connsiteX41" fmla="*/ 5034800 w 6160697"/>
              <a:gd name="connsiteY41" fmla="*/ 5519818 h 5636676"/>
              <a:gd name="connsiteX42" fmla="*/ 5021494 w 6160697"/>
              <a:gd name="connsiteY42" fmla="*/ 5533940 h 5636676"/>
              <a:gd name="connsiteX43" fmla="*/ 4969420 w 6160697"/>
              <a:gd name="connsiteY43" fmla="*/ 5539580 h 5636676"/>
              <a:gd name="connsiteX44" fmla="*/ 4951997 w 6160697"/>
              <a:gd name="connsiteY44" fmla="*/ 5540998 h 5636676"/>
              <a:gd name="connsiteX45" fmla="*/ 4944222 w 6160697"/>
              <a:gd name="connsiteY45" fmla="*/ 5542061 h 5636676"/>
              <a:gd name="connsiteX46" fmla="*/ 4945476 w 6160697"/>
              <a:gd name="connsiteY46" fmla="*/ 5548837 h 5636676"/>
              <a:gd name="connsiteX47" fmla="*/ 4924708 w 6160697"/>
              <a:gd name="connsiteY47" fmla="*/ 5553963 h 5636676"/>
              <a:gd name="connsiteX48" fmla="*/ 4900123 w 6160697"/>
              <a:gd name="connsiteY48" fmla="*/ 5574141 h 5636676"/>
              <a:gd name="connsiteX49" fmla="*/ 4878805 w 6160697"/>
              <a:gd name="connsiteY49" fmla="*/ 5589711 h 5636676"/>
              <a:gd name="connsiteX50" fmla="*/ 4862889 w 6160697"/>
              <a:gd name="connsiteY50" fmla="*/ 5590274 h 5636676"/>
              <a:gd name="connsiteX51" fmla="*/ 4787099 w 6160697"/>
              <a:gd name="connsiteY51" fmla="*/ 5601127 h 5636676"/>
              <a:gd name="connsiteX52" fmla="*/ 4767539 w 6160697"/>
              <a:gd name="connsiteY52" fmla="*/ 5604712 h 5636676"/>
              <a:gd name="connsiteX53" fmla="*/ 4715397 w 6160697"/>
              <a:gd name="connsiteY53" fmla="*/ 5606905 h 5636676"/>
              <a:gd name="connsiteX54" fmla="*/ 4594975 w 6160697"/>
              <a:gd name="connsiteY54" fmla="*/ 5611694 h 5636676"/>
              <a:gd name="connsiteX55" fmla="*/ 4592519 w 6160697"/>
              <a:gd name="connsiteY55" fmla="*/ 5614677 h 5636676"/>
              <a:gd name="connsiteX56" fmla="*/ 4582609 w 6160697"/>
              <a:gd name="connsiteY56" fmla="*/ 5615529 h 5636676"/>
              <a:gd name="connsiteX57" fmla="*/ 4580200 w 6160697"/>
              <a:gd name="connsiteY57" fmla="*/ 5616290 h 5636676"/>
              <a:gd name="connsiteX58" fmla="*/ 4566161 w 6160697"/>
              <a:gd name="connsiteY58" fmla="*/ 5620121 h 5636676"/>
              <a:gd name="connsiteX59" fmla="*/ 4530539 w 6160697"/>
              <a:gd name="connsiteY59" fmla="*/ 5615013 h 5636676"/>
              <a:gd name="connsiteX60" fmla="*/ 4491359 w 6160697"/>
              <a:gd name="connsiteY60" fmla="*/ 5619658 h 5636676"/>
              <a:gd name="connsiteX61" fmla="*/ 4372063 w 6160697"/>
              <a:gd name="connsiteY61" fmla="*/ 5620213 h 5636676"/>
              <a:gd name="connsiteX62" fmla="*/ 4261863 w 6160697"/>
              <a:gd name="connsiteY62" fmla="*/ 5623713 h 5636676"/>
              <a:gd name="connsiteX63" fmla="*/ 4213285 w 6160697"/>
              <a:gd name="connsiteY63" fmla="*/ 5622917 h 5636676"/>
              <a:gd name="connsiteX64" fmla="*/ 4173936 w 6160697"/>
              <a:gd name="connsiteY64" fmla="*/ 5622049 h 5636676"/>
              <a:gd name="connsiteX65" fmla="*/ 4175584 w 6160697"/>
              <a:gd name="connsiteY65" fmla="*/ 5630149 h 5636676"/>
              <a:gd name="connsiteX66" fmla="*/ 4152035 w 6160697"/>
              <a:gd name="connsiteY66" fmla="*/ 5636676 h 5636676"/>
              <a:gd name="connsiteX67" fmla="*/ 4121051 w 6160697"/>
              <a:gd name="connsiteY67" fmla="*/ 5621835 h 5636676"/>
              <a:gd name="connsiteX68" fmla="*/ 4103457 w 6160697"/>
              <a:gd name="connsiteY68" fmla="*/ 5621974 h 5636676"/>
              <a:gd name="connsiteX69" fmla="*/ 4072592 w 6160697"/>
              <a:gd name="connsiteY69" fmla="*/ 5627101 h 5636676"/>
              <a:gd name="connsiteX70" fmla="*/ 4062311 w 6160697"/>
              <a:gd name="connsiteY70" fmla="*/ 5629472 h 5636676"/>
              <a:gd name="connsiteX71" fmla="*/ 3985093 w 6160697"/>
              <a:gd name="connsiteY71" fmla="*/ 5613011 h 5636676"/>
              <a:gd name="connsiteX72" fmla="*/ 3977564 w 6160697"/>
              <a:gd name="connsiteY72" fmla="*/ 5606406 h 5636676"/>
              <a:gd name="connsiteX73" fmla="*/ 3938843 w 6160697"/>
              <a:gd name="connsiteY73" fmla="*/ 5603534 h 5636676"/>
              <a:gd name="connsiteX74" fmla="*/ 3934439 w 6160697"/>
              <a:gd name="connsiteY74" fmla="*/ 5605287 h 5636676"/>
              <a:gd name="connsiteX75" fmla="*/ 3902350 w 6160697"/>
              <a:gd name="connsiteY75" fmla="*/ 5595175 h 5636676"/>
              <a:gd name="connsiteX76" fmla="*/ 3773677 w 6160697"/>
              <a:gd name="connsiteY76" fmla="*/ 5577344 h 5636676"/>
              <a:gd name="connsiteX77" fmla="*/ 3526259 w 6160697"/>
              <a:gd name="connsiteY77" fmla="*/ 5567985 h 5636676"/>
              <a:gd name="connsiteX78" fmla="*/ 3268592 w 6160697"/>
              <a:gd name="connsiteY78" fmla="*/ 5541271 h 5636676"/>
              <a:gd name="connsiteX79" fmla="*/ 3024274 w 6160697"/>
              <a:gd name="connsiteY79" fmla="*/ 5551613 h 5636676"/>
              <a:gd name="connsiteX80" fmla="*/ 2580376 w 6160697"/>
              <a:gd name="connsiteY80" fmla="*/ 5523020 h 5636676"/>
              <a:gd name="connsiteX81" fmla="*/ 2428086 w 6160697"/>
              <a:gd name="connsiteY81" fmla="*/ 5520461 h 5636676"/>
              <a:gd name="connsiteX82" fmla="*/ 2326052 w 6160697"/>
              <a:gd name="connsiteY82" fmla="*/ 5519493 h 5636676"/>
              <a:gd name="connsiteX83" fmla="*/ 2318979 w 6160697"/>
              <a:gd name="connsiteY83" fmla="*/ 5522207 h 5636676"/>
              <a:gd name="connsiteX84" fmla="*/ 2290482 w 6160697"/>
              <a:gd name="connsiteY84" fmla="*/ 5523810 h 5636676"/>
              <a:gd name="connsiteX85" fmla="*/ 2282680 w 6160697"/>
              <a:gd name="connsiteY85" fmla="*/ 5535840 h 5636676"/>
              <a:gd name="connsiteX86" fmla="*/ 2187437 w 6160697"/>
              <a:gd name="connsiteY86" fmla="*/ 5546268 h 5636676"/>
              <a:gd name="connsiteX87" fmla="*/ 1958211 w 6160697"/>
              <a:gd name="connsiteY87" fmla="*/ 5550992 h 5636676"/>
              <a:gd name="connsiteX88" fmla="*/ 1788574 w 6160697"/>
              <a:gd name="connsiteY88" fmla="*/ 5530833 h 5636676"/>
              <a:gd name="connsiteX89" fmla="*/ 1770257 w 6160697"/>
              <a:gd name="connsiteY89" fmla="*/ 5530964 h 5636676"/>
              <a:gd name="connsiteX90" fmla="*/ 1747724 w 6160697"/>
              <a:gd name="connsiteY90" fmla="*/ 5529296 h 5636676"/>
              <a:gd name="connsiteX91" fmla="*/ 1712794 w 6160697"/>
              <a:gd name="connsiteY91" fmla="*/ 5535788 h 5636676"/>
              <a:gd name="connsiteX92" fmla="*/ 1693854 w 6160697"/>
              <a:gd name="connsiteY92" fmla="*/ 5545452 h 5636676"/>
              <a:gd name="connsiteX93" fmla="*/ 1687546 w 6160697"/>
              <a:gd name="connsiteY93" fmla="*/ 5544521 h 5636676"/>
              <a:gd name="connsiteX94" fmla="*/ 1687194 w 6160697"/>
              <a:gd name="connsiteY94" fmla="*/ 5541192 h 5636676"/>
              <a:gd name="connsiteX95" fmla="*/ 1629583 w 6160697"/>
              <a:gd name="connsiteY95" fmla="*/ 5530061 h 5636676"/>
              <a:gd name="connsiteX96" fmla="*/ 1553336 w 6160697"/>
              <a:gd name="connsiteY96" fmla="*/ 5487310 h 5636676"/>
              <a:gd name="connsiteX97" fmla="*/ 1465077 w 6160697"/>
              <a:gd name="connsiteY97" fmla="*/ 5478284 h 5636676"/>
              <a:gd name="connsiteX98" fmla="*/ 1429630 w 6160697"/>
              <a:gd name="connsiteY98" fmla="*/ 5463320 h 5636676"/>
              <a:gd name="connsiteX99" fmla="*/ 1391291 w 6160697"/>
              <a:gd name="connsiteY99" fmla="*/ 5464846 h 5636676"/>
              <a:gd name="connsiteX100" fmla="*/ 1380007 w 6160697"/>
              <a:gd name="connsiteY100" fmla="*/ 5455970 h 5636676"/>
              <a:gd name="connsiteX101" fmla="*/ 1378141 w 6160697"/>
              <a:gd name="connsiteY101" fmla="*/ 5454279 h 5636676"/>
              <a:gd name="connsiteX102" fmla="*/ 1368962 w 6160697"/>
              <a:gd name="connsiteY102" fmla="*/ 5451018 h 5636676"/>
              <a:gd name="connsiteX103" fmla="*/ 1368505 w 6160697"/>
              <a:gd name="connsiteY103" fmla="*/ 5445712 h 5636676"/>
              <a:gd name="connsiteX104" fmla="*/ 1356218 w 6160697"/>
              <a:gd name="connsiteY104" fmla="*/ 5437660 h 5636676"/>
              <a:gd name="connsiteX105" fmla="*/ 1338733 w 6160697"/>
              <a:gd name="connsiteY105" fmla="*/ 5432883 h 5636676"/>
              <a:gd name="connsiteX106" fmla="*/ 1253342 w 6160697"/>
              <a:gd name="connsiteY106" fmla="*/ 5415104 h 5636676"/>
              <a:gd name="connsiteX107" fmla="*/ 1203557 w 6160697"/>
              <a:gd name="connsiteY107" fmla="*/ 5401656 h 5636676"/>
              <a:gd name="connsiteX108" fmla="*/ 1186689 w 6160697"/>
              <a:gd name="connsiteY108" fmla="*/ 5392134 h 5636676"/>
              <a:gd name="connsiteX109" fmla="*/ 1161759 w 6160697"/>
              <a:gd name="connsiteY109" fmla="*/ 5381804 h 5636676"/>
              <a:gd name="connsiteX110" fmla="*/ 1119345 w 6160697"/>
              <a:gd name="connsiteY110" fmla="*/ 5360154 h 5636676"/>
              <a:gd name="connsiteX111" fmla="*/ 1095256 w 6160697"/>
              <a:gd name="connsiteY111" fmla="*/ 5353950 h 5636676"/>
              <a:gd name="connsiteX112" fmla="*/ 1058773 w 6160697"/>
              <a:gd name="connsiteY112" fmla="*/ 5341289 h 5636676"/>
              <a:gd name="connsiteX113" fmla="*/ 1048153 w 6160697"/>
              <a:gd name="connsiteY113" fmla="*/ 5339154 h 5636676"/>
              <a:gd name="connsiteX114" fmla="*/ 1043881 w 6160697"/>
              <a:gd name="connsiteY114" fmla="*/ 5338518 h 5636676"/>
              <a:gd name="connsiteX115" fmla="*/ 1007373 w 6160697"/>
              <a:gd name="connsiteY115" fmla="*/ 5339007 h 5636676"/>
              <a:gd name="connsiteX116" fmla="*/ 1004885 w 6160697"/>
              <a:gd name="connsiteY116" fmla="*/ 5334591 h 5636676"/>
              <a:gd name="connsiteX117" fmla="*/ 994709 w 6160697"/>
              <a:gd name="connsiteY117" fmla="*/ 5328566 h 5636676"/>
              <a:gd name="connsiteX118" fmla="*/ 984399 w 6160697"/>
              <a:gd name="connsiteY118" fmla="*/ 5331183 h 5636676"/>
              <a:gd name="connsiteX119" fmla="*/ 964158 w 6160697"/>
              <a:gd name="connsiteY119" fmla="*/ 5330044 h 5636676"/>
              <a:gd name="connsiteX120" fmla="*/ 958888 w 6160697"/>
              <a:gd name="connsiteY120" fmla="*/ 5328278 h 5636676"/>
              <a:gd name="connsiteX121" fmla="*/ 940162 w 6160697"/>
              <a:gd name="connsiteY121" fmla="*/ 5341965 h 5636676"/>
              <a:gd name="connsiteX122" fmla="*/ 907763 w 6160697"/>
              <a:gd name="connsiteY122" fmla="*/ 5329404 h 5636676"/>
              <a:gd name="connsiteX123" fmla="*/ 872950 w 6160697"/>
              <a:gd name="connsiteY123" fmla="*/ 5324938 h 5636676"/>
              <a:gd name="connsiteX124" fmla="*/ 862283 w 6160697"/>
              <a:gd name="connsiteY124" fmla="*/ 5327617 h 5636676"/>
              <a:gd name="connsiteX125" fmla="*/ 798257 w 6160697"/>
              <a:gd name="connsiteY125" fmla="*/ 5334973 h 5636676"/>
              <a:gd name="connsiteX126" fmla="*/ 778474 w 6160697"/>
              <a:gd name="connsiteY126" fmla="*/ 5326083 h 5636676"/>
              <a:gd name="connsiteX127" fmla="*/ 763422 w 6160697"/>
              <a:gd name="connsiteY127" fmla="*/ 5321440 h 5636676"/>
              <a:gd name="connsiteX128" fmla="*/ 760604 w 6160697"/>
              <a:gd name="connsiteY128" fmla="*/ 5316482 h 5636676"/>
              <a:gd name="connsiteX129" fmla="*/ 750603 w 6160697"/>
              <a:gd name="connsiteY129" fmla="*/ 5315646 h 5636676"/>
              <a:gd name="connsiteX130" fmla="*/ 748101 w 6160697"/>
              <a:gd name="connsiteY130" fmla="*/ 5314492 h 5636676"/>
              <a:gd name="connsiteX131" fmla="*/ 733610 w 6160697"/>
              <a:gd name="connsiteY131" fmla="*/ 5308812 h 5636676"/>
              <a:gd name="connsiteX132" fmla="*/ 698671 w 6160697"/>
              <a:gd name="connsiteY132" fmla="*/ 5319789 h 5636676"/>
              <a:gd name="connsiteX133" fmla="*/ 658974 w 6160697"/>
              <a:gd name="connsiteY133" fmla="*/ 5314289 h 5636676"/>
              <a:gd name="connsiteX134" fmla="*/ 547411 w 6160697"/>
              <a:gd name="connsiteY134" fmla="*/ 5323081 h 5636676"/>
              <a:gd name="connsiteX135" fmla="*/ 420170 w 6160697"/>
              <a:gd name="connsiteY135" fmla="*/ 5302565 h 5636676"/>
              <a:gd name="connsiteX136" fmla="*/ 320690 w 6160697"/>
              <a:gd name="connsiteY136" fmla="*/ 5332193 h 5636676"/>
              <a:gd name="connsiteX137" fmla="*/ 257958 w 6160697"/>
              <a:gd name="connsiteY137" fmla="*/ 5340954 h 5636676"/>
              <a:gd name="connsiteX138" fmla="*/ 184890 w 6160697"/>
              <a:gd name="connsiteY138" fmla="*/ 5339091 h 5636676"/>
              <a:gd name="connsiteX139" fmla="*/ 183331 w 6160697"/>
              <a:gd name="connsiteY139" fmla="*/ 5338348 h 5636676"/>
              <a:gd name="connsiteX140" fmla="*/ 169782 w 6160697"/>
              <a:gd name="connsiteY140" fmla="*/ 5339269 h 5636676"/>
              <a:gd name="connsiteX141" fmla="*/ 167187 w 6160697"/>
              <a:gd name="connsiteY141" fmla="*/ 5341914 h 5636676"/>
              <a:gd name="connsiteX142" fmla="*/ 140235 w 6160697"/>
              <a:gd name="connsiteY142" fmla="*/ 5348128 h 5636676"/>
              <a:gd name="connsiteX143" fmla="*/ 109349 w 6160697"/>
              <a:gd name="connsiteY143" fmla="*/ 5351347 h 5636676"/>
              <a:gd name="connsiteX144" fmla="*/ 108834 w 6160697"/>
              <a:gd name="connsiteY144" fmla="*/ 5350486 h 5636676"/>
              <a:gd name="connsiteX145" fmla="*/ 84990 w 6160697"/>
              <a:gd name="connsiteY145" fmla="*/ 5344389 h 5636676"/>
              <a:gd name="connsiteX146" fmla="*/ 47411 w 6160697"/>
              <a:gd name="connsiteY146" fmla="*/ 5325453 h 5636676"/>
              <a:gd name="connsiteX147" fmla="*/ 18970 w 6160697"/>
              <a:gd name="connsiteY147" fmla="*/ 5329785 h 5636676"/>
              <a:gd name="connsiteX148" fmla="*/ 13158 w 6160697"/>
              <a:gd name="connsiteY148" fmla="*/ 5330156 h 5636676"/>
              <a:gd name="connsiteX149" fmla="*/ 13003 w 6160697"/>
              <a:gd name="connsiteY149" fmla="*/ 5329958 h 5636676"/>
              <a:gd name="connsiteX150" fmla="*/ 6798 w 6160697"/>
              <a:gd name="connsiteY150" fmla="*/ 5329941 h 5636676"/>
              <a:gd name="connsiteX151" fmla="*/ 2557 w 6160697"/>
              <a:gd name="connsiteY151" fmla="*/ 5330836 h 5636676"/>
              <a:gd name="connsiteX152" fmla="*/ 0 w 6160697"/>
              <a:gd name="connsiteY152" fmla="*/ 5330999 h 5636676"/>
              <a:gd name="connsiteX153" fmla="*/ 0 w 6160697"/>
              <a:gd name="connsiteY153" fmla="*/ 6095 h 563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160697" h="5636676">
                <a:moveTo>
                  <a:pt x="6160697" y="0"/>
                </a:moveTo>
                <a:lnTo>
                  <a:pt x="6160697" y="5241536"/>
                </a:lnTo>
                <a:lnTo>
                  <a:pt x="6156554" y="5242381"/>
                </a:lnTo>
                <a:lnTo>
                  <a:pt x="6152471" y="5238376"/>
                </a:lnTo>
                <a:lnTo>
                  <a:pt x="6139063" y="5237646"/>
                </a:lnTo>
                <a:cubicBezTo>
                  <a:pt x="6134322" y="5238062"/>
                  <a:pt x="6129550" y="5239318"/>
                  <a:pt x="6124768" y="5241915"/>
                </a:cubicBezTo>
                <a:cubicBezTo>
                  <a:pt x="6112241" y="5258189"/>
                  <a:pt x="6073916" y="5246037"/>
                  <a:pt x="6058950" y="5267176"/>
                </a:cubicBezTo>
                <a:cubicBezTo>
                  <a:pt x="6052501" y="5273412"/>
                  <a:pt x="6026754" y="5283311"/>
                  <a:pt x="6018366" y="5279454"/>
                </a:cubicBezTo>
                <a:cubicBezTo>
                  <a:pt x="6012273" y="5280338"/>
                  <a:pt x="6007326" y="5284888"/>
                  <a:pt x="6001056" y="5279669"/>
                </a:cubicBezTo>
                <a:cubicBezTo>
                  <a:pt x="5992407" y="5273826"/>
                  <a:pt x="5980924" y="5292840"/>
                  <a:pt x="5978158" y="5282958"/>
                </a:cubicBezTo>
                <a:cubicBezTo>
                  <a:pt x="5953235" y="5289707"/>
                  <a:pt x="5873412" y="5314356"/>
                  <a:pt x="5851521" y="5320165"/>
                </a:cubicBezTo>
                <a:cubicBezTo>
                  <a:pt x="5850093" y="5319197"/>
                  <a:pt x="5848504" y="5318401"/>
                  <a:pt x="5846811" y="5317803"/>
                </a:cubicBezTo>
                <a:cubicBezTo>
                  <a:pt x="5836955" y="5314327"/>
                  <a:pt x="5825596" y="5318112"/>
                  <a:pt x="5821445" y="5326257"/>
                </a:cubicBezTo>
                <a:cubicBezTo>
                  <a:pt x="5797750" y="5355654"/>
                  <a:pt x="5768199" y="5365302"/>
                  <a:pt x="5742484" y="5378748"/>
                </a:cubicBezTo>
                <a:cubicBezTo>
                  <a:pt x="5712463" y="5391933"/>
                  <a:pt x="5723511" y="5363738"/>
                  <a:pt x="5692638" y="5394640"/>
                </a:cubicBezTo>
                <a:cubicBezTo>
                  <a:pt x="5685162" y="5388839"/>
                  <a:pt x="5680078" y="5390215"/>
                  <a:pt x="5673352" y="5396590"/>
                </a:cubicBezTo>
                <a:cubicBezTo>
                  <a:pt x="5658519" y="5402454"/>
                  <a:pt x="5651424" y="5383775"/>
                  <a:pt x="5641138" y="5400089"/>
                </a:cubicBezTo>
                <a:cubicBezTo>
                  <a:pt x="5639436" y="5389318"/>
                  <a:pt x="5610760" y="5406260"/>
                  <a:pt x="5613130" y="5393622"/>
                </a:cubicBezTo>
                <a:cubicBezTo>
                  <a:pt x="5599247" y="5388102"/>
                  <a:pt x="5601035" y="5404523"/>
                  <a:pt x="5587752" y="5400147"/>
                </a:cubicBezTo>
                <a:cubicBezTo>
                  <a:pt x="5575908" y="5402167"/>
                  <a:pt x="5598814" y="5408442"/>
                  <a:pt x="5586939" y="5413409"/>
                </a:cubicBezTo>
                <a:cubicBezTo>
                  <a:pt x="5571739" y="5417659"/>
                  <a:pt x="5579895" y="5435655"/>
                  <a:pt x="5558140" y="5416576"/>
                </a:cubicBezTo>
                <a:cubicBezTo>
                  <a:pt x="5545125" y="5427439"/>
                  <a:pt x="5537467" y="5418132"/>
                  <a:pt x="5513898" y="5420092"/>
                </a:cubicBezTo>
                <a:lnTo>
                  <a:pt x="5507892" y="5423953"/>
                </a:lnTo>
                <a:lnTo>
                  <a:pt x="5499230" y="5414956"/>
                </a:lnTo>
                <a:cubicBezTo>
                  <a:pt x="5494522" y="5411441"/>
                  <a:pt x="5489041" y="5409502"/>
                  <a:pt x="5482057" y="5411363"/>
                </a:cubicBezTo>
                <a:cubicBezTo>
                  <a:pt x="5441582" y="5440334"/>
                  <a:pt x="5478175" y="5394237"/>
                  <a:pt x="5408816" y="5415847"/>
                </a:cubicBezTo>
                <a:cubicBezTo>
                  <a:pt x="5405733" y="5419916"/>
                  <a:pt x="5396114" y="5418376"/>
                  <a:pt x="5395738" y="5413749"/>
                </a:cubicBezTo>
                <a:cubicBezTo>
                  <a:pt x="5391612" y="5416050"/>
                  <a:pt x="5383259" y="5426773"/>
                  <a:pt x="5380156" y="5419870"/>
                </a:cubicBezTo>
                <a:cubicBezTo>
                  <a:pt x="5368670" y="5421761"/>
                  <a:pt x="5357569" y="5424896"/>
                  <a:pt x="5347114" y="5429171"/>
                </a:cubicBezTo>
                <a:lnTo>
                  <a:pt x="5326101" y="5440792"/>
                </a:lnTo>
                <a:lnTo>
                  <a:pt x="5320104" y="5435870"/>
                </a:lnTo>
                <a:cubicBezTo>
                  <a:pt x="5316154" y="5433548"/>
                  <a:pt x="5311762" y="5432457"/>
                  <a:pt x="5306571" y="5434305"/>
                </a:cubicBezTo>
                <a:cubicBezTo>
                  <a:pt x="5278222" y="5458611"/>
                  <a:pt x="5301967" y="5421751"/>
                  <a:pt x="5250731" y="5442441"/>
                </a:cubicBezTo>
                <a:cubicBezTo>
                  <a:pt x="5248752" y="5445684"/>
                  <a:pt x="5241215" y="5445162"/>
                  <a:pt x="5240489" y="5441726"/>
                </a:cubicBezTo>
                <a:cubicBezTo>
                  <a:pt x="5237534" y="5443716"/>
                  <a:pt x="5232136" y="5452280"/>
                  <a:pt x="5229095" y="5447321"/>
                </a:cubicBezTo>
                <a:cubicBezTo>
                  <a:pt x="5216125" y="5453868"/>
                  <a:pt x="5173861" y="5474823"/>
                  <a:pt x="5162669" y="5481008"/>
                </a:cubicBezTo>
                <a:lnTo>
                  <a:pt x="5161945" y="5484428"/>
                </a:lnTo>
                <a:cubicBezTo>
                  <a:pt x="5158366" y="5485443"/>
                  <a:pt x="5145550" y="5485600"/>
                  <a:pt x="5141192" y="5487094"/>
                </a:cubicBezTo>
                <a:lnTo>
                  <a:pt x="5135796" y="5493398"/>
                </a:lnTo>
                <a:lnTo>
                  <a:pt x="5125146" y="5495481"/>
                </a:lnTo>
                <a:lnTo>
                  <a:pt x="5048259" y="5518646"/>
                </a:lnTo>
                <a:lnTo>
                  <a:pt x="5034800" y="5519818"/>
                </a:lnTo>
                <a:cubicBezTo>
                  <a:pt x="5028813" y="5522097"/>
                  <a:pt x="5024166" y="5526423"/>
                  <a:pt x="5021494" y="5533940"/>
                </a:cubicBezTo>
                <a:cubicBezTo>
                  <a:pt x="5010597" y="5537234"/>
                  <a:pt x="4980226" y="5537766"/>
                  <a:pt x="4969420" y="5539580"/>
                </a:cubicBezTo>
                <a:lnTo>
                  <a:pt x="4951997" y="5540998"/>
                </a:lnTo>
                <a:lnTo>
                  <a:pt x="4944222" y="5542061"/>
                </a:lnTo>
                <a:lnTo>
                  <a:pt x="4945476" y="5548837"/>
                </a:lnTo>
                <a:lnTo>
                  <a:pt x="4924708" y="5553963"/>
                </a:lnTo>
                <a:cubicBezTo>
                  <a:pt x="4918349" y="5557956"/>
                  <a:pt x="4909767" y="5565846"/>
                  <a:pt x="4900123" y="5574141"/>
                </a:cubicBezTo>
                <a:lnTo>
                  <a:pt x="4878805" y="5589711"/>
                </a:lnTo>
                <a:lnTo>
                  <a:pt x="4862889" y="5590274"/>
                </a:lnTo>
                <a:cubicBezTo>
                  <a:pt x="4839384" y="5593189"/>
                  <a:pt x="4802990" y="5598721"/>
                  <a:pt x="4787099" y="5601127"/>
                </a:cubicBezTo>
                <a:cubicBezTo>
                  <a:pt x="4782839" y="5605219"/>
                  <a:pt x="4774855" y="5603876"/>
                  <a:pt x="4767539" y="5604712"/>
                </a:cubicBezTo>
                <a:cubicBezTo>
                  <a:pt x="4760169" y="5608536"/>
                  <a:pt x="4725967" y="5608816"/>
                  <a:pt x="4715397" y="5606905"/>
                </a:cubicBezTo>
                <a:lnTo>
                  <a:pt x="4594975" y="5611694"/>
                </a:lnTo>
                <a:lnTo>
                  <a:pt x="4592519" y="5614677"/>
                </a:lnTo>
                <a:lnTo>
                  <a:pt x="4582609" y="5615529"/>
                </a:lnTo>
                <a:lnTo>
                  <a:pt x="4580200" y="5616290"/>
                </a:lnTo>
                <a:cubicBezTo>
                  <a:pt x="4575607" y="5617756"/>
                  <a:pt x="4571009" y="5619123"/>
                  <a:pt x="4566161" y="5620121"/>
                </a:cubicBezTo>
                <a:cubicBezTo>
                  <a:pt x="4563091" y="5607487"/>
                  <a:pt x="4524419" y="5626532"/>
                  <a:pt x="4530539" y="5615013"/>
                </a:cubicBezTo>
                <a:cubicBezTo>
                  <a:pt x="4503368" y="5618303"/>
                  <a:pt x="4516321" y="5606477"/>
                  <a:pt x="4491359" y="5619658"/>
                </a:cubicBezTo>
                <a:cubicBezTo>
                  <a:pt x="4442184" y="5616385"/>
                  <a:pt x="4416402" y="5629757"/>
                  <a:pt x="4372063" y="5620213"/>
                </a:cubicBezTo>
                <a:cubicBezTo>
                  <a:pt x="4380670" y="5625116"/>
                  <a:pt x="4276183" y="5624626"/>
                  <a:pt x="4261863" y="5623713"/>
                </a:cubicBezTo>
                <a:lnTo>
                  <a:pt x="4213285" y="5622917"/>
                </a:lnTo>
                <a:lnTo>
                  <a:pt x="4173936" y="5622049"/>
                </a:lnTo>
                <a:lnTo>
                  <a:pt x="4175584" y="5630149"/>
                </a:lnTo>
                <a:cubicBezTo>
                  <a:pt x="4164064" y="5629512"/>
                  <a:pt x="4157026" y="5632266"/>
                  <a:pt x="4152035" y="5636676"/>
                </a:cubicBezTo>
                <a:lnTo>
                  <a:pt x="4121051" y="5621835"/>
                </a:lnTo>
                <a:lnTo>
                  <a:pt x="4103457" y="5621974"/>
                </a:lnTo>
                <a:lnTo>
                  <a:pt x="4072592" y="5627101"/>
                </a:lnTo>
                <a:lnTo>
                  <a:pt x="4062311" y="5629472"/>
                </a:lnTo>
                <a:lnTo>
                  <a:pt x="3985093" y="5613011"/>
                </a:lnTo>
                <a:lnTo>
                  <a:pt x="3977564" y="5606406"/>
                </a:lnTo>
                <a:cubicBezTo>
                  <a:pt x="3969488" y="5602339"/>
                  <a:pt x="3957995" y="5600457"/>
                  <a:pt x="3938843" y="5603534"/>
                </a:cubicBezTo>
                <a:lnTo>
                  <a:pt x="3934439" y="5605287"/>
                </a:lnTo>
                <a:lnTo>
                  <a:pt x="3902350" y="5595175"/>
                </a:lnTo>
                <a:cubicBezTo>
                  <a:pt x="3891994" y="5590573"/>
                  <a:pt x="3781184" y="5584781"/>
                  <a:pt x="3773677" y="5577344"/>
                </a:cubicBezTo>
                <a:cubicBezTo>
                  <a:pt x="3652339" y="5595755"/>
                  <a:pt x="3643985" y="5563083"/>
                  <a:pt x="3526259" y="5567985"/>
                </a:cubicBezTo>
                <a:cubicBezTo>
                  <a:pt x="3424299" y="5518200"/>
                  <a:pt x="3359989" y="5548523"/>
                  <a:pt x="3268592" y="5541271"/>
                </a:cubicBezTo>
                <a:cubicBezTo>
                  <a:pt x="3181540" y="5536169"/>
                  <a:pt x="3141233" y="5552279"/>
                  <a:pt x="3024274" y="5551613"/>
                </a:cubicBezTo>
                <a:cubicBezTo>
                  <a:pt x="2900352" y="5540755"/>
                  <a:pt x="2719771" y="5546525"/>
                  <a:pt x="2580376" y="5523020"/>
                </a:cubicBezTo>
                <a:cubicBezTo>
                  <a:pt x="2470852" y="5515454"/>
                  <a:pt x="2470473" y="5521048"/>
                  <a:pt x="2428086" y="5520461"/>
                </a:cubicBezTo>
                <a:cubicBezTo>
                  <a:pt x="2413989" y="5523686"/>
                  <a:pt x="2339546" y="5514256"/>
                  <a:pt x="2326052" y="5519493"/>
                </a:cubicBezTo>
                <a:lnTo>
                  <a:pt x="2318979" y="5522207"/>
                </a:lnTo>
                <a:lnTo>
                  <a:pt x="2290482" y="5523810"/>
                </a:lnTo>
                <a:lnTo>
                  <a:pt x="2282680" y="5535840"/>
                </a:lnTo>
                <a:lnTo>
                  <a:pt x="2187437" y="5546268"/>
                </a:lnTo>
                <a:cubicBezTo>
                  <a:pt x="2124119" y="5516983"/>
                  <a:pt x="2070057" y="5551920"/>
                  <a:pt x="1958211" y="5550992"/>
                </a:cubicBezTo>
                <a:cubicBezTo>
                  <a:pt x="1928571" y="5540876"/>
                  <a:pt x="1810615" y="5516253"/>
                  <a:pt x="1788574" y="5530833"/>
                </a:cubicBezTo>
                <a:lnTo>
                  <a:pt x="1770257" y="5530964"/>
                </a:lnTo>
                <a:lnTo>
                  <a:pt x="1747724" y="5529296"/>
                </a:lnTo>
                <a:cubicBezTo>
                  <a:pt x="1735827" y="5530131"/>
                  <a:pt x="1723469" y="5532445"/>
                  <a:pt x="1712794" y="5535788"/>
                </a:cubicBezTo>
                <a:lnTo>
                  <a:pt x="1693854" y="5545452"/>
                </a:lnTo>
                <a:lnTo>
                  <a:pt x="1687546" y="5544521"/>
                </a:lnTo>
                <a:lnTo>
                  <a:pt x="1687194" y="5541192"/>
                </a:lnTo>
                <a:cubicBezTo>
                  <a:pt x="1674076" y="5529668"/>
                  <a:pt x="1590812" y="5552390"/>
                  <a:pt x="1629583" y="5530061"/>
                </a:cubicBezTo>
                <a:cubicBezTo>
                  <a:pt x="1614917" y="5528827"/>
                  <a:pt x="1590209" y="5483761"/>
                  <a:pt x="1553336" y="5487310"/>
                </a:cubicBezTo>
                <a:cubicBezTo>
                  <a:pt x="1503529" y="5494380"/>
                  <a:pt x="1515531" y="5482303"/>
                  <a:pt x="1465077" y="5478284"/>
                </a:cubicBezTo>
                <a:cubicBezTo>
                  <a:pt x="1449190" y="5452169"/>
                  <a:pt x="1454169" y="5473808"/>
                  <a:pt x="1429630" y="5463320"/>
                </a:cubicBezTo>
                <a:cubicBezTo>
                  <a:pt x="1428096" y="5483162"/>
                  <a:pt x="1402583" y="5444937"/>
                  <a:pt x="1391291" y="5464846"/>
                </a:cubicBezTo>
                <a:cubicBezTo>
                  <a:pt x="1387184" y="5462307"/>
                  <a:pt x="1383559" y="5459219"/>
                  <a:pt x="1380007" y="5455970"/>
                </a:cubicBezTo>
                <a:lnTo>
                  <a:pt x="1378141" y="5454279"/>
                </a:lnTo>
                <a:lnTo>
                  <a:pt x="1368962" y="5451018"/>
                </a:lnTo>
                <a:lnTo>
                  <a:pt x="1368505" y="5445712"/>
                </a:lnTo>
                <a:lnTo>
                  <a:pt x="1356218" y="5437660"/>
                </a:lnTo>
                <a:cubicBezTo>
                  <a:pt x="1351287" y="5435322"/>
                  <a:pt x="1345597" y="5433601"/>
                  <a:pt x="1338733" y="5432883"/>
                </a:cubicBezTo>
                <a:cubicBezTo>
                  <a:pt x="1312513" y="5438143"/>
                  <a:pt x="1286135" y="5407540"/>
                  <a:pt x="1253342" y="5415104"/>
                </a:cubicBezTo>
                <a:cubicBezTo>
                  <a:pt x="1241709" y="5416198"/>
                  <a:pt x="1208290" y="5409258"/>
                  <a:pt x="1203557" y="5401656"/>
                </a:cubicBezTo>
                <a:cubicBezTo>
                  <a:pt x="1196916" y="5398913"/>
                  <a:pt x="1188195" y="5399578"/>
                  <a:pt x="1186689" y="5392134"/>
                </a:cubicBezTo>
                <a:cubicBezTo>
                  <a:pt x="1183431" y="5382893"/>
                  <a:pt x="1155837" y="5390802"/>
                  <a:pt x="1161759" y="5381804"/>
                </a:cubicBezTo>
                <a:cubicBezTo>
                  <a:pt x="1142246" y="5387102"/>
                  <a:pt x="1132828" y="5367240"/>
                  <a:pt x="1119345" y="5360154"/>
                </a:cubicBezTo>
                <a:cubicBezTo>
                  <a:pt x="1111438" y="5363130"/>
                  <a:pt x="1104310" y="5359434"/>
                  <a:pt x="1095256" y="5353950"/>
                </a:cubicBezTo>
                <a:lnTo>
                  <a:pt x="1058773" y="5341289"/>
                </a:lnTo>
                <a:lnTo>
                  <a:pt x="1048153" y="5339154"/>
                </a:lnTo>
                <a:lnTo>
                  <a:pt x="1043881" y="5338518"/>
                </a:lnTo>
                <a:lnTo>
                  <a:pt x="1007373" y="5339007"/>
                </a:lnTo>
                <a:cubicBezTo>
                  <a:pt x="1006839" y="5337479"/>
                  <a:pt x="1006000" y="5335990"/>
                  <a:pt x="1004885" y="5334591"/>
                </a:cubicBezTo>
                <a:lnTo>
                  <a:pt x="994709" y="5328566"/>
                </a:lnTo>
                <a:lnTo>
                  <a:pt x="984399" y="5331183"/>
                </a:lnTo>
                <a:cubicBezTo>
                  <a:pt x="985481" y="5323632"/>
                  <a:pt x="973336" y="5329847"/>
                  <a:pt x="964158" y="5330044"/>
                </a:cubicBezTo>
                <a:lnTo>
                  <a:pt x="958888" y="5328278"/>
                </a:lnTo>
                <a:lnTo>
                  <a:pt x="940162" y="5341965"/>
                </a:lnTo>
                <a:cubicBezTo>
                  <a:pt x="929334" y="5342282"/>
                  <a:pt x="917673" y="5330271"/>
                  <a:pt x="907763" y="5329404"/>
                </a:cubicBezTo>
                <a:lnTo>
                  <a:pt x="872950" y="5324938"/>
                </a:lnTo>
                <a:lnTo>
                  <a:pt x="862283" y="5327617"/>
                </a:lnTo>
                <a:cubicBezTo>
                  <a:pt x="839056" y="5328258"/>
                  <a:pt x="814750" y="5326323"/>
                  <a:pt x="798257" y="5334973"/>
                </a:cubicBezTo>
                <a:cubicBezTo>
                  <a:pt x="791554" y="5335992"/>
                  <a:pt x="784112" y="5327092"/>
                  <a:pt x="778474" y="5326083"/>
                </a:cubicBezTo>
                <a:lnTo>
                  <a:pt x="763422" y="5321440"/>
                </a:lnTo>
                <a:lnTo>
                  <a:pt x="760604" y="5316482"/>
                </a:lnTo>
                <a:lnTo>
                  <a:pt x="750603" y="5315646"/>
                </a:lnTo>
                <a:lnTo>
                  <a:pt x="748101" y="5314492"/>
                </a:lnTo>
                <a:cubicBezTo>
                  <a:pt x="743336" y="5312270"/>
                  <a:pt x="738573" y="5310219"/>
                  <a:pt x="733610" y="5308812"/>
                </a:cubicBezTo>
                <a:cubicBezTo>
                  <a:pt x="732103" y="5330640"/>
                  <a:pt x="691138" y="5300448"/>
                  <a:pt x="698671" y="5319789"/>
                </a:cubicBezTo>
                <a:cubicBezTo>
                  <a:pt x="671131" y="5315859"/>
                  <a:pt x="685526" y="5335298"/>
                  <a:pt x="658974" y="5314289"/>
                </a:cubicBezTo>
                <a:cubicBezTo>
                  <a:pt x="610275" y="5322973"/>
                  <a:pt x="590509" y="5330275"/>
                  <a:pt x="547411" y="5323081"/>
                </a:cubicBezTo>
                <a:cubicBezTo>
                  <a:pt x="507611" y="5321127"/>
                  <a:pt x="457956" y="5301046"/>
                  <a:pt x="420170" y="5302565"/>
                </a:cubicBezTo>
                <a:cubicBezTo>
                  <a:pt x="362940" y="5303601"/>
                  <a:pt x="338545" y="5357010"/>
                  <a:pt x="320690" y="5332193"/>
                </a:cubicBezTo>
                <a:cubicBezTo>
                  <a:pt x="293655" y="5338591"/>
                  <a:pt x="280592" y="5339804"/>
                  <a:pt x="257958" y="5340954"/>
                </a:cubicBezTo>
                <a:lnTo>
                  <a:pt x="184890" y="5339091"/>
                </a:lnTo>
                <a:lnTo>
                  <a:pt x="183331" y="5338348"/>
                </a:lnTo>
                <a:cubicBezTo>
                  <a:pt x="176597" y="5336970"/>
                  <a:pt x="172582" y="5337663"/>
                  <a:pt x="169782" y="5339269"/>
                </a:cubicBezTo>
                <a:lnTo>
                  <a:pt x="167187" y="5341914"/>
                </a:lnTo>
                <a:lnTo>
                  <a:pt x="140235" y="5348128"/>
                </a:lnTo>
                <a:lnTo>
                  <a:pt x="109349" y="5351347"/>
                </a:lnTo>
                <a:lnTo>
                  <a:pt x="108834" y="5350486"/>
                </a:lnTo>
                <a:cubicBezTo>
                  <a:pt x="104774" y="5349326"/>
                  <a:pt x="95228" y="5348561"/>
                  <a:pt x="84990" y="5344389"/>
                </a:cubicBezTo>
                <a:cubicBezTo>
                  <a:pt x="88665" y="5323440"/>
                  <a:pt x="55092" y="5336567"/>
                  <a:pt x="47411" y="5325453"/>
                </a:cubicBezTo>
                <a:cubicBezTo>
                  <a:pt x="38324" y="5327218"/>
                  <a:pt x="28779" y="5328702"/>
                  <a:pt x="18970" y="5329785"/>
                </a:cubicBezTo>
                <a:lnTo>
                  <a:pt x="13158" y="5330156"/>
                </a:lnTo>
                <a:lnTo>
                  <a:pt x="13003" y="5329958"/>
                </a:lnTo>
                <a:cubicBezTo>
                  <a:pt x="11660" y="5329599"/>
                  <a:pt x="9719" y="5329556"/>
                  <a:pt x="6798" y="5329941"/>
                </a:cubicBezTo>
                <a:lnTo>
                  <a:pt x="2557" y="5330836"/>
                </a:lnTo>
                <a:lnTo>
                  <a:pt x="0" y="5330999"/>
                </a:lnTo>
                <a:lnTo>
                  <a:pt x="0" y="6095"/>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3" name="Rectangle 6">
            <a:extLst>
              <a:ext uri="{FF2B5EF4-FFF2-40B4-BE49-F238E27FC236}">
                <a16:creationId xmlns:a16="http://schemas.microsoft.com/office/drawing/2014/main" id="{0AC3A952-2574-44E9-9C98-DBC27EE14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2215" y="284435"/>
            <a:ext cx="1011410" cy="305853"/>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4" name="Google Shape;844;p26"/>
          <p:cNvSpPr txBox="1">
            <a:spLocks noGrp="1"/>
          </p:cNvSpPr>
          <p:nvPr>
            <p:ph type="subTitle" idx="4294967295"/>
          </p:nvPr>
        </p:nvSpPr>
        <p:spPr>
          <a:xfrm>
            <a:off x="4365452" y="936266"/>
            <a:ext cx="3919819" cy="3220278"/>
          </a:xfrm>
          <a:prstGeom prst="rect">
            <a:avLst/>
          </a:prstGeom>
        </p:spPr>
        <p:txBody>
          <a:bodyPr spcFirstLastPara="1" vert="horz" lIns="91440" tIns="45720" rIns="91440" bIns="45720" rtlCol="0" anchor="ctr" anchorCtr="0">
            <a:normAutofit/>
          </a:bodyPr>
          <a:lstStyle/>
          <a:p>
            <a:pPr marL="171450" lvl="0" indent="-228600" defTabSz="914400">
              <a:spcBef>
                <a:spcPts val="0"/>
              </a:spcBef>
              <a:spcAft>
                <a:spcPts val="800"/>
              </a:spcAft>
            </a:pPr>
            <a:r>
              <a:rPr lang="en-US" sz="1500">
                <a:solidFill>
                  <a:schemeClr val="tx1">
                    <a:lumMod val="85000"/>
                    <a:lumOff val="15000"/>
                  </a:schemeClr>
                </a:solidFill>
              </a:rPr>
              <a:t>The one-way ANOVA is a parametric test, therefore the assumption of normality is necessary for statistical significance</a:t>
            </a:r>
          </a:p>
          <a:p>
            <a:pPr marL="171450" lvl="0" indent="-228600" defTabSz="914400">
              <a:spcBef>
                <a:spcPts val="0"/>
              </a:spcBef>
              <a:spcAft>
                <a:spcPts val="800"/>
              </a:spcAft>
            </a:pPr>
            <a:r>
              <a:rPr lang="en-US" sz="1500">
                <a:solidFill>
                  <a:schemeClr val="tx1">
                    <a:lumMod val="85000"/>
                    <a:lumOff val="15000"/>
                  </a:schemeClr>
                </a:solidFill>
              </a:rPr>
              <a:t>This assumption is “robust” to violations</a:t>
            </a:r>
          </a:p>
          <a:p>
            <a:pPr marL="171450" lvl="0" indent="-228600" defTabSz="914400">
              <a:spcBef>
                <a:spcPts val="0"/>
              </a:spcBef>
              <a:spcAft>
                <a:spcPts val="800"/>
              </a:spcAft>
            </a:pPr>
            <a:r>
              <a:rPr lang="en-US" sz="1500">
                <a:solidFill>
                  <a:schemeClr val="tx1">
                    <a:lumMod val="85000"/>
                    <a:lumOff val="15000"/>
                  </a:schemeClr>
                </a:solidFill>
              </a:rPr>
              <a:t>The Central Limit Theorem states that if our sample size is large enough, the statistical test can handle n0nnormal distributions</a:t>
            </a:r>
          </a:p>
          <a:p>
            <a:pPr marL="171450" lvl="0" indent="-228600" defTabSz="914400">
              <a:spcBef>
                <a:spcPts val="0"/>
              </a:spcBef>
              <a:spcAft>
                <a:spcPts val="800"/>
              </a:spcAft>
            </a:pPr>
            <a:r>
              <a:rPr lang="en-US" sz="1500">
                <a:solidFill>
                  <a:schemeClr val="tx1">
                    <a:lumMod val="85000"/>
                    <a:lumOff val="15000"/>
                  </a:schemeClr>
                </a:solidFill>
              </a:rPr>
              <a:t>We will test this assumption by checking that skewness and kurtosis statistics are within the acceptable range of -2 and +2 for each of our groups</a:t>
            </a:r>
          </a:p>
          <a:p>
            <a:pPr marL="0" lvl="0" indent="-228600" defTabSz="914400">
              <a:spcBef>
                <a:spcPts val="0"/>
              </a:spcBef>
              <a:spcAft>
                <a:spcPts val="800"/>
              </a:spcAft>
            </a:pPr>
            <a:endParaRPr lang="en-US" sz="1500">
              <a:solidFill>
                <a:schemeClr val="tx1">
                  <a:lumMod val="85000"/>
                  <a:lumOff val="15000"/>
                </a:schemeClr>
              </a:solidFill>
            </a:endParaRPr>
          </a:p>
        </p:txBody>
      </p:sp>
    </p:spTree>
    <p:extLst>
      <p:ext uri="{BB962C8B-B14F-4D97-AF65-F5344CB8AC3E}">
        <p14:creationId xmlns:p14="http://schemas.microsoft.com/office/powerpoint/2010/main" val="2670213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27"/>
        <p:cNvGrpSpPr/>
        <p:nvPr/>
      </p:nvGrpSpPr>
      <p:grpSpPr>
        <a:xfrm>
          <a:off x="0" y="0"/>
          <a:ext cx="0" cy="0"/>
          <a:chOff x="0" y="0"/>
          <a:chExt cx="0" cy="0"/>
        </a:xfrm>
      </p:grpSpPr>
      <p:sp useBgFill="1">
        <p:nvSpPr>
          <p:cNvPr id="834" name="Rectangle 833">
            <a:extLst>
              <a:ext uri="{FF2B5EF4-FFF2-40B4-BE49-F238E27FC236}">
                <a16:creationId xmlns:a16="http://schemas.microsoft.com/office/drawing/2014/main" id="{2515456E-B1B1-48C1-8164-7E567F5D4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Google Shape;829;p25"/>
          <p:cNvSpPr txBox="1">
            <a:spLocks noGrp="1"/>
          </p:cNvSpPr>
          <p:nvPr>
            <p:ph type="title" idx="4294967295"/>
          </p:nvPr>
        </p:nvSpPr>
        <p:spPr>
          <a:xfrm>
            <a:off x="616724" y="1438132"/>
            <a:ext cx="2873998" cy="2267235"/>
          </a:xfrm>
          <a:prstGeom prst="rect">
            <a:avLst/>
          </a:prstGeom>
        </p:spPr>
        <p:txBody>
          <a:bodyPr spcFirstLastPara="1" vert="horz" lIns="91440" tIns="45720" rIns="91440" bIns="45720" rtlCol="0" anchor="ctr" anchorCtr="0">
            <a:normAutofit/>
          </a:bodyPr>
          <a:lstStyle/>
          <a:p>
            <a:pPr marL="0" lvl="0" indent="0" algn="ctr" defTabSz="914400">
              <a:spcAft>
                <a:spcPts val="0"/>
              </a:spcAft>
            </a:pPr>
            <a:r>
              <a:rPr lang="en-US" sz="4400" kern="1200">
                <a:solidFill>
                  <a:schemeClr val="tx1">
                    <a:lumMod val="85000"/>
                    <a:lumOff val="15000"/>
                  </a:schemeClr>
                </a:solidFill>
                <a:latin typeface="+mj-lt"/>
                <a:ea typeface="+mj-ea"/>
                <a:cs typeface="+mj-cs"/>
              </a:rPr>
              <a:t>Assumption 5: No Outliers</a:t>
            </a:r>
          </a:p>
        </p:txBody>
      </p:sp>
      <p:sp>
        <p:nvSpPr>
          <p:cNvPr id="836" name="Freeform: Shape 835">
            <a:extLst>
              <a:ext uri="{FF2B5EF4-FFF2-40B4-BE49-F238E27FC236}">
                <a16:creationId xmlns:a16="http://schemas.microsoft.com/office/drawing/2014/main" id="{D237ACD7-8629-4014-83AF-339EDD87E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3" y="482600"/>
            <a:ext cx="4704078" cy="4182268"/>
          </a:xfrm>
          <a:custGeom>
            <a:avLst/>
            <a:gdLst>
              <a:gd name="connsiteX0" fmla="*/ 6160697 w 6160697"/>
              <a:gd name="connsiteY0" fmla="*/ 0 h 5636676"/>
              <a:gd name="connsiteX1" fmla="*/ 6160697 w 6160697"/>
              <a:gd name="connsiteY1" fmla="*/ 5241536 h 5636676"/>
              <a:gd name="connsiteX2" fmla="*/ 6156554 w 6160697"/>
              <a:gd name="connsiteY2" fmla="*/ 5242381 h 5636676"/>
              <a:gd name="connsiteX3" fmla="*/ 6152471 w 6160697"/>
              <a:gd name="connsiteY3" fmla="*/ 5238376 h 5636676"/>
              <a:gd name="connsiteX4" fmla="*/ 6139063 w 6160697"/>
              <a:gd name="connsiteY4" fmla="*/ 5237646 h 5636676"/>
              <a:gd name="connsiteX5" fmla="*/ 6124768 w 6160697"/>
              <a:gd name="connsiteY5" fmla="*/ 5241915 h 5636676"/>
              <a:gd name="connsiteX6" fmla="*/ 6058950 w 6160697"/>
              <a:gd name="connsiteY6" fmla="*/ 5267176 h 5636676"/>
              <a:gd name="connsiteX7" fmla="*/ 6018366 w 6160697"/>
              <a:gd name="connsiteY7" fmla="*/ 5279454 h 5636676"/>
              <a:gd name="connsiteX8" fmla="*/ 6001056 w 6160697"/>
              <a:gd name="connsiteY8" fmla="*/ 5279669 h 5636676"/>
              <a:gd name="connsiteX9" fmla="*/ 5978158 w 6160697"/>
              <a:gd name="connsiteY9" fmla="*/ 5282958 h 5636676"/>
              <a:gd name="connsiteX10" fmla="*/ 5851521 w 6160697"/>
              <a:gd name="connsiteY10" fmla="*/ 5320165 h 5636676"/>
              <a:gd name="connsiteX11" fmla="*/ 5846811 w 6160697"/>
              <a:gd name="connsiteY11" fmla="*/ 5317803 h 5636676"/>
              <a:gd name="connsiteX12" fmla="*/ 5821445 w 6160697"/>
              <a:gd name="connsiteY12" fmla="*/ 5326257 h 5636676"/>
              <a:gd name="connsiteX13" fmla="*/ 5742484 w 6160697"/>
              <a:gd name="connsiteY13" fmla="*/ 5378748 h 5636676"/>
              <a:gd name="connsiteX14" fmla="*/ 5692638 w 6160697"/>
              <a:gd name="connsiteY14" fmla="*/ 5394640 h 5636676"/>
              <a:gd name="connsiteX15" fmla="*/ 5673352 w 6160697"/>
              <a:gd name="connsiteY15" fmla="*/ 5396590 h 5636676"/>
              <a:gd name="connsiteX16" fmla="*/ 5641138 w 6160697"/>
              <a:gd name="connsiteY16" fmla="*/ 5400089 h 5636676"/>
              <a:gd name="connsiteX17" fmla="*/ 5613130 w 6160697"/>
              <a:gd name="connsiteY17" fmla="*/ 5393622 h 5636676"/>
              <a:gd name="connsiteX18" fmla="*/ 5587752 w 6160697"/>
              <a:gd name="connsiteY18" fmla="*/ 5400147 h 5636676"/>
              <a:gd name="connsiteX19" fmla="*/ 5586939 w 6160697"/>
              <a:gd name="connsiteY19" fmla="*/ 5413409 h 5636676"/>
              <a:gd name="connsiteX20" fmla="*/ 5558140 w 6160697"/>
              <a:gd name="connsiteY20" fmla="*/ 5416576 h 5636676"/>
              <a:gd name="connsiteX21" fmla="*/ 5513898 w 6160697"/>
              <a:gd name="connsiteY21" fmla="*/ 5420092 h 5636676"/>
              <a:gd name="connsiteX22" fmla="*/ 5507892 w 6160697"/>
              <a:gd name="connsiteY22" fmla="*/ 5423953 h 5636676"/>
              <a:gd name="connsiteX23" fmla="*/ 5499230 w 6160697"/>
              <a:gd name="connsiteY23" fmla="*/ 5414956 h 5636676"/>
              <a:gd name="connsiteX24" fmla="*/ 5482057 w 6160697"/>
              <a:gd name="connsiteY24" fmla="*/ 5411363 h 5636676"/>
              <a:gd name="connsiteX25" fmla="*/ 5408816 w 6160697"/>
              <a:gd name="connsiteY25" fmla="*/ 5415847 h 5636676"/>
              <a:gd name="connsiteX26" fmla="*/ 5395738 w 6160697"/>
              <a:gd name="connsiteY26" fmla="*/ 5413749 h 5636676"/>
              <a:gd name="connsiteX27" fmla="*/ 5380156 w 6160697"/>
              <a:gd name="connsiteY27" fmla="*/ 5419870 h 5636676"/>
              <a:gd name="connsiteX28" fmla="*/ 5347114 w 6160697"/>
              <a:gd name="connsiteY28" fmla="*/ 5429171 h 5636676"/>
              <a:gd name="connsiteX29" fmla="*/ 5326101 w 6160697"/>
              <a:gd name="connsiteY29" fmla="*/ 5440792 h 5636676"/>
              <a:gd name="connsiteX30" fmla="*/ 5320104 w 6160697"/>
              <a:gd name="connsiteY30" fmla="*/ 5435870 h 5636676"/>
              <a:gd name="connsiteX31" fmla="*/ 5306571 w 6160697"/>
              <a:gd name="connsiteY31" fmla="*/ 5434305 h 5636676"/>
              <a:gd name="connsiteX32" fmla="*/ 5250731 w 6160697"/>
              <a:gd name="connsiteY32" fmla="*/ 5442441 h 5636676"/>
              <a:gd name="connsiteX33" fmla="*/ 5240489 w 6160697"/>
              <a:gd name="connsiteY33" fmla="*/ 5441726 h 5636676"/>
              <a:gd name="connsiteX34" fmla="*/ 5229095 w 6160697"/>
              <a:gd name="connsiteY34" fmla="*/ 5447321 h 5636676"/>
              <a:gd name="connsiteX35" fmla="*/ 5162669 w 6160697"/>
              <a:gd name="connsiteY35" fmla="*/ 5481008 h 5636676"/>
              <a:gd name="connsiteX36" fmla="*/ 5161945 w 6160697"/>
              <a:gd name="connsiteY36" fmla="*/ 5484428 h 5636676"/>
              <a:gd name="connsiteX37" fmla="*/ 5141192 w 6160697"/>
              <a:gd name="connsiteY37" fmla="*/ 5487094 h 5636676"/>
              <a:gd name="connsiteX38" fmla="*/ 5135796 w 6160697"/>
              <a:gd name="connsiteY38" fmla="*/ 5493398 h 5636676"/>
              <a:gd name="connsiteX39" fmla="*/ 5125146 w 6160697"/>
              <a:gd name="connsiteY39" fmla="*/ 5495481 h 5636676"/>
              <a:gd name="connsiteX40" fmla="*/ 5048259 w 6160697"/>
              <a:gd name="connsiteY40" fmla="*/ 5518646 h 5636676"/>
              <a:gd name="connsiteX41" fmla="*/ 5034800 w 6160697"/>
              <a:gd name="connsiteY41" fmla="*/ 5519818 h 5636676"/>
              <a:gd name="connsiteX42" fmla="*/ 5021494 w 6160697"/>
              <a:gd name="connsiteY42" fmla="*/ 5533940 h 5636676"/>
              <a:gd name="connsiteX43" fmla="*/ 4969420 w 6160697"/>
              <a:gd name="connsiteY43" fmla="*/ 5539580 h 5636676"/>
              <a:gd name="connsiteX44" fmla="*/ 4951997 w 6160697"/>
              <a:gd name="connsiteY44" fmla="*/ 5540998 h 5636676"/>
              <a:gd name="connsiteX45" fmla="*/ 4944222 w 6160697"/>
              <a:gd name="connsiteY45" fmla="*/ 5542061 h 5636676"/>
              <a:gd name="connsiteX46" fmla="*/ 4945476 w 6160697"/>
              <a:gd name="connsiteY46" fmla="*/ 5548837 h 5636676"/>
              <a:gd name="connsiteX47" fmla="*/ 4924708 w 6160697"/>
              <a:gd name="connsiteY47" fmla="*/ 5553963 h 5636676"/>
              <a:gd name="connsiteX48" fmla="*/ 4900123 w 6160697"/>
              <a:gd name="connsiteY48" fmla="*/ 5574141 h 5636676"/>
              <a:gd name="connsiteX49" fmla="*/ 4878805 w 6160697"/>
              <a:gd name="connsiteY49" fmla="*/ 5589711 h 5636676"/>
              <a:gd name="connsiteX50" fmla="*/ 4862889 w 6160697"/>
              <a:gd name="connsiteY50" fmla="*/ 5590274 h 5636676"/>
              <a:gd name="connsiteX51" fmla="*/ 4787099 w 6160697"/>
              <a:gd name="connsiteY51" fmla="*/ 5601127 h 5636676"/>
              <a:gd name="connsiteX52" fmla="*/ 4767539 w 6160697"/>
              <a:gd name="connsiteY52" fmla="*/ 5604712 h 5636676"/>
              <a:gd name="connsiteX53" fmla="*/ 4715397 w 6160697"/>
              <a:gd name="connsiteY53" fmla="*/ 5606905 h 5636676"/>
              <a:gd name="connsiteX54" fmla="*/ 4594975 w 6160697"/>
              <a:gd name="connsiteY54" fmla="*/ 5611694 h 5636676"/>
              <a:gd name="connsiteX55" fmla="*/ 4592519 w 6160697"/>
              <a:gd name="connsiteY55" fmla="*/ 5614677 h 5636676"/>
              <a:gd name="connsiteX56" fmla="*/ 4582609 w 6160697"/>
              <a:gd name="connsiteY56" fmla="*/ 5615529 h 5636676"/>
              <a:gd name="connsiteX57" fmla="*/ 4580200 w 6160697"/>
              <a:gd name="connsiteY57" fmla="*/ 5616290 h 5636676"/>
              <a:gd name="connsiteX58" fmla="*/ 4566161 w 6160697"/>
              <a:gd name="connsiteY58" fmla="*/ 5620121 h 5636676"/>
              <a:gd name="connsiteX59" fmla="*/ 4530539 w 6160697"/>
              <a:gd name="connsiteY59" fmla="*/ 5615013 h 5636676"/>
              <a:gd name="connsiteX60" fmla="*/ 4491359 w 6160697"/>
              <a:gd name="connsiteY60" fmla="*/ 5619658 h 5636676"/>
              <a:gd name="connsiteX61" fmla="*/ 4372063 w 6160697"/>
              <a:gd name="connsiteY61" fmla="*/ 5620213 h 5636676"/>
              <a:gd name="connsiteX62" fmla="*/ 4261863 w 6160697"/>
              <a:gd name="connsiteY62" fmla="*/ 5623713 h 5636676"/>
              <a:gd name="connsiteX63" fmla="*/ 4213285 w 6160697"/>
              <a:gd name="connsiteY63" fmla="*/ 5622917 h 5636676"/>
              <a:gd name="connsiteX64" fmla="*/ 4173936 w 6160697"/>
              <a:gd name="connsiteY64" fmla="*/ 5622049 h 5636676"/>
              <a:gd name="connsiteX65" fmla="*/ 4175584 w 6160697"/>
              <a:gd name="connsiteY65" fmla="*/ 5630149 h 5636676"/>
              <a:gd name="connsiteX66" fmla="*/ 4152035 w 6160697"/>
              <a:gd name="connsiteY66" fmla="*/ 5636676 h 5636676"/>
              <a:gd name="connsiteX67" fmla="*/ 4121051 w 6160697"/>
              <a:gd name="connsiteY67" fmla="*/ 5621835 h 5636676"/>
              <a:gd name="connsiteX68" fmla="*/ 4103457 w 6160697"/>
              <a:gd name="connsiteY68" fmla="*/ 5621974 h 5636676"/>
              <a:gd name="connsiteX69" fmla="*/ 4072592 w 6160697"/>
              <a:gd name="connsiteY69" fmla="*/ 5627101 h 5636676"/>
              <a:gd name="connsiteX70" fmla="*/ 4062311 w 6160697"/>
              <a:gd name="connsiteY70" fmla="*/ 5629472 h 5636676"/>
              <a:gd name="connsiteX71" fmla="*/ 3985093 w 6160697"/>
              <a:gd name="connsiteY71" fmla="*/ 5613011 h 5636676"/>
              <a:gd name="connsiteX72" fmla="*/ 3977564 w 6160697"/>
              <a:gd name="connsiteY72" fmla="*/ 5606406 h 5636676"/>
              <a:gd name="connsiteX73" fmla="*/ 3938843 w 6160697"/>
              <a:gd name="connsiteY73" fmla="*/ 5603534 h 5636676"/>
              <a:gd name="connsiteX74" fmla="*/ 3934439 w 6160697"/>
              <a:gd name="connsiteY74" fmla="*/ 5605287 h 5636676"/>
              <a:gd name="connsiteX75" fmla="*/ 3902350 w 6160697"/>
              <a:gd name="connsiteY75" fmla="*/ 5595175 h 5636676"/>
              <a:gd name="connsiteX76" fmla="*/ 3773677 w 6160697"/>
              <a:gd name="connsiteY76" fmla="*/ 5577344 h 5636676"/>
              <a:gd name="connsiteX77" fmla="*/ 3526259 w 6160697"/>
              <a:gd name="connsiteY77" fmla="*/ 5567985 h 5636676"/>
              <a:gd name="connsiteX78" fmla="*/ 3268592 w 6160697"/>
              <a:gd name="connsiteY78" fmla="*/ 5541271 h 5636676"/>
              <a:gd name="connsiteX79" fmla="*/ 3024274 w 6160697"/>
              <a:gd name="connsiteY79" fmla="*/ 5551613 h 5636676"/>
              <a:gd name="connsiteX80" fmla="*/ 2580376 w 6160697"/>
              <a:gd name="connsiteY80" fmla="*/ 5523020 h 5636676"/>
              <a:gd name="connsiteX81" fmla="*/ 2428086 w 6160697"/>
              <a:gd name="connsiteY81" fmla="*/ 5520461 h 5636676"/>
              <a:gd name="connsiteX82" fmla="*/ 2326052 w 6160697"/>
              <a:gd name="connsiteY82" fmla="*/ 5519493 h 5636676"/>
              <a:gd name="connsiteX83" fmla="*/ 2318979 w 6160697"/>
              <a:gd name="connsiteY83" fmla="*/ 5522207 h 5636676"/>
              <a:gd name="connsiteX84" fmla="*/ 2290482 w 6160697"/>
              <a:gd name="connsiteY84" fmla="*/ 5523810 h 5636676"/>
              <a:gd name="connsiteX85" fmla="*/ 2282680 w 6160697"/>
              <a:gd name="connsiteY85" fmla="*/ 5535840 h 5636676"/>
              <a:gd name="connsiteX86" fmla="*/ 2187437 w 6160697"/>
              <a:gd name="connsiteY86" fmla="*/ 5546268 h 5636676"/>
              <a:gd name="connsiteX87" fmla="*/ 1958211 w 6160697"/>
              <a:gd name="connsiteY87" fmla="*/ 5550992 h 5636676"/>
              <a:gd name="connsiteX88" fmla="*/ 1788574 w 6160697"/>
              <a:gd name="connsiteY88" fmla="*/ 5530833 h 5636676"/>
              <a:gd name="connsiteX89" fmla="*/ 1770257 w 6160697"/>
              <a:gd name="connsiteY89" fmla="*/ 5530964 h 5636676"/>
              <a:gd name="connsiteX90" fmla="*/ 1747724 w 6160697"/>
              <a:gd name="connsiteY90" fmla="*/ 5529296 h 5636676"/>
              <a:gd name="connsiteX91" fmla="*/ 1712794 w 6160697"/>
              <a:gd name="connsiteY91" fmla="*/ 5535788 h 5636676"/>
              <a:gd name="connsiteX92" fmla="*/ 1693854 w 6160697"/>
              <a:gd name="connsiteY92" fmla="*/ 5545452 h 5636676"/>
              <a:gd name="connsiteX93" fmla="*/ 1687546 w 6160697"/>
              <a:gd name="connsiteY93" fmla="*/ 5544521 h 5636676"/>
              <a:gd name="connsiteX94" fmla="*/ 1687194 w 6160697"/>
              <a:gd name="connsiteY94" fmla="*/ 5541192 h 5636676"/>
              <a:gd name="connsiteX95" fmla="*/ 1629583 w 6160697"/>
              <a:gd name="connsiteY95" fmla="*/ 5530061 h 5636676"/>
              <a:gd name="connsiteX96" fmla="*/ 1553336 w 6160697"/>
              <a:gd name="connsiteY96" fmla="*/ 5487310 h 5636676"/>
              <a:gd name="connsiteX97" fmla="*/ 1465077 w 6160697"/>
              <a:gd name="connsiteY97" fmla="*/ 5478284 h 5636676"/>
              <a:gd name="connsiteX98" fmla="*/ 1429630 w 6160697"/>
              <a:gd name="connsiteY98" fmla="*/ 5463320 h 5636676"/>
              <a:gd name="connsiteX99" fmla="*/ 1391291 w 6160697"/>
              <a:gd name="connsiteY99" fmla="*/ 5464846 h 5636676"/>
              <a:gd name="connsiteX100" fmla="*/ 1380007 w 6160697"/>
              <a:gd name="connsiteY100" fmla="*/ 5455970 h 5636676"/>
              <a:gd name="connsiteX101" fmla="*/ 1378141 w 6160697"/>
              <a:gd name="connsiteY101" fmla="*/ 5454279 h 5636676"/>
              <a:gd name="connsiteX102" fmla="*/ 1368962 w 6160697"/>
              <a:gd name="connsiteY102" fmla="*/ 5451018 h 5636676"/>
              <a:gd name="connsiteX103" fmla="*/ 1368505 w 6160697"/>
              <a:gd name="connsiteY103" fmla="*/ 5445712 h 5636676"/>
              <a:gd name="connsiteX104" fmla="*/ 1356218 w 6160697"/>
              <a:gd name="connsiteY104" fmla="*/ 5437660 h 5636676"/>
              <a:gd name="connsiteX105" fmla="*/ 1338733 w 6160697"/>
              <a:gd name="connsiteY105" fmla="*/ 5432883 h 5636676"/>
              <a:gd name="connsiteX106" fmla="*/ 1253342 w 6160697"/>
              <a:gd name="connsiteY106" fmla="*/ 5415104 h 5636676"/>
              <a:gd name="connsiteX107" fmla="*/ 1203557 w 6160697"/>
              <a:gd name="connsiteY107" fmla="*/ 5401656 h 5636676"/>
              <a:gd name="connsiteX108" fmla="*/ 1186689 w 6160697"/>
              <a:gd name="connsiteY108" fmla="*/ 5392134 h 5636676"/>
              <a:gd name="connsiteX109" fmla="*/ 1161759 w 6160697"/>
              <a:gd name="connsiteY109" fmla="*/ 5381804 h 5636676"/>
              <a:gd name="connsiteX110" fmla="*/ 1119345 w 6160697"/>
              <a:gd name="connsiteY110" fmla="*/ 5360154 h 5636676"/>
              <a:gd name="connsiteX111" fmla="*/ 1095256 w 6160697"/>
              <a:gd name="connsiteY111" fmla="*/ 5353950 h 5636676"/>
              <a:gd name="connsiteX112" fmla="*/ 1058773 w 6160697"/>
              <a:gd name="connsiteY112" fmla="*/ 5341289 h 5636676"/>
              <a:gd name="connsiteX113" fmla="*/ 1048153 w 6160697"/>
              <a:gd name="connsiteY113" fmla="*/ 5339154 h 5636676"/>
              <a:gd name="connsiteX114" fmla="*/ 1043881 w 6160697"/>
              <a:gd name="connsiteY114" fmla="*/ 5338518 h 5636676"/>
              <a:gd name="connsiteX115" fmla="*/ 1007373 w 6160697"/>
              <a:gd name="connsiteY115" fmla="*/ 5339007 h 5636676"/>
              <a:gd name="connsiteX116" fmla="*/ 1004885 w 6160697"/>
              <a:gd name="connsiteY116" fmla="*/ 5334591 h 5636676"/>
              <a:gd name="connsiteX117" fmla="*/ 994709 w 6160697"/>
              <a:gd name="connsiteY117" fmla="*/ 5328566 h 5636676"/>
              <a:gd name="connsiteX118" fmla="*/ 984399 w 6160697"/>
              <a:gd name="connsiteY118" fmla="*/ 5331183 h 5636676"/>
              <a:gd name="connsiteX119" fmla="*/ 964158 w 6160697"/>
              <a:gd name="connsiteY119" fmla="*/ 5330044 h 5636676"/>
              <a:gd name="connsiteX120" fmla="*/ 958888 w 6160697"/>
              <a:gd name="connsiteY120" fmla="*/ 5328278 h 5636676"/>
              <a:gd name="connsiteX121" fmla="*/ 940162 w 6160697"/>
              <a:gd name="connsiteY121" fmla="*/ 5341965 h 5636676"/>
              <a:gd name="connsiteX122" fmla="*/ 907763 w 6160697"/>
              <a:gd name="connsiteY122" fmla="*/ 5329404 h 5636676"/>
              <a:gd name="connsiteX123" fmla="*/ 872950 w 6160697"/>
              <a:gd name="connsiteY123" fmla="*/ 5324938 h 5636676"/>
              <a:gd name="connsiteX124" fmla="*/ 862283 w 6160697"/>
              <a:gd name="connsiteY124" fmla="*/ 5327617 h 5636676"/>
              <a:gd name="connsiteX125" fmla="*/ 798257 w 6160697"/>
              <a:gd name="connsiteY125" fmla="*/ 5334973 h 5636676"/>
              <a:gd name="connsiteX126" fmla="*/ 778474 w 6160697"/>
              <a:gd name="connsiteY126" fmla="*/ 5326083 h 5636676"/>
              <a:gd name="connsiteX127" fmla="*/ 763422 w 6160697"/>
              <a:gd name="connsiteY127" fmla="*/ 5321440 h 5636676"/>
              <a:gd name="connsiteX128" fmla="*/ 760604 w 6160697"/>
              <a:gd name="connsiteY128" fmla="*/ 5316482 h 5636676"/>
              <a:gd name="connsiteX129" fmla="*/ 750603 w 6160697"/>
              <a:gd name="connsiteY129" fmla="*/ 5315646 h 5636676"/>
              <a:gd name="connsiteX130" fmla="*/ 748101 w 6160697"/>
              <a:gd name="connsiteY130" fmla="*/ 5314492 h 5636676"/>
              <a:gd name="connsiteX131" fmla="*/ 733610 w 6160697"/>
              <a:gd name="connsiteY131" fmla="*/ 5308812 h 5636676"/>
              <a:gd name="connsiteX132" fmla="*/ 698671 w 6160697"/>
              <a:gd name="connsiteY132" fmla="*/ 5319789 h 5636676"/>
              <a:gd name="connsiteX133" fmla="*/ 658974 w 6160697"/>
              <a:gd name="connsiteY133" fmla="*/ 5314289 h 5636676"/>
              <a:gd name="connsiteX134" fmla="*/ 547411 w 6160697"/>
              <a:gd name="connsiteY134" fmla="*/ 5323081 h 5636676"/>
              <a:gd name="connsiteX135" fmla="*/ 420170 w 6160697"/>
              <a:gd name="connsiteY135" fmla="*/ 5302565 h 5636676"/>
              <a:gd name="connsiteX136" fmla="*/ 320690 w 6160697"/>
              <a:gd name="connsiteY136" fmla="*/ 5332193 h 5636676"/>
              <a:gd name="connsiteX137" fmla="*/ 257958 w 6160697"/>
              <a:gd name="connsiteY137" fmla="*/ 5340954 h 5636676"/>
              <a:gd name="connsiteX138" fmla="*/ 184890 w 6160697"/>
              <a:gd name="connsiteY138" fmla="*/ 5339091 h 5636676"/>
              <a:gd name="connsiteX139" fmla="*/ 183331 w 6160697"/>
              <a:gd name="connsiteY139" fmla="*/ 5338348 h 5636676"/>
              <a:gd name="connsiteX140" fmla="*/ 169782 w 6160697"/>
              <a:gd name="connsiteY140" fmla="*/ 5339269 h 5636676"/>
              <a:gd name="connsiteX141" fmla="*/ 167187 w 6160697"/>
              <a:gd name="connsiteY141" fmla="*/ 5341914 h 5636676"/>
              <a:gd name="connsiteX142" fmla="*/ 140235 w 6160697"/>
              <a:gd name="connsiteY142" fmla="*/ 5348128 h 5636676"/>
              <a:gd name="connsiteX143" fmla="*/ 109349 w 6160697"/>
              <a:gd name="connsiteY143" fmla="*/ 5351347 h 5636676"/>
              <a:gd name="connsiteX144" fmla="*/ 108834 w 6160697"/>
              <a:gd name="connsiteY144" fmla="*/ 5350486 h 5636676"/>
              <a:gd name="connsiteX145" fmla="*/ 84990 w 6160697"/>
              <a:gd name="connsiteY145" fmla="*/ 5344389 h 5636676"/>
              <a:gd name="connsiteX146" fmla="*/ 47411 w 6160697"/>
              <a:gd name="connsiteY146" fmla="*/ 5325453 h 5636676"/>
              <a:gd name="connsiteX147" fmla="*/ 18970 w 6160697"/>
              <a:gd name="connsiteY147" fmla="*/ 5329785 h 5636676"/>
              <a:gd name="connsiteX148" fmla="*/ 13158 w 6160697"/>
              <a:gd name="connsiteY148" fmla="*/ 5330156 h 5636676"/>
              <a:gd name="connsiteX149" fmla="*/ 13003 w 6160697"/>
              <a:gd name="connsiteY149" fmla="*/ 5329958 h 5636676"/>
              <a:gd name="connsiteX150" fmla="*/ 6798 w 6160697"/>
              <a:gd name="connsiteY150" fmla="*/ 5329941 h 5636676"/>
              <a:gd name="connsiteX151" fmla="*/ 2557 w 6160697"/>
              <a:gd name="connsiteY151" fmla="*/ 5330836 h 5636676"/>
              <a:gd name="connsiteX152" fmla="*/ 0 w 6160697"/>
              <a:gd name="connsiteY152" fmla="*/ 5330999 h 5636676"/>
              <a:gd name="connsiteX153" fmla="*/ 0 w 6160697"/>
              <a:gd name="connsiteY153" fmla="*/ 6095 h 563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160697" h="5636676">
                <a:moveTo>
                  <a:pt x="6160697" y="0"/>
                </a:moveTo>
                <a:lnTo>
                  <a:pt x="6160697" y="5241536"/>
                </a:lnTo>
                <a:lnTo>
                  <a:pt x="6156554" y="5242381"/>
                </a:lnTo>
                <a:lnTo>
                  <a:pt x="6152471" y="5238376"/>
                </a:lnTo>
                <a:lnTo>
                  <a:pt x="6139063" y="5237646"/>
                </a:lnTo>
                <a:cubicBezTo>
                  <a:pt x="6134322" y="5238062"/>
                  <a:pt x="6129550" y="5239318"/>
                  <a:pt x="6124768" y="5241915"/>
                </a:cubicBezTo>
                <a:cubicBezTo>
                  <a:pt x="6112241" y="5258189"/>
                  <a:pt x="6073916" y="5246037"/>
                  <a:pt x="6058950" y="5267176"/>
                </a:cubicBezTo>
                <a:cubicBezTo>
                  <a:pt x="6052501" y="5273412"/>
                  <a:pt x="6026754" y="5283311"/>
                  <a:pt x="6018366" y="5279454"/>
                </a:cubicBezTo>
                <a:cubicBezTo>
                  <a:pt x="6012273" y="5280338"/>
                  <a:pt x="6007326" y="5284888"/>
                  <a:pt x="6001056" y="5279669"/>
                </a:cubicBezTo>
                <a:cubicBezTo>
                  <a:pt x="5992407" y="5273826"/>
                  <a:pt x="5980924" y="5292840"/>
                  <a:pt x="5978158" y="5282958"/>
                </a:cubicBezTo>
                <a:cubicBezTo>
                  <a:pt x="5953235" y="5289707"/>
                  <a:pt x="5873412" y="5314356"/>
                  <a:pt x="5851521" y="5320165"/>
                </a:cubicBezTo>
                <a:cubicBezTo>
                  <a:pt x="5850093" y="5319197"/>
                  <a:pt x="5848504" y="5318401"/>
                  <a:pt x="5846811" y="5317803"/>
                </a:cubicBezTo>
                <a:cubicBezTo>
                  <a:pt x="5836955" y="5314327"/>
                  <a:pt x="5825596" y="5318112"/>
                  <a:pt x="5821445" y="5326257"/>
                </a:cubicBezTo>
                <a:cubicBezTo>
                  <a:pt x="5797750" y="5355654"/>
                  <a:pt x="5768199" y="5365302"/>
                  <a:pt x="5742484" y="5378748"/>
                </a:cubicBezTo>
                <a:cubicBezTo>
                  <a:pt x="5712463" y="5391933"/>
                  <a:pt x="5723511" y="5363738"/>
                  <a:pt x="5692638" y="5394640"/>
                </a:cubicBezTo>
                <a:cubicBezTo>
                  <a:pt x="5685162" y="5388839"/>
                  <a:pt x="5680078" y="5390215"/>
                  <a:pt x="5673352" y="5396590"/>
                </a:cubicBezTo>
                <a:cubicBezTo>
                  <a:pt x="5658519" y="5402454"/>
                  <a:pt x="5651424" y="5383775"/>
                  <a:pt x="5641138" y="5400089"/>
                </a:cubicBezTo>
                <a:cubicBezTo>
                  <a:pt x="5639436" y="5389318"/>
                  <a:pt x="5610760" y="5406260"/>
                  <a:pt x="5613130" y="5393622"/>
                </a:cubicBezTo>
                <a:cubicBezTo>
                  <a:pt x="5599247" y="5388102"/>
                  <a:pt x="5601035" y="5404523"/>
                  <a:pt x="5587752" y="5400147"/>
                </a:cubicBezTo>
                <a:cubicBezTo>
                  <a:pt x="5575908" y="5402167"/>
                  <a:pt x="5598814" y="5408442"/>
                  <a:pt x="5586939" y="5413409"/>
                </a:cubicBezTo>
                <a:cubicBezTo>
                  <a:pt x="5571739" y="5417659"/>
                  <a:pt x="5579895" y="5435655"/>
                  <a:pt x="5558140" y="5416576"/>
                </a:cubicBezTo>
                <a:cubicBezTo>
                  <a:pt x="5545125" y="5427439"/>
                  <a:pt x="5537467" y="5418132"/>
                  <a:pt x="5513898" y="5420092"/>
                </a:cubicBezTo>
                <a:lnTo>
                  <a:pt x="5507892" y="5423953"/>
                </a:lnTo>
                <a:lnTo>
                  <a:pt x="5499230" y="5414956"/>
                </a:lnTo>
                <a:cubicBezTo>
                  <a:pt x="5494522" y="5411441"/>
                  <a:pt x="5489041" y="5409502"/>
                  <a:pt x="5482057" y="5411363"/>
                </a:cubicBezTo>
                <a:cubicBezTo>
                  <a:pt x="5441582" y="5440334"/>
                  <a:pt x="5478175" y="5394237"/>
                  <a:pt x="5408816" y="5415847"/>
                </a:cubicBezTo>
                <a:cubicBezTo>
                  <a:pt x="5405733" y="5419916"/>
                  <a:pt x="5396114" y="5418376"/>
                  <a:pt x="5395738" y="5413749"/>
                </a:cubicBezTo>
                <a:cubicBezTo>
                  <a:pt x="5391612" y="5416050"/>
                  <a:pt x="5383259" y="5426773"/>
                  <a:pt x="5380156" y="5419870"/>
                </a:cubicBezTo>
                <a:cubicBezTo>
                  <a:pt x="5368670" y="5421761"/>
                  <a:pt x="5357569" y="5424896"/>
                  <a:pt x="5347114" y="5429171"/>
                </a:cubicBezTo>
                <a:lnTo>
                  <a:pt x="5326101" y="5440792"/>
                </a:lnTo>
                <a:lnTo>
                  <a:pt x="5320104" y="5435870"/>
                </a:lnTo>
                <a:cubicBezTo>
                  <a:pt x="5316154" y="5433548"/>
                  <a:pt x="5311762" y="5432457"/>
                  <a:pt x="5306571" y="5434305"/>
                </a:cubicBezTo>
                <a:cubicBezTo>
                  <a:pt x="5278222" y="5458611"/>
                  <a:pt x="5301967" y="5421751"/>
                  <a:pt x="5250731" y="5442441"/>
                </a:cubicBezTo>
                <a:cubicBezTo>
                  <a:pt x="5248752" y="5445684"/>
                  <a:pt x="5241215" y="5445162"/>
                  <a:pt x="5240489" y="5441726"/>
                </a:cubicBezTo>
                <a:cubicBezTo>
                  <a:pt x="5237534" y="5443716"/>
                  <a:pt x="5232136" y="5452280"/>
                  <a:pt x="5229095" y="5447321"/>
                </a:cubicBezTo>
                <a:cubicBezTo>
                  <a:pt x="5216125" y="5453868"/>
                  <a:pt x="5173861" y="5474823"/>
                  <a:pt x="5162669" y="5481008"/>
                </a:cubicBezTo>
                <a:lnTo>
                  <a:pt x="5161945" y="5484428"/>
                </a:lnTo>
                <a:cubicBezTo>
                  <a:pt x="5158366" y="5485443"/>
                  <a:pt x="5145550" y="5485600"/>
                  <a:pt x="5141192" y="5487094"/>
                </a:cubicBezTo>
                <a:lnTo>
                  <a:pt x="5135796" y="5493398"/>
                </a:lnTo>
                <a:lnTo>
                  <a:pt x="5125146" y="5495481"/>
                </a:lnTo>
                <a:lnTo>
                  <a:pt x="5048259" y="5518646"/>
                </a:lnTo>
                <a:lnTo>
                  <a:pt x="5034800" y="5519818"/>
                </a:lnTo>
                <a:cubicBezTo>
                  <a:pt x="5028813" y="5522097"/>
                  <a:pt x="5024166" y="5526423"/>
                  <a:pt x="5021494" y="5533940"/>
                </a:cubicBezTo>
                <a:cubicBezTo>
                  <a:pt x="5010597" y="5537234"/>
                  <a:pt x="4980226" y="5537766"/>
                  <a:pt x="4969420" y="5539580"/>
                </a:cubicBezTo>
                <a:lnTo>
                  <a:pt x="4951997" y="5540998"/>
                </a:lnTo>
                <a:lnTo>
                  <a:pt x="4944222" y="5542061"/>
                </a:lnTo>
                <a:lnTo>
                  <a:pt x="4945476" y="5548837"/>
                </a:lnTo>
                <a:lnTo>
                  <a:pt x="4924708" y="5553963"/>
                </a:lnTo>
                <a:cubicBezTo>
                  <a:pt x="4918349" y="5557956"/>
                  <a:pt x="4909767" y="5565846"/>
                  <a:pt x="4900123" y="5574141"/>
                </a:cubicBezTo>
                <a:lnTo>
                  <a:pt x="4878805" y="5589711"/>
                </a:lnTo>
                <a:lnTo>
                  <a:pt x="4862889" y="5590274"/>
                </a:lnTo>
                <a:cubicBezTo>
                  <a:pt x="4839384" y="5593189"/>
                  <a:pt x="4802990" y="5598721"/>
                  <a:pt x="4787099" y="5601127"/>
                </a:cubicBezTo>
                <a:cubicBezTo>
                  <a:pt x="4782839" y="5605219"/>
                  <a:pt x="4774855" y="5603876"/>
                  <a:pt x="4767539" y="5604712"/>
                </a:cubicBezTo>
                <a:cubicBezTo>
                  <a:pt x="4760169" y="5608536"/>
                  <a:pt x="4725967" y="5608816"/>
                  <a:pt x="4715397" y="5606905"/>
                </a:cubicBezTo>
                <a:lnTo>
                  <a:pt x="4594975" y="5611694"/>
                </a:lnTo>
                <a:lnTo>
                  <a:pt x="4592519" y="5614677"/>
                </a:lnTo>
                <a:lnTo>
                  <a:pt x="4582609" y="5615529"/>
                </a:lnTo>
                <a:lnTo>
                  <a:pt x="4580200" y="5616290"/>
                </a:lnTo>
                <a:cubicBezTo>
                  <a:pt x="4575607" y="5617756"/>
                  <a:pt x="4571009" y="5619123"/>
                  <a:pt x="4566161" y="5620121"/>
                </a:cubicBezTo>
                <a:cubicBezTo>
                  <a:pt x="4563091" y="5607487"/>
                  <a:pt x="4524419" y="5626532"/>
                  <a:pt x="4530539" y="5615013"/>
                </a:cubicBezTo>
                <a:cubicBezTo>
                  <a:pt x="4503368" y="5618303"/>
                  <a:pt x="4516321" y="5606477"/>
                  <a:pt x="4491359" y="5619658"/>
                </a:cubicBezTo>
                <a:cubicBezTo>
                  <a:pt x="4442184" y="5616385"/>
                  <a:pt x="4416402" y="5629757"/>
                  <a:pt x="4372063" y="5620213"/>
                </a:cubicBezTo>
                <a:cubicBezTo>
                  <a:pt x="4380670" y="5625116"/>
                  <a:pt x="4276183" y="5624626"/>
                  <a:pt x="4261863" y="5623713"/>
                </a:cubicBezTo>
                <a:lnTo>
                  <a:pt x="4213285" y="5622917"/>
                </a:lnTo>
                <a:lnTo>
                  <a:pt x="4173936" y="5622049"/>
                </a:lnTo>
                <a:lnTo>
                  <a:pt x="4175584" y="5630149"/>
                </a:lnTo>
                <a:cubicBezTo>
                  <a:pt x="4164064" y="5629512"/>
                  <a:pt x="4157026" y="5632266"/>
                  <a:pt x="4152035" y="5636676"/>
                </a:cubicBezTo>
                <a:lnTo>
                  <a:pt x="4121051" y="5621835"/>
                </a:lnTo>
                <a:lnTo>
                  <a:pt x="4103457" y="5621974"/>
                </a:lnTo>
                <a:lnTo>
                  <a:pt x="4072592" y="5627101"/>
                </a:lnTo>
                <a:lnTo>
                  <a:pt x="4062311" y="5629472"/>
                </a:lnTo>
                <a:lnTo>
                  <a:pt x="3985093" y="5613011"/>
                </a:lnTo>
                <a:lnTo>
                  <a:pt x="3977564" y="5606406"/>
                </a:lnTo>
                <a:cubicBezTo>
                  <a:pt x="3969488" y="5602339"/>
                  <a:pt x="3957995" y="5600457"/>
                  <a:pt x="3938843" y="5603534"/>
                </a:cubicBezTo>
                <a:lnTo>
                  <a:pt x="3934439" y="5605287"/>
                </a:lnTo>
                <a:lnTo>
                  <a:pt x="3902350" y="5595175"/>
                </a:lnTo>
                <a:cubicBezTo>
                  <a:pt x="3891994" y="5590573"/>
                  <a:pt x="3781184" y="5584781"/>
                  <a:pt x="3773677" y="5577344"/>
                </a:cubicBezTo>
                <a:cubicBezTo>
                  <a:pt x="3652339" y="5595755"/>
                  <a:pt x="3643985" y="5563083"/>
                  <a:pt x="3526259" y="5567985"/>
                </a:cubicBezTo>
                <a:cubicBezTo>
                  <a:pt x="3424299" y="5518200"/>
                  <a:pt x="3359989" y="5548523"/>
                  <a:pt x="3268592" y="5541271"/>
                </a:cubicBezTo>
                <a:cubicBezTo>
                  <a:pt x="3181540" y="5536169"/>
                  <a:pt x="3141233" y="5552279"/>
                  <a:pt x="3024274" y="5551613"/>
                </a:cubicBezTo>
                <a:cubicBezTo>
                  <a:pt x="2900352" y="5540755"/>
                  <a:pt x="2719771" y="5546525"/>
                  <a:pt x="2580376" y="5523020"/>
                </a:cubicBezTo>
                <a:cubicBezTo>
                  <a:pt x="2470852" y="5515454"/>
                  <a:pt x="2470473" y="5521048"/>
                  <a:pt x="2428086" y="5520461"/>
                </a:cubicBezTo>
                <a:cubicBezTo>
                  <a:pt x="2413989" y="5523686"/>
                  <a:pt x="2339546" y="5514256"/>
                  <a:pt x="2326052" y="5519493"/>
                </a:cubicBezTo>
                <a:lnTo>
                  <a:pt x="2318979" y="5522207"/>
                </a:lnTo>
                <a:lnTo>
                  <a:pt x="2290482" y="5523810"/>
                </a:lnTo>
                <a:lnTo>
                  <a:pt x="2282680" y="5535840"/>
                </a:lnTo>
                <a:lnTo>
                  <a:pt x="2187437" y="5546268"/>
                </a:lnTo>
                <a:cubicBezTo>
                  <a:pt x="2124119" y="5516983"/>
                  <a:pt x="2070057" y="5551920"/>
                  <a:pt x="1958211" y="5550992"/>
                </a:cubicBezTo>
                <a:cubicBezTo>
                  <a:pt x="1928571" y="5540876"/>
                  <a:pt x="1810615" y="5516253"/>
                  <a:pt x="1788574" y="5530833"/>
                </a:cubicBezTo>
                <a:lnTo>
                  <a:pt x="1770257" y="5530964"/>
                </a:lnTo>
                <a:lnTo>
                  <a:pt x="1747724" y="5529296"/>
                </a:lnTo>
                <a:cubicBezTo>
                  <a:pt x="1735827" y="5530131"/>
                  <a:pt x="1723469" y="5532445"/>
                  <a:pt x="1712794" y="5535788"/>
                </a:cubicBezTo>
                <a:lnTo>
                  <a:pt x="1693854" y="5545452"/>
                </a:lnTo>
                <a:lnTo>
                  <a:pt x="1687546" y="5544521"/>
                </a:lnTo>
                <a:lnTo>
                  <a:pt x="1687194" y="5541192"/>
                </a:lnTo>
                <a:cubicBezTo>
                  <a:pt x="1674076" y="5529668"/>
                  <a:pt x="1590812" y="5552390"/>
                  <a:pt x="1629583" y="5530061"/>
                </a:cubicBezTo>
                <a:cubicBezTo>
                  <a:pt x="1614917" y="5528827"/>
                  <a:pt x="1590209" y="5483761"/>
                  <a:pt x="1553336" y="5487310"/>
                </a:cubicBezTo>
                <a:cubicBezTo>
                  <a:pt x="1503529" y="5494380"/>
                  <a:pt x="1515531" y="5482303"/>
                  <a:pt x="1465077" y="5478284"/>
                </a:cubicBezTo>
                <a:cubicBezTo>
                  <a:pt x="1449190" y="5452169"/>
                  <a:pt x="1454169" y="5473808"/>
                  <a:pt x="1429630" y="5463320"/>
                </a:cubicBezTo>
                <a:cubicBezTo>
                  <a:pt x="1428096" y="5483162"/>
                  <a:pt x="1402583" y="5444937"/>
                  <a:pt x="1391291" y="5464846"/>
                </a:cubicBezTo>
                <a:cubicBezTo>
                  <a:pt x="1387184" y="5462307"/>
                  <a:pt x="1383559" y="5459219"/>
                  <a:pt x="1380007" y="5455970"/>
                </a:cubicBezTo>
                <a:lnTo>
                  <a:pt x="1378141" y="5454279"/>
                </a:lnTo>
                <a:lnTo>
                  <a:pt x="1368962" y="5451018"/>
                </a:lnTo>
                <a:lnTo>
                  <a:pt x="1368505" y="5445712"/>
                </a:lnTo>
                <a:lnTo>
                  <a:pt x="1356218" y="5437660"/>
                </a:lnTo>
                <a:cubicBezTo>
                  <a:pt x="1351287" y="5435322"/>
                  <a:pt x="1345597" y="5433601"/>
                  <a:pt x="1338733" y="5432883"/>
                </a:cubicBezTo>
                <a:cubicBezTo>
                  <a:pt x="1312513" y="5438143"/>
                  <a:pt x="1286135" y="5407540"/>
                  <a:pt x="1253342" y="5415104"/>
                </a:cubicBezTo>
                <a:cubicBezTo>
                  <a:pt x="1241709" y="5416198"/>
                  <a:pt x="1208290" y="5409258"/>
                  <a:pt x="1203557" y="5401656"/>
                </a:cubicBezTo>
                <a:cubicBezTo>
                  <a:pt x="1196916" y="5398913"/>
                  <a:pt x="1188195" y="5399578"/>
                  <a:pt x="1186689" y="5392134"/>
                </a:cubicBezTo>
                <a:cubicBezTo>
                  <a:pt x="1183431" y="5382893"/>
                  <a:pt x="1155837" y="5390802"/>
                  <a:pt x="1161759" y="5381804"/>
                </a:cubicBezTo>
                <a:cubicBezTo>
                  <a:pt x="1142246" y="5387102"/>
                  <a:pt x="1132828" y="5367240"/>
                  <a:pt x="1119345" y="5360154"/>
                </a:cubicBezTo>
                <a:cubicBezTo>
                  <a:pt x="1111438" y="5363130"/>
                  <a:pt x="1104310" y="5359434"/>
                  <a:pt x="1095256" y="5353950"/>
                </a:cubicBezTo>
                <a:lnTo>
                  <a:pt x="1058773" y="5341289"/>
                </a:lnTo>
                <a:lnTo>
                  <a:pt x="1048153" y="5339154"/>
                </a:lnTo>
                <a:lnTo>
                  <a:pt x="1043881" y="5338518"/>
                </a:lnTo>
                <a:lnTo>
                  <a:pt x="1007373" y="5339007"/>
                </a:lnTo>
                <a:cubicBezTo>
                  <a:pt x="1006839" y="5337479"/>
                  <a:pt x="1006000" y="5335990"/>
                  <a:pt x="1004885" y="5334591"/>
                </a:cubicBezTo>
                <a:lnTo>
                  <a:pt x="994709" y="5328566"/>
                </a:lnTo>
                <a:lnTo>
                  <a:pt x="984399" y="5331183"/>
                </a:lnTo>
                <a:cubicBezTo>
                  <a:pt x="985481" y="5323632"/>
                  <a:pt x="973336" y="5329847"/>
                  <a:pt x="964158" y="5330044"/>
                </a:cubicBezTo>
                <a:lnTo>
                  <a:pt x="958888" y="5328278"/>
                </a:lnTo>
                <a:lnTo>
                  <a:pt x="940162" y="5341965"/>
                </a:lnTo>
                <a:cubicBezTo>
                  <a:pt x="929334" y="5342282"/>
                  <a:pt x="917673" y="5330271"/>
                  <a:pt x="907763" y="5329404"/>
                </a:cubicBezTo>
                <a:lnTo>
                  <a:pt x="872950" y="5324938"/>
                </a:lnTo>
                <a:lnTo>
                  <a:pt x="862283" y="5327617"/>
                </a:lnTo>
                <a:cubicBezTo>
                  <a:pt x="839056" y="5328258"/>
                  <a:pt x="814750" y="5326323"/>
                  <a:pt x="798257" y="5334973"/>
                </a:cubicBezTo>
                <a:cubicBezTo>
                  <a:pt x="791554" y="5335992"/>
                  <a:pt x="784112" y="5327092"/>
                  <a:pt x="778474" y="5326083"/>
                </a:cubicBezTo>
                <a:lnTo>
                  <a:pt x="763422" y="5321440"/>
                </a:lnTo>
                <a:lnTo>
                  <a:pt x="760604" y="5316482"/>
                </a:lnTo>
                <a:lnTo>
                  <a:pt x="750603" y="5315646"/>
                </a:lnTo>
                <a:lnTo>
                  <a:pt x="748101" y="5314492"/>
                </a:lnTo>
                <a:cubicBezTo>
                  <a:pt x="743336" y="5312270"/>
                  <a:pt x="738573" y="5310219"/>
                  <a:pt x="733610" y="5308812"/>
                </a:cubicBezTo>
                <a:cubicBezTo>
                  <a:pt x="732103" y="5330640"/>
                  <a:pt x="691138" y="5300448"/>
                  <a:pt x="698671" y="5319789"/>
                </a:cubicBezTo>
                <a:cubicBezTo>
                  <a:pt x="671131" y="5315859"/>
                  <a:pt x="685526" y="5335298"/>
                  <a:pt x="658974" y="5314289"/>
                </a:cubicBezTo>
                <a:cubicBezTo>
                  <a:pt x="610275" y="5322973"/>
                  <a:pt x="590509" y="5330275"/>
                  <a:pt x="547411" y="5323081"/>
                </a:cubicBezTo>
                <a:cubicBezTo>
                  <a:pt x="507611" y="5321127"/>
                  <a:pt x="457956" y="5301046"/>
                  <a:pt x="420170" y="5302565"/>
                </a:cubicBezTo>
                <a:cubicBezTo>
                  <a:pt x="362940" y="5303601"/>
                  <a:pt x="338545" y="5357010"/>
                  <a:pt x="320690" y="5332193"/>
                </a:cubicBezTo>
                <a:cubicBezTo>
                  <a:pt x="293655" y="5338591"/>
                  <a:pt x="280592" y="5339804"/>
                  <a:pt x="257958" y="5340954"/>
                </a:cubicBezTo>
                <a:lnTo>
                  <a:pt x="184890" y="5339091"/>
                </a:lnTo>
                <a:lnTo>
                  <a:pt x="183331" y="5338348"/>
                </a:lnTo>
                <a:cubicBezTo>
                  <a:pt x="176597" y="5336970"/>
                  <a:pt x="172582" y="5337663"/>
                  <a:pt x="169782" y="5339269"/>
                </a:cubicBezTo>
                <a:lnTo>
                  <a:pt x="167187" y="5341914"/>
                </a:lnTo>
                <a:lnTo>
                  <a:pt x="140235" y="5348128"/>
                </a:lnTo>
                <a:lnTo>
                  <a:pt x="109349" y="5351347"/>
                </a:lnTo>
                <a:lnTo>
                  <a:pt x="108834" y="5350486"/>
                </a:lnTo>
                <a:cubicBezTo>
                  <a:pt x="104774" y="5349326"/>
                  <a:pt x="95228" y="5348561"/>
                  <a:pt x="84990" y="5344389"/>
                </a:cubicBezTo>
                <a:cubicBezTo>
                  <a:pt x="88665" y="5323440"/>
                  <a:pt x="55092" y="5336567"/>
                  <a:pt x="47411" y="5325453"/>
                </a:cubicBezTo>
                <a:cubicBezTo>
                  <a:pt x="38324" y="5327218"/>
                  <a:pt x="28779" y="5328702"/>
                  <a:pt x="18970" y="5329785"/>
                </a:cubicBezTo>
                <a:lnTo>
                  <a:pt x="13158" y="5330156"/>
                </a:lnTo>
                <a:lnTo>
                  <a:pt x="13003" y="5329958"/>
                </a:lnTo>
                <a:cubicBezTo>
                  <a:pt x="11660" y="5329599"/>
                  <a:pt x="9719" y="5329556"/>
                  <a:pt x="6798" y="5329941"/>
                </a:cubicBezTo>
                <a:lnTo>
                  <a:pt x="2557" y="5330836"/>
                </a:lnTo>
                <a:lnTo>
                  <a:pt x="0" y="5330999"/>
                </a:lnTo>
                <a:lnTo>
                  <a:pt x="0" y="6095"/>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8" name="Rectangle 6">
            <a:extLst>
              <a:ext uri="{FF2B5EF4-FFF2-40B4-BE49-F238E27FC236}">
                <a16:creationId xmlns:a16="http://schemas.microsoft.com/office/drawing/2014/main" id="{0AC3A952-2574-44E9-9C98-DBC27EE14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2215" y="284435"/>
            <a:ext cx="1011410" cy="305853"/>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844;p26">
            <a:extLst>
              <a:ext uri="{FF2B5EF4-FFF2-40B4-BE49-F238E27FC236}">
                <a16:creationId xmlns:a16="http://schemas.microsoft.com/office/drawing/2014/main" id="{CA635423-29B2-4ED8-8DA4-C5D626ACA3E6}"/>
              </a:ext>
            </a:extLst>
          </p:cNvPr>
          <p:cNvSpPr txBox="1">
            <a:spLocks/>
          </p:cNvSpPr>
          <p:nvPr/>
        </p:nvSpPr>
        <p:spPr>
          <a:xfrm>
            <a:off x="4365452" y="936266"/>
            <a:ext cx="3919819" cy="3220278"/>
          </a:xfrm>
          <a:prstGeom prst="rect">
            <a:avLst/>
          </a:prstGeom>
        </p:spPr>
        <p:txBody>
          <a:bodyPr spcFirstLastPara="1" vert="horz" lIns="91440" tIns="45720" rIns="91440" bIns="45720" rtlCol="0" anchor="ctr" anchorCtr="0">
            <a:norm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1pPr>
            <a:lvl2pPr marL="914400" marR="0" lvl="1" indent="-381000" algn="l" rtl="0">
              <a:lnSpc>
                <a:spcPct val="115000"/>
              </a:lnSpc>
              <a:spcBef>
                <a:spcPts val="800"/>
              </a:spcBef>
              <a:spcAft>
                <a:spcPts val="0"/>
              </a:spcAft>
              <a:buClr>
                <a:schemeClr val="accent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2pPr>
            <a:lvl3pPr marL="1371600" marR="0" lvl="2" indent="-381000" algn="l" rtl="0">
              <a:lnSpc>
                <a:spcPct val="115000"/>
              </a:lnSpc>
              <a:spcBef>
                <a:spcPts val="800"/>
              </a:spcBef>
              <a:spcAft>
                <a:spcPts val="0"/>
              </a:spcAft>
              <a:buClr>
                <a:schemeClr val="accent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3pPr>
            <a:lvl4pPr marL="1828800" marR="0" lvl="3" indent="-381000" algn="l" rtl="0">
              <a:lnSpc>
                <a:spcPct val="115000"/>
              </a:lnSpc>
              <a:spcBef>
                <a:spcPts val="800"/>
              </a:spcBef>
              <a:spcAft>
                <a:spcPts val="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4pPr>
            <a:lvl5pPr marL="2286000" marR="0" lvl="4" indent="-381000" algn="l" rtl="0">
              <a:lnSpc>
                <a:spcPct val="115000"/>
              </a:lnSpc>
              <a:spcBef>
                <a:spcPts val="800"/>
              </a:spcBef>
              <a:spcAft>
                <a:spcPts val="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5pPr>
            <a:lvl6pPr marL="2743200" marR="0" lvl="5" indent="-381000" algn="l" rtl="0">
              <a:lnSpc>
                <a:spcPct val="115000"/>
              </a:lnSpc>
              <a:spcBef>
                <a:spcPts val="800"/>
              </a:spcBef>
              <a:spcAft>
                <a:spcPts val="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6pPr>
            <a:lvl7pPr marL="3200400" marR="0" lvl="6" indent="-381000" algn="l" rtl="0">
              <a:lnSpc>
                <a:spcPct val="115000"/>
              </a:lnSpc>
              <a:spcBef>
                <a:spcPts val="800"/>
              </a:spcBef>
              <a:spcAft>
                <a:spcPts val="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7pPr>
            <a:lvl8pPr marL="3657600" marR="0" lvl="7" indent="-381000" algn="l" rtl="0">
              <a:lnSpc>
                <a:spcPct val="115000"/>
              </a:lnSpc>
              <a:spcBef>
                <a:spcPts val="800"/>
              </a:spcBef>
              <a:spcAft>
                <a:spcPts val="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8pPr>
            <a:lvl9pPr marL="4114800" marR="0" lvl="8" indent="-381000" algn="l" rtl="0">
              <a:lnSpc>
                <a:spcPct val="115000"/>
              </a:lnSpc>
              <a:spcBef>
                <a:spcPts val="800"/>
              </a:spcBef>
              <a:spcAft>
                <a:spcPts val="80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9pPr>
          </a:lstStyle>
          <a:p>
            <a:pPr marL="171450" indent="-228600">
              <a:lnSpc>
                <a:spcPct val="90000"/>
              </a:lnSpc>
              <a:spcAft>
                <a:spcPts val="800"/>
              </a:spcAft>
              <a:buClr>
                <a:schemeClr val="tx1"/>
              </a:buClr>
              <a:buFont typeface="Arial" panose="020B0604020202020204" pitchFamily="34" charset="0"/>
              <a:buChar char="•"/>
            </a:pPr>
            <a:r>
              <a:rPr lang="en-US" sz="1400">
                <a:solidFill>
                  <a:schemeClr val="tx1">
                    <a:lumMod val="85000"/>
                    <a:lumOff val="15000"/>
                  </a:schemeClr>
                </a:solidFill>
                <a:latin typeface="+mn-lt"/>
                <a:ea typeface="+mn-ea"/>
                <a:cs typeface="+mn-cs"/>
              </a:rPr>
              <a:t>There should be no significant outliers in the dependent variable for any of our independent groups of scores</a:t>
            </a:r>
          </a:p>
          <a:p>
            <a:pPr marL="171450" indent="-228600">
              <a:lnSpc>
                <a:spcPct val="90000"/>
              </a:lnSpc>
              <a:spcAft>
                <a:spcPts val="800"/>
              </a:spcAft>
              <a:buClr>
                <a:schemeClr val="tx1"/>
              </a:buClr>
              <a:buFont typeface="Arial" panose="020B0604020202020204" pitchFamily="34" charset="0"/>
              <a:buChar char="•"/>
            </a:pPr>
            <a:r>
              <a:rPr lang="en-US" sz="1400">
                <a:solidFill>
                  <a:schemeClr val="tx1">
                    <a:lumMod val="85000"/>
                    <a:lumOff val="15000"/>
                  </a:schemeClr>
                </a:solidFill>
                <a:latin typeface="+mn-lt"/>
                <a:ea typeface="+mn-ea"/>
                <a:cs typeface="+mn-cs"/>
              </a:rPr>
              <a:t>We will determine whether we have outliers by examining boxplots of the dependent variable for each group</a:t>
            </a:r>
          </a:p>
          <a:p>
            <a:pPr marL="171450" indent="-228600">
              <a:lnSpc>
                <a:spcPct val="90000"/>
              </a:lnSpc>
              <a:spcAft>
                <a:spcPts val="800"/>
              </a:spcAft>
              <a:buClr>
                <a:schemeClr val="tx1"/>
              </a:buClr>
              <a:buFont typeface="Arial" panose="020B0604020202020204" pitchFamily="34" charset="0"/>
              <a:buChar char="•"/>
            </a:pPr>
            <a:r>
              <a:rPr lang="en-US" sz="1400">
                <a:solidFill>
                  <a:schemeClr val="tx1">
                    <a:lumMod val="85000"/>
                    <a:lumOff val="15000"/>
                  </a:schemeClr>
                </a:solidFill>
                <a:latin typeface="+mn-lt"/>
                <a:ea typeface="+mn-ea"/>
                <a:cs typeface="+mn-cs"/>
              </a:rPr>
              <a:t>Due to the impact outliers can have on the results, we must choose whether to include any outliers in our analyses, run a nonparametric equivalent instead (in this case, a Kruskal-Wallis test), or remove them from analyses</a:t>
            </a:r>
          </a:p>
          <a:p>
            <a:pPr marL="171450" indent="-228600">
              <a:lnSpc>
                <a:spcPct val="90000"/>
              </a:lnSpc>
              <a:spcAft>
                <a:spcPts val="800"/>
              </a:spcAft>
              <a:buClr>
                <a:schemeClr val="tx1"/>
              </a:buClr>
              <a:buFont typeface="Arial" panose="020B0604020202020204" pitchFamily="34" charset="0"/>
              <a:buChar char="•"/>
            </a:pPr>
            <a:r>
              <a:rPr lang="en-US" sz="1400">
                <a:solidFill>
                  <a:schemeClr val="tx1">
                    <a:lumMod val="85000"/>
                    <a:lumOff val="15000"/>
                  </a:schemeClr>
                </a:solidFill>
                <a:latin typeface="+mn-lt"/>
                <a:ea typeface="+mn-ea"/>
                <a:cs typeface="+mn-cs"/>
              </a:rPr>
              <a:t>It is generally best practice to run analyses with and without outliers to compare whether the results differ</a:t>
            </a:r>
          </a:p>
        </p:txBody>
      </p:sp>
    </p:spTree>
    <p:extLst>
      <p:ext uri="{BB962C8B-B14F-4D97-AF65-F5344CB8AC3E}">
        <p14:creationId xmlns:p14="http://schemas.microsoft.com/office/powerpoint/2010/main" val="2117302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61"/>
        <p:cNvGrpSpPr/>
        <p:nvPr/>
      </p:nvGrpSpPr>
      <p:grpSpPr>
        <a:xfrm>
          <a:off x="0" y="0"/>
          <a:ext cx="0" cy="0"/>
          <a:chOff x="0" y="0"/>
          <a:chExt cx="0" cy="0"/>
        </a:xfrm>
      </p:grpSpPr>
      <p:sp useBgFill="1">
        <p:nvSpPr>
          <p:cNvPr id="1168" name="Rectangle 1167">
            <a:extLst>
              <a:ext uri="{FF2B5EF4-FFF2-40B4-BE49-F238E27FC236}">
                <a16:creationId xmlns:a16="http://schemas.microsoft.com/office/drawing/2014/main" id="{2515456E-B1B1-48C1-8164-7E567F5D4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Google Shape;1162;p35"/>
          <p:cNvSpPr txBox="1">
            <a:spLocks noGrp="1"/>
          </p:cNvSpPr>
          <p:nvPr>
            <p:ph type="title"/>
          </p:nvPr>
        </p:nvSpPr>
        <p:spPr>
          <a:xfrm>
            <a:off x="616724" y="1438132"/>
            <a:ext cx="2873998" cy="2267235"/>
          </a:xfrm>
          <a:prstGeom prst="rect">
            <a:avLst/>
          </a:prstGeom>
        </p:spPr>
        <p:txBody>
          <a:bodyPr spcFirstLastPara="1" vert="horz" lIns="91440" tIns="45720" rIns="91440" bIns="45720" rtlCol="0" anchor="ctr" anchorCtr="0">
            <a:normAutofit/>
          </a:bodyPr>
          <a:lstStyle/>
          <a:p>
            <a:pPr marL="0" lvl="0" indent="0" algn="ctr" defTabSz="914400">
              <a:spcBef>
                <a:spcPct val="0"/>
              </a:spcBef>
              <a:spcAft>
                <a:spcPts val="0"/>
              </a:spcAft>
            </a:pPr>
            <a:r>
              <a:rPr lang="en-US" sz="3700" kern="1200">
                <a:solidFill>
                  <a:schemeClr val="tx1">
                    <a:lumMod val="85000"/>
                    <a:lumOff val="15000"/>
                  </a:schemeClr>
                </a:solidFill>
                <a:latin typeface="+mj-lt"/>
                <a:ea typeface="+mj-ea"/>
                <a:cs typeface="+mj-cs"/>
              </a:rPr>
              <a:t>Assumption 6: There Is Homogeneity of Variances</a:t>
            </a:r>
          </a:p>
        </p:txBody>
      </p:sp>
      <p:sp>
        <p:nvSpPr>
          <p:cNvPr id="1170" name="Freeform: Shape 1169">
            <a:extLst>
              <a:ext uri="{FF2B5EF4-FFF2-40B4-BE49-F238E27FC236}">
                <a16:creationId xmlns:a16="http://schemas.microsoft.com/office/drawing/2014/main" id="{D237ACD7-8629-4014-83AF-339EDD87E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3" y="482600"/>
            <a:ext cx="4704078" cy="4182268"/>
          </a:xfrm>
          <a:custGeom>
            <a:avLst/>
            <a:gdLst>
              <a:gd name="connsiteX0" fmla="*/ 6160697 w 6160697"/>
              <a:gd name="connsiteY0" fmla="*/ 0 h 5636676"/>
              <a:gd name="connsiteX1" fmla="*/ 6160697 w 6160697"/>
              <a:gd name="connsiteY1" fmla="*/ 5241536 h 5636676"/>
              <a:gd name="connsiteX2" fmla="*/ 6156554 w 6160697"/>
              <a:gd name="connsiteY2" fmla="*/ 5242381 h 5636676"/>
              <a:gd name="connsiteX3" fmla="*/ 6152471 w 6160697"/>
              <a:gd name="connsiteY3" fmla="*/ 5238376 h 5636676"/>
              <a:gd name="connsiteX4" fmla="*/ 6139063 w 6160697"/>
              <a:gd name="connsiteY4" fmla="*/ 5237646 h 5636676"/>
              <a:gd name="connsiteX5" fmla="*/ 6124768 w 6160697"/>
              <a:gd name="connsiteY5" fmla="*/ 5241915 h 5636676"/>
              <a:gd name="connsiteX6" fmla="*/ 6058950 w 6160697"/>
              <a:gd name="connsiteY6" fmla="*/ 5267176 h 5636676"/>
              <a:gd name="connsiteX7" fmla="*/ 6018366 w 6160697"/>
              <a:gd name="connsiteY7" fmla="*/ 5279454 h 5636676"/>
              <a:gd name="connsiteX8" fmla="*/ 6001056 w 6160697"/>
              <a:gd name="connsiteY8" fmla="*/ 5279669 h 5636676"/>
              <a:gd name="connsiteX9" fmla="*/ 5978158 w 6160697"/>
              <a:gd name="connsiteY9" fmla="*/ 5282958 h 5636676"/>
              <a:gd name="connsiteX10" fmla="*/ 5851521 w 6160697"/>
              <a:gd name="connsiteY10" fmla="*/ 5320165 h 5636676"/>
              <a:gd name="connsiteX11" fmla="*/ 5846811 w 6160697"/>
              <a:gd name="connsiteY11" fmla="*/ 5317803 h 5636676"/>
              <a:gd name="connsiteX12" fmla="*/ 5821445 w 6160697"/>
              <a:gd name="connsiteY12" fmla="*/ 5326257 h 5636676"/>
              <a:gd name="connsiteX13" fmla="*/ 5742484 w 6160697"/>
              <a:gd name="connsiteY13" fmla="*/ 5378748 h 5636676"/>
              <a:gd name="connsiteX14" fmla="*/ 5692638 w 6160697"/>
              <a:gd name="connsiteY14" fmla="*/ 5394640 h 5636676"/>
              <a:gd name="connsiteX15" fmla="*/ 5673352 w 6160697"/>
              <a:gd name="connsiteY15" fmla="*/ 5396590 h 5636676"/>
              <a:gd name="connsiteX16" fmla="*/ 5641138 w 6160697"/>
              <a:gd name="connsiteY16" fmla="*/ 5400089 h 5636676"/>
              <a:gd name="connsiteX17" fmla="*/ 5613130 w 6160697"/>
              <a:gd name="connsiteY17" fmla="*/ 5393622 h 5636676"/>
              <a:gd name="connsiteX18" fmla="*/ 5587752 w 6160697"/>
              <a:gd name="connsiteY18" fmla="*/ 5400147 h 5636676"/>
              <a:gd name="connsiteX19" fmla="*/ 5586939 w 6160697"/>
              <a:gd name="connsiteY19" fmla="*/ 5413409 h 5636676"/>
              <a:gd name="connsiteX20" fmla="*/ 5558140 w 6160697"/>
              <a:gd name="connsiteY20" fmla="*/ 5416576 h 5636676"/>
              <a:gd name="connsiteX21" fmla="*/ 5513898 w 6160697"/>
              <a:gd name="connsiteY21" fmla="*/ 5420092 h 5636676"/>
              <a:gd name="connsiteX22" fmla="*/ 5507892 w 6160697"/>
              <a:gd name="connsiteY22" fmla="*/ 5423953 h 5636676"/>
              <a:gd name="connsiteX23" fmla="*/ 5499230 w 6160697"/>
              <a:gd name="connsiteY23" fmla="*/ 5414956 h 5636676"/>
              <a:gd name="connsiteX24" fmla="*/ 5482057 w 6160697"/>
              <a:gd name="connsiteY24" fmla="*/ 5411363 h 5636676"/>
              <a:gd name="connsiteX25" fmla="*/ 5408816 w 6160697"/>
              <a:gd name="connsiteY25" fmla="*/ 5415847 h 5636676"/>
              <a:gd name="connsiteX26" fmla="*/ 5395738 w 6160697"/>
              <a:gd name="connsiteY26" fmla="*/ 5413749 h 5636676"/>
              <a:gd name="connsiteX27" fmla="*/ 5380156 w 6160697"/>
              <a:gd name="connsiteY27" fmla="*/ 5419870 h 5636676"/>
              <a:gd name="connsiteX28" fmla="*/ 5347114 w 6160697"/>
              <a:gd name="connsiteY28" fmla="*/ 5429171 h 5636676"/>
              <a:gd name="connsiteX29" fmla="*/ 5326101 w 6160697"/>
              <a:gd name="connsiteY29" fmla="*/ 5440792 h 5636676"/>
              <a:gd name="connsiteX30" fmla="*/ 5320104 w 6160697"/>
              <a:gd name="connsiteY30" fmla="*/ 5435870 h 5636676"/>
              <a:gd name="connsiteX31" fmla="*/ 5306571 w 6160697"/>
              <a:gd name="connsiteY31" fmla="*/ 5434305 h 5636676"/>
              <a:gd name="connsiteX32" fmla="*/ 5250731 w 6160697"/>
              <a:gd name="connsiteY32" fmla="*/ 5442441 h 5636676"/>
              <a:gd name="connsiteX33" fmla="*/ 5240489 w 6160697"/>
              <a:gd name="connsiteY33" fmla="*/ 5441726 h 5636676"/>
              <a:gd name="connsiteX34" fmla="*/ 5229095 w 6160697"/>
              <a:gd name="connsiteY34" fmla="*/ 5447321 h 5636676"/>
              <a:gd name="connsiteX35" fmla="*/ 5162669 w 6160697"/>
              <a:gd name="connsiteY35" fmla="*/ 5481008 h 5636676"/>
              <a:gd name="connsiteX36" fmla="*/ 5161945 w 6160697"/>
              <a:gd name="connsiteY36" fmla="*/ 5484428 h 5636676"/>
              <a:gd name="connsiteX37" fmla="*/ 5141192 w 6160697"/>
              <a:gd name="connsiteY37" fmla="*/ 5487094 h 5636676"/>
              <a:gd name="connsiteX38" fmla="*/ 5135796 w 6160697"/>
              <a:gd name="connsiteY38" fmla="*/ 5493398 h 5636676"/>
              <a:gd name="connsiteX39" fmla="*/ 5125146 w 6160697"/>
              <a:gd name="connsiteY39" fmla="*/ 5495481 h 5636676"/>
              <a:gd name="connsiteX40" fmla="*/ 5048259 w 6160697"/>
              <a:gd name="connsiteY40" fmla="*/ 5518646 h 5636676"/>
              <a:gd name="connsiteX41" fmla="*/ 5034800 w 6160697"/>
              <a:gd name="connsiteY41" fmla="*/ 5519818 h 5636676"/>
              <a:gd name="connsiteX42" fmla="*/ 5021494 w 6160697"/>
              <a:gd name="connsiteY42" fmla="*/ 5533940 h 5636676"/>
              <a:gd name="connsiteX43" fmla="*/ 4969420 w 6160697"/>
              <a:gd name="connsiteY43" fmla="*/ 5539580 h 5636676"/>
              <a:gd name="connsiteX44" fmla="*/ 4951997 w 6160697"/>
              <a:gd name="connsiteY44" fmla="*/ 5540998 h 5636676"/>
              <a:gd name="connsiteX45" fmla="*/ 4944222 w 6160697"/>
              <a:gd name="connsiteY45" fmla="*/ 5542061 h 5636676"/>
              <a:gd name="connsiteX46" fmla="*/ 4945476 w 6160697"/>
              <a:gd name="connsiteY46" fmla="*/ 5548837 h 5636676"/>
              <a:gd name="connsiteX47" fmla="*/ 4924708 w 6160697"/>
              <a:gd name="connsiteY47" fmla="*/ 5553963 h 5636676"/>
              <a:gd name="connsiteX48" fmla="*/ 4900123 w 6160697"/>
              <a:gd name="connsiteY48" fmla="*/ 5574141 h 5636676"/>
              <a:gd name="connsiteX49" fmla="*/ 4878805 w 6160697"/>
              <a:gd name="connsiteY49" fmla="*/ 5589711 h 5636676"/>
              <a:gd name="connsiteX50" fmla="*/ 4862889 w 6160697"/>
              <a:gd name="connsiteY50" fmla="*/ 5590274 h 5636676"/>
              <a:gd name="connsiteX51" fmla="*/ 4787099 w 6160697"/>
              <a:gd name="connsiteY51" fmla="*/ 5601127 h 5636676"/>
              <a:gd name="connsiteX52" fmla="*/ 4767539 w 6160697"/>
              <a:gd name="connsiteY52" fmla="*/ 5604712 h 5636676"/>
              <a:gd name="connsiteX53" fmla="*/ 4715397 w 6160697"/>
              <a:gd name="connsiteY53" fmla="*/ 5606905 h 5636676"/>
              <a:gd name="connsiteX54" fmla="*/ 4594975 w 6160697"/>
              <a:gd name="connsiteY54" fmla="*/ 5611694 h 5636676"/>
              <a:gd name="connsiteX55" fmla="*/ 4592519 w 6160697"/>
              <a:gd name="connsiteY55" fmla="*/ 5614677 h 5636676"/>
              <a:gd name="connsiteX56" fmla="*/ 4582609 w 6160697"/>
              <a:gd name="connsiteY56" fmla="*/ 5615529 h 5636676"/>
              <a:gd name="connsiteX57" fmla="*/ 4580200 w 6160697"/>
              <a:gd name="connsiteY57" fmla="*/ 5616290 h 5636676"/>
              <a:gd name="connsiteX58" fmla="*/ 4566161 w 6160697"/>
              <a:gd name="connsiteY58" fmla="*/ 5620121 h 5636676"/>
              <a:gd name="connsiteX59" fmla="*/ 4530539 w 6160697"/>
              <a:gd name="connsiteY59" fmla="*/ 5615013 h 5636676"/>
              <a:gd name="connsiteX60" fmla="*/ 4491359 w 6160697"/>
              <a:gd name="connsiteY60" fmla="*/ 5619658 h 5636676"/>
              <a:gd name="connsiteX61" fmla="*/ 4372063 w 6160697"/>
              <a:gd name="connsiteY61" fmla="*/ 5620213 h 5636676"/>
              <a:gd name="connsiteX62" fmla="*/ 4261863 w 6160697"/>
              <a:gd name="connsiteY62" fmla="*/ 5623713 h 5636676"/>
              <a:gd name="connsiteX63" fmla="*/ 4213285 w 6160697"/>
              <a:gd name="connsiteY63" fmla="*/ 5622917 h 5636676"/>
              <a:gd name="connsiteX64" fmla="*/ 4173936 w 6160697"/>
              <a:gd name="connsiteY64" fmla="*/ 5622049 h 5636676"/>
              <a:gd name="connsiteX65" fmla="*/ 4175584 w 6160697"/>
              <a:gd name="connsiteY65" fmla="*/ 5630149 h 5636676"/>
              <a:gd name="connsiteX66" fmla="*/ 4152035 w 6160697"/>
              <a:gd name="connsiteY66" fmla="*/ 5636676 h 5636676"/>
              <a:gd name="connsiteX67" fmla="*/ 4121051 w 6160697"/>
              <a:gd name="connsiteY67" fmla="*/ 5621835 h 5636676"/>
              <a:gd name="connsiteX68" fmla="*/ 4103457 w 6160697"/>
              <a:gd name="connsiteY68" fmla="*/ 5621974 h 5636676"/>
              <a:gd name="connsiteX69" fmla="*/ 4072592 w 6160697"/>
              <a:gd name="connsiteY69" fmla="*/ 5627101 h 5636676"/>
              <a:gd name="connsiteX70" fmla="*/ 4062311 w 6160697"/>
              <a:gd name="connsiteY70" fmla="*/ 5629472 h 5636676"/>
              <a:gd name="connsiteX71" fmla="*/ 3985093 w 6160697"/>
              <a:gd name="connsiteY71" fmla="*/ 5613011 h 5636676"/>
              <a:gd name="connsiteX72" fmla="*/ 3977564 w 6160697"/>
              <a:gd name="connsiteY72" fmla="*/ 5606406 h 5636676"/>
              <a:gd name="connsiteX73" fmla="*/ 3938843 w 6160697"/>
              <a:gd name="connsiteY73" fmla="*/ 5603534 h 5636676"/>
              <a:gd name="connsiteX74" fmla="*/ 3934439 w 6160697"/>
              <a:gd name="connsiteY74" fmla="*/ 5605287 h 5636676"/>
              <a:gd name="connsiteX75" fmla="*/ 3902350 w 6160697"/>
              <a:gd name="connsiteY75" fmla="*/ 5595175 h 5636676"/>
              <a:gd name="connsiteX76" fmla="*/ 3773677 w 6160697"/>
              <a:gd name="connsiteY76" fmla="*/ 5577344 h 5636676"/>
              <a:gd name="connsiteX77" fmla="*/ 3526259 w 6160697"/>
              <a:gd name="connsiteY77" fmla="*/ 5567985 h 5636676"/>
              <a:gd name="connsiteX78" fmla="*/ 3268592 w 6160697"/>
              <a:gd name="connsiteY78" fmla="*/ 5541271 h 5636676"/>
              <a:gd name="connsiteX79" fmla="*/ 3024274 w 6160697"/>
              <a:gd name="connsiteY79" fmla="*/ 5551613 h 5636676"/>
              <a:gd name="connsiteX80" fmla="*/ 2580376 w 6160697"/>
              <a:gd name="connsiteY80" fmla="*/ 5523020 h 5636676"/>
              <a:gd name="connsiteX81" fmla="*/ 2428086 w 6160697"/>
              <a:gd name="connsiteY81" fmla="*/ 5520461 h 5636676"/>
              <a:gd name="connsiteX82" fmla="*/ 2326052 w 6160697"/>
              <a:gd name="connsiteY82" fmla="*/ 5519493 h 5636676"/>
              <a:gd name="connsiteX83" fmla="*/ 2318979 w 6160697"/>
              <a:gd name="connsiteY83" fmla="*/ 5522207 h 5636676"/>
              <a:gd name="connsiteX84" fmla="*/ 2290482 w 6160697"/>
              <a:gd name="connsiteY84" fmla="*/ 5523810 h 5636676"/>
              <a:gd name="connsiteX85" fmla="*/ 2282680 w 6160697"/>
              <a:gd name="connsiteY85" fmla="*/ 5535840 h 5636676"/>
              <a:gd name="connsiteX86" fmla="*/ 2187437 w 6160697"/>
              <a:gd name="connsiteY86" fmla="*/ 5546268 h 5636676"/>
              <a:gd name="connsiteX87" fmla="*/ 1958211 w 6160697"/>
              <a:gd name="connsiteY87" fmla="*/ 5550992 h 5636676"/>
              <a:gd name="connsiteX88" fmla="*/ 1788574 w 6160697"/>
              <a:gd name="connsiteY88" fmla="*/ 5530833 h 5636676"/>
              <a:gd name="connsiteX89" fmla="*/ 1770257 w 6160697"/>
              <a:gd name="connsiteY89" fmla="*/ 5530964 h 5636676"/>
              <a:gd name="connsiteX90" fmla="*/ 1747724 w 6160697"/>
              <a:gd name="connsiteY90" fmla="*/ 5529296 h 5636676"/>
              <a:gd name="connsiteX91" fmla="*/ 1712794 w 6160697"/>
              <a:gd name="connsiteY91" fmla="*/ 5535788 h 5636676"/>
              <a:gd name="connsiteX92" fmla="*/ 1693854 w 6160697"/>
              <a:gd name="connsiteY92" fmla="*/ 5545452 h 5636676"/>
              <a:gd name="connsiteX93" fmla="*/ 1687546 w 6160697"/>
              <a:gd name="connsiteY93" fmla="*/ 5544521 h 5636676"/>
              <a:gd name="connsiteX94" fmla="*/ 1687194 w 6160697"/>
              <a:gd name="connsiteY94" fmla="*/ 5541192 h 5636676"/>
              <a:gd name="connsiteX95" fmla="*/ 1629583 w 6160697"/>
              <a:gd name="connsiteY95" fmla="*/ 5530061 h 5636676"/>
              <a:gd name="connsiteX96" fmla="*/ 1553336 w 6160697"/>
              <a:gd name="connsiteY96" fmla="*/ 5487310 h 5636676"/>
              <a:gd name="connsiteX97" fmla="*/ 1465077 w 6160697"/>
              <a:gd name="connsiteY97" fmla="*/ 5478284 h 5636676"/>
              <a:gd name="connsiteX98" fmla="*/ 1429630 w 6160697"/>
              <a:gd name="connsiteY98" fmla="*/ 5463320 h 5636676"/>
              <a:gd name="connsiteX99" fmla="*/ 1391291 w 6160697"/>
              <a:gd name="connsiteY99" fmla="*/ 5464846 h 5636676"/>
              <a:gd name="connsiteX100" fmla="*/ 1380007 w 6160697"/>
              <a:gd name="connsiteY100" fmla="*/ 5455970 h 5636676"/>
              <a:gd name="connsiteX101" fmla="*/ 1378141 w 6160697"/>
              <a:gd name="connsiteY101" fmla="*/ 5454279 h 5636676"/>
              <a:gd name="connsiteX102" fmla="*/ 1368962 w 6160697"/>
              <a:gd name="connsiteY102" fmla="*/ 5451018 h 5636676"/>
              <a:gd name="connsiteX103" fmla="*/ 1368505 w 6160697"/>
              <a:gd name="connsiteY103" fmla="*/ 5445712 h 5636676"/>
              <a:gd name="connsiteX104" fmla="*/ 1356218 w 6160697"/>
              <a:gd name="connsiteY104" fmla="*/ 5437660 h 5636676"/>
              <a:gd name="connsiteX105" fmla="*/ 1338733 w 6160697"/>
              <a:gd name="connsiteY105" fmla="*/ 5432883 h 5636676"/>
              <a:gd name="connsiteX106" fmla="*/ 1253342 w 6160697"/>
              <a:gd name="connsiteY106" fmla="*/ 5415104 h 5636676"/>
              <a:gd name="connsiteX107" fmla="*/ 1203557 w 6160697"/>
              <a:gd name="connsiteY107" fmla="*/ 5401656 h 5636676"/>
              <a:gd name="connsiteX108" fmla="*/ 1186689 w 6160697"/>
              <a:gd name="connsiteY108" fmla="*/ 5392134 h 5636676"/>
              <a:gd name="connsiteX109" fmla="*/ 1161759 w 6160697"/>
              <a:gd name="connsiteY109" fmla="*/ 5381804 h 5636676"/>
              <a:gd name="connsiteX110" fmla="*/ 1119345 w 6160697"/>
              <a:gd name="connsiteY110" fmla="*/ 5360154 h 5636676"/>
              <a:gd name="connsiteX111" fmla="*/ 1095256 w 6160697"/>
              <a:gd name="connsiteY111" fmla="*/ 5353950 h 5636676"/>
              <a:gd name="connsiteX112" fmla="*/ 1058773 w 6160697"/>
              <a:gd name="connsiteY112" fmla="*/ 5341289 h 5636676"/>
              <a:gd name="connsiteX113" fmla="*/ 1048153 w 6160697"/>
              <a:gd name="connsiteY113" fmla="*/ 5339154 h 5636676"/>
              <a:gd name="connsiteX114" fmla="*/ 1043881 w 6160697"/>
              <a:gd name="connsiteY114" fmla="*/ 5338518 h 5636676"/>
              <a:gd name="connsiteX115" fmla="*/ 1007373 w 6160697"/>
              <a:gd name="connsiteY115" fmla="*/ 5339007 h 5636676"/>
              <a:gd name="connsiteX116" fmla="*/ 1004885 w 6160697"/>
              <a:gd name="connsiteY116" fmla="*/ 5334591 h 5636676"/>
              <a:gd name="connsiteX117" fmla="*/ 994709 w 6160697"/>
              <a:gd name="connsiteY117" fmla="*/ 5328566 h 5636676"/>
              <a:gd name="connsiteX118" fmla="*/ 984399 w 6160697"/>
              <a:gd name="connsiteY118" fmla="*/ 5331183 h 5636676"/>
              <a:gd name="connsiteX119" fmla="*/ 964158 w 6160697"/>
              <a:gd name="connsiteY119" fmla="*/ 5330044 h 5636676"/>
              <a:gd name="connsiteX120" fmla="*/ 958888 w 6160697"/>
              <a:gd name="connsiteY120" fmla="*/ 5328278 h 5636676"/>
              <a:gd name="connsiteX121" fmla="*/ 940162 w 6160697"/>
              <a:gd name="connsiteY121" fmla="*/ 5341965 h 5636676"/>
              <a:gd name="connsiteX122" fmla="*/ 907763 w 6160697"/>
              <a:gd name="connsiteY122" fmla="*/ 5329404 h 5636676"/>
              <a:gd name="connsiteX123" fmla="*/ 872950 w 6160697"/>
              <a:gd name="connsiteY123" fmla="*/ 5324938 h 5636676"/>
              <a:gd name="connsiteX124" fmla="*/ 862283 w 6160697"/>
              <a:gd name="connsiteY124" fmla="*/ 5327617 h 5636676"/>
              <a:gd name="connsiteX125" fmla="*/ 798257 w 6160697"/>
              <a:gd name="connsiteY125" fmla="*/ 5334973 h 5636676"/>
              <a:gd name="connsiteX126" fmla="*/ 778474 w 6160697"/>
              <a:gd name="connsiteY126" fmla="*/ 5326083 h 5636676"/>
              <a:gd name="connsiteX127" fmla="*/ 763422 w 6160697"/>
              <a:gd name="connsiteY127" fmla="*/ 5321440 h 5636676"/>
              <a:gd name="connsiteX128" fmla="*/ 760604 w 6160697"/>
              <a:gd name="connsiteY128" fmla="*/ 5316482 h 5636676"/>
              <a:gd name="connsiteX129" fmla="*/ 750603 w 6160697"/>
              <a:gd name="connsiteY129" fmla="*/ 5315646 h 5636676"/>
              <a:gd name="connsiteX130" fmla="*/ 748101 w 6160697"/>
              <a:gd name="connsiteY130" fmla="*/ 5314492 h 5636676"/>
              <a:gd name="connsiteX131" fmla="*/ 733610 w 6160697"/>
              <a:gd name="connsiteY131" fmla="*/ 5308812 h 5636676"/>
              <a:gd name="connsiteX132" fmla="*/ 698671 w 6160697"/>
              <a:gd name="connsiteY132" fmla="*/ 5319789 h 5636676"/>
              <a:gd name="connsiteX133" fmla="*/ 658974 w 6160697"/>
              <a:gd name="connsiteY133" fmla="*/ 5314289 h 5636676"/>
              <a:gd name="connsiteX134" fmla="*/ 547411 w 6160697"/>
              <a:gd name="connsiteY134" fmla="*/ 5323081 h 5636676"/>
              <a:gd name="connsiteX135" fmla="*/ 420170 w 6160697"/>
              <a:gd name="connsiteY135" fmla="*/ 5302565 h 5636676"/>
              <a:gd name="connsiteX136" fmla="*/ 320690 w 6160697"/>
              <a:gd name="connsiteY136" fmla="*/ 5332193 h 5636676"/>
              <a:gd name="connsiteX137" fmla="*/ 257958 w 6160697"/>
              <a:gd name="connsiteY137" fmla="*/ 5340954 h 5636676"/>
              <a:gd name="connsiteX138" fmla="*/ 184890 w 6160697"/>
              <a:gd name="connsiteY138" fmla="*/ 5339091 h 5636676"/>
              <a:gd name="connsiteX139" fmla="*/ 183331 w 6160697"/>
              <a:gd name="connsiteY139" fmla="*/ 5338348 h 5636676"/>
              <a:gd name="connsiteX140" fmla="*/ 169782 w 6160697"/>
              <a:gd name="connsiteY140" fmla="*/ 5339269 h 5636676"/>
              <a:gd name="connsiteX141" fmla="*/ 167187 w 6160697"/>
              <a:gd name="connsiteY141" fmla="*/ 5341914 h 5636676"/>
              <a:gd name="connsiteX142" fmla="*/ 140235 w 6160697"/>
              <a:gd name="connsiteY142" fmla="*/ 5348128 h 5636676"/>
              <a:gd name="connsiteX143" fmla="*/ 109349 w 6160697"/>
              <a:gd name="connsiteY143" fmla="*/ 5351347 h 5636676"/>
              <a:gd name="connsiteX144" fmla="*/ 108834 w 6160697"/>
              <a:gd name="connsiteY144" fmla="*/ 5350486 h 5636676"/>
              <a:gd name="connsiteX145" fmla="*/ 84990 w 6160697"/>
              <a:gd name="connsiteY145" fmla="*/ 5344389 h 5636676"/>
              <a:gd name="connsiteX146" fmla="*/ 47411 w 6160697"/>
              <a:gd name="connsiteY146" fmla="*/ 5325453 h 5636676"/>
              <a:gd name="connsiteX147" fmla="*/ 18970 w 6160697"/>
              <a:gd name="connsiteY147" fmla="*/ 5329785 h 5636676"/>
              <a:gd name="connsiteX148" fmla="*/ 13158 w 6160697"/>
              <a:gd name="connsiteY148" fmla="*/ 5330156 h 5636676"/>
              <a:gd name="connsiteX149" fmla="*/ 13003 w 6160697"/>
              <a:gd name="connsiteY149" fmla="*/ 5329958 h 5636676"/>
              <a:gd name="connsiteX150" fmla="*/ 6798 w 6160697"/>
              <a:gd name="connsiteY150" fmla="*/ 5329941 h 5636676"/>
              <a:gd name="connsiteX151" fmla="*/ 2557 w 6160697"/>
              <a:gd name="connsiteY151" fmla="*/ 5330836 h 5636676"/>
              <a:gd name="connsiteX152" fmla="*/ 0 w 6160697"/>
              <a:gd name="connsiteY152" fmla="*/ 5330999 h 5636676"/>
              <a:gd name="connsiteX153" fmla="*/ 0 w 6160697"/>
              <a:gd name="connsiteY153" fmla="*/ 6095 h 563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160697" h="5636676">
                <a:moveTo>
                  <a:pt x="6160697" y="0"/>
                </a:moveTo>
                <a:lnTo>
                  <a:pt x="6160697" y="5241536"/>
                </a:lnTo>
                <a:lnTo>
                  <a:pt x="6156554" y="5242381"/>
                </a:lnTo>
                <a:lnTo>
                  <a:pt x="6152471" y="5238376"/>
                </a:lnTo>
                <a:lnTo>
                  <a:pt x="6139063" y="5237646"/>
                </a:lnTo>
                <a:cubicBezTo>
                  <a:pt x="6134322" y="5238062"/>
                  <a:pt x="6129550" y="5239318"/>
                  <a:pt x="6124768" y="5241915"/>
                </a:cubicBezTo>
                <a:cubicBezTo>
                  <a:pt x="6112241" y="5258189"/>
                  <a:pt x="6073916" y="5246037"/>
                  <a:pt x="6058950" y="5267176"/>
                </a:cubicBezTo>
                <a:cubicBezTo>
                  <a:pt x="6052501" y="5273412"/>
                  <a:pt x="6026754" y="5283311"/>
                  <a:pt x="6018366" y="5279454"/>
                </a:cubicBezTo>
                <a:cubicBezTo>
                  <a:pt x="6012273" y="5280338"/>
                  <a:pt x="6007326" y="5284888"/>
                  <a:pt x="6001056" y="5279669"/>
                </a:cubicBezTo>
                <a:cubicBezTo>
                  <a:pt x="5992407" y="5273826"/>
                  <a:pt x="5980924" y="5292840"/>
                  <a:pt x="5978158" y="5282958"/>
                </a:cubicBezTo>
                <a:cubicBezTo>
                  <a:pt x="5953235" y="5289707"/>
                  <a:pt x="5873412" y="5314356"/>
                  <a:pt x="5851521" y="5320165"/>
                </a:cubicBezTo>
                <a:cubicBezTo>
                  <a:pt x="5850093" y="5319197"/>
                  <a:pt x="5848504" y="5318401"/>
                  <a:pt x="5846811" y="5317803"/>
                </a:cubicBezTo>
                <a:cubicBezTo>
                  <a:pt x="5836955" y="5314327"/>
                  <a:pt x="5825596" y="5318112"/>
                  <a:pt x="5821445" y="5326257"/>
                </a:cubicBezTo>
                <a:cubicBezTo>
                  <a:pt x="5797750" y="5355654"/>
                  <a:pt x="5768199" y="5365302"/>
                  <a:pt x="5742484" y="5378748"/>
                </a:cubicBezTo>
                <a:cubicBezTo>
                  <a:pt x="5712463" y="5391933"/>
                  <a:pt x="5723511" y="5363738"/>
                  <a:pt x="5692638" y="5394640"/>
                </a:cubicBezTo>
                <a:cubicBezTo>
                  <a:pt x="5685162" y="5388839"/>
                  <a:pt x="5680078" y="5390215"/>
                  <a:pt x="5673352" y="5396590"/>
                </a:cubicBezTo>
                <a:cubicBezTo>
                  <a:pt x="5658519" y="5402454"/>
                  <a:pt x="5651424" y="5383775"/>
                  <a:pt x="5641138" y="5400089"/>
                </a:cubicBezTo>
                <a:cubicBezTo>
                  <a:pt x="5639436" y="5389318"/>
                  <a:pt x="5610760" y="5406260"/>
                  <a:pt x="5613130" y="5393622"/>
                </a:cubicBezTo>
                <a:cubicBezTo>
                  <a:pt x="5599247" y="5388102"/>
                  <a:pt x="5601035" y="5404523"/>
                  <a:pt x="5587752" y="5400147"/>
                </a:cubicBezTo>
                <a:cubicBezTo>
                  <a:pt x="5575908" y="5402167"/>
                  <a:pt x="5598814" y="5408442"/>
                  <a:pt x="5586939" y="5413409"/>
                </a:cubicBezTo>
                <a:cubicBezTo>
                  <a:pt x="5571739" y="5417659"/>
                  <a:pt x="5579895" y="5435655"/>
                  <a:pt x="5558140" y="5416576"/>
                </a:cubicBezTo>
                <a:cubicBezTo>
                  <a:pt x="5545125" y="5427439"/>
                  <a:pt x="5537467" y="5418132"/>
                  <a:pt x="5513898" y="5420092"/>
                </a:cubicBezTo>
                <a:lnTo>
                  <a:pt x="5507892" y="5423953"/>
                </a:lnTo>
                <a:lnTo>
                  <a:pt x="5499230" y="5414956"/>
                </a:lnTo>
                <a:cubicBezTo>
                  <a:pt x="5494522" y="5411441"/>
                  <a:pt x="5489041" y="5409502"/>
                  <a:pt x="5482057" y="5411363"/>
                </a:cubicBezTo>
                <a:cubicBezTo>
                  <a:pt x="5441582" y="5440334"/>
                  <a:pt x="5478175" y="5394237"/>
                  <a:pt x="5408816" y="5415847"/>
                </a:cubicBezTo>
                <a:cubicBezTo>
                  <a:pt x="5405733" y="5419916"/>
                  <a:pt x="5396114" y="5418376"/>
                  <a:pt x="5395738" y="5413749"/>
                </a:cubicBezTo>
                <a:cubicBezTo>
                  <a:pt x="5391612" y="5416050"/>
                  <a:pt x="5383259" y="5426773"/>
                  <a:pt x="5380156" y="5419870"/>
                </a:cubicBezTo>
                <a:cubicBezTo>
                  <a:pt x="5368670" y="5421761"/>
                  <a:pt x="5357569" y="5424896"/>
                  <a:pt x="5347114" y="5429171"/>
                </a:cubicBezTo>
                <a:lnTo>
                  <a:pt x="5326101" y="5440792"/>
                </a:lnTo>
                <a:lnTo>
                  <a:pt x="5320104" y="5435870"/>
                </a:lnTo>
                <a:cubicBezTo>
                  <a:pt x="5316154" y="5433548"/>
                  <a:pt x="5311762" y="5432457"/>
                  <a:pt x="5306571" y="5434305"/>
                </a:cubicBezTo>
                <a:cubicBezTo>
                  <a:pt x="5278222" y="5458611"/>
                  <a:pt x="5301967" y="5421751"/>
                  <a:pt x="5250731" y="5442441"/>
                </a:cubicBezTo>
                <a:cubicBezTo>
                  <a:pt x="5248752" y="5445684"/>
                  <a:pt x="5241215" y="5445162"/>
                  <a:pt x="5240489" y="5441726"/>
                </a:cubicBezTo>
                <a:cubicBezTo>
                  <a:pt x="5237534" y="5443716"/>
                  <a:pt x="5232136" y="5452280"/>
                  <a:pt x="5229095" y="5447321"/>
                </a:cubicBezTo>
                <a:cubicBezTo>
                  <a:pt x="5216125" y="5453868"/>
                  <a:pt x="5173861" y="5474823"/>
                  <a:pt x="5162669" y="5481008"/>
                </a:cubicBezTo>
                <a:lnTo>
                  <a:pt x="5161945" y="5484428"/>
                </a:lnTo>
                <a:cubicBezTo>
                  <a:pt x="5158366" y="5485443"/>
                  <a:pt x="5145550" y="5485600"/>
                  <a:pt x="5141192" y="5487094"/>
                </a:cubicBezTo>
                <a:lnTo>
                  <a:pt x="5135796" y="5493398"/>
                </a:lnTo>
                <a:lnTo>
                  <a:pt x="5125146" y="5495481"/>
                </a:lnTo>
                <a:lnTo>
                  <a:pt x="5048259" y="5518646"/>
                </a:lnTo>
                <a:lnTo>
                  <a:pt x="5034800" y="5519818"/>
                </a:lnTo>
                <a:cubicBezTo>
                  <a:pt x="5028813" y="5522097"/>
                  <a:pt x="5024166" y="5526423"/>
                  <a:pt x="5021494" y="5533940"/>
                </a:cubicBezTo>
                <a:cubicBezTo>
                  <a:pt x="5010597" y="5537234"/>
                  <a:pt x="4980226" y="5537766"/>
                  <a:pt x="4969420" y="5539580"/>
                </a:cubicBezTo>
                <a:lnTo>
                  <a:pt x="4951997" y="5540998"/>
                </a:lnTo>
                <a:lnTo>
                  <a:pt x="4944222" y="5542061"/>
                </a:lnTo>
                <a:lnTo>
                  <a:pt x="4945476" y="5548837"/>
                </a:lnTo>
                <a:lnTo>
                  <a:pt x="4924708" y="5553963"/>
                </a:lnTo>
                <a:cubicBezTo>
                  <a:pt x="4918349" y="5557956"/>
                  <a:pt x="4909767" y="5565846"/>
                  <a:pt x="4900123" y="5574141"/>
                </a:cubicBezTo>
                <a:lnTo>
                  <a:pt x="4878805" y="5589711"/>
                </a:lnTo>
                <a:lnTo>
                  <a:pt x="4862889" y="5590274"/>
                </a:lnTo>
                <a:cubicBezTo>
                  <a:pt x="4839384" y="5593189"/>
                  <a:pt x="4802990" y="5598721"/>
                  <a:pt x="4787099" y="5601127"/>
                </a:cubicBezTo>
                <a:cubicBezTo>
                  <a:pt x="4782839" y="5605219"/>
                  <a:pt x="4774855" y="5603876"/>
                  <a:pt x="4767539" y="5604712"/>
                </a:cubicBezTo>
                <a:cubicBezTo>
                  <a:pt x="4760169" y="5608536"/>
                  <a:pt x="4725967" y="5608816"/>
                  <a:pt x="4715397" y="5606905"/>
                </a:cubicBezTo>
                <a:lnTo>
                  <a:pt x="4594975" y="5611694"/>
                </a:lnTo>
                <a:lnTo>
                  <a:pt x="4592519" y="5614677"/>
                </a:lnTo>
                <a:lnTo>
                  <a:pt x="4582609" y="5615529"/>
                </a:lnTo>
                <a:lnTo>
                  <a:pt x="4580200" y="5616290"/>
                </a:lnTo>
                <a:cubicBezTo>
                  <a:pt x="4575607" y="5617756"/>
                  <a:pt x="4571009" y="5619123"/>
                  <a:pt x="4566161" y="5620121"/>
                </a:cubicBezTo>
                <a:cubicBezTo>
                  <a:pt x="4563091" y="5607487"/>
                  <a:pt x="4524419" y="5626532"/>
                  <a:pt x="4530539" y="5615013"/>
                </a:cubicBezTo>
                <a:cubicBezTo>
                  <a:pt x="4503368" y="5618303"/>
                  <a:pt x="4516321" y="5606477"/>
                  <a:pt x="4491359" y="5619658"/>
                </a:cubicBezTo>
                <a:cubicBezTo>
                  <a:pt x="4442184" y="5616385"/>
                  <a:pt x="4416402" y="5629757"/>
                  <a:pt x="4372063" y="5620213"/>
                </a:cubicBezTo>
                <a:cubicBezTo>
                  <a:pt x="4380670" y="5625116"/>
                  <a:pt x="4276183" y="5624626"/>
                  <a:pt x="4261863" y="5623713"/>
                </a:cubicBezTo>
                <a:lnTo>
                  <a:pt x="4213285" y="5622917"/>
                </a:lnTo>
                <a:lnTo>
                  <a:pt x="4173936" y="5622049"/>
                </a:lnTo>
                <a:lnTo>
                  <a:pt x="4175584" y="5630149"/>
                </a:lnTo>
                <a:cubicBezTo>
                  <a:pt x="4164064" y="5629512"/>
                  <a:pt x="4157026" y="5632266"/>
                  <a:pt x="4152035" y="5636676"/>
                </a:cubicBezTo>
                <a:lnTo>
                  <a:pt x="4121051" y="5621835"/>
                </a:lnTo>
                <a:lnTo>
                  <a:pt x="4103457" y="5621974"/>
                </a:lnTo>
                <a:lnTo>
                  <a:pt x="4072592" y="5627101"/>
                </a:lnTo>
                <a:lnTo>
                  <a:pt x="4062311" y="5629472"/>
                </a:lnTo>
                <a:lnTo>
                  <a:pt x="3985093" y="5613011"/>
                </a:lnTo>
                <a:lnTo>
                  <a:pt x="3977564" y="5606406"/>
                </a:lnTo>
                <a:cubicBezTo>
                  <a:pt x="3969488" y="5602339"/>
                  <a:pt x="3957995" y="5600457"/>
                  <a:pt x="3938843" y="5603534"/>
                </a:cubicBezTo>
                <a:lnTo>
                  <a:pt x="3934439" y="5605287"/>
                </a:lnTo>
                <a:lnTo>
                  <a:pt x="3902350" y="5595175"/>
                </a:lnTo>
                <a:cubicBezTo>
                  <a:pt x="3891994" y="5590573"/>
                  <a:pt x="3781184" y="5584781"/>
                  <a:pt x="3773677" y="5577344"/>
                </a:cubicBezTo>
                <a:cubicBezTo>
                  <a:pt x="3652339" y="5595755"/>
                  <a:pt x="3643985" y="5563083"/>
                  <a:pt x="3526259" y="5567985"/>
                </a:cubicBezTo>
                <a:cubicBezTo>
                  <a:pt x="3424299" y="5518200"/>
                  <a:pt x="3359989" y="5548523"/>
                  <a:pt x="3268592" y="5541271"/>
                </a:cubicBezTo>
                <a:cubicBezTo>
                  <a:pt x="3181540" y="5536169"/>
                  <a:pt x="3141233" y="5552279"/>
                  <a:pt x="3024274" y="5551613"/>
                </a:cubicBezTo>
                <a:cubicBezTo>
                  <a:pt x="2900352" y="5540755"/>
                  <a:pt x="2719771" y="5546525"/>
                  <a:pt x="2580376" y="5523020"/>
                </a:cubicBezTo>
                <a:cubicBezTo>
                  <a:pt x="2470852" y="5515454"/>
                  <a:pt x="2470473" y="5521048"/>
                  <a:pt x="2428086" y="5520461"/>
                </a:cubicBezTo>
                <a:cubicBezTo>
                  <a:pt x="2413989" y="5523686"/>
                  <a:pt x="2339546" y="5514256"/>
                  <a:pt x="2326052" y="5519493"/>
                </a:cubicBezTo>
                <a:lnTo>
                  <a:pt x="2318979" y="5522207"/>
                </a:lnTo>
                <a:lnTo>
                  <a:pt x="2290482" y="5523810"/>
                </a:lnTo>
                <a:lnTo>
                  <a:pt x="2282680" y="5535840"/>
                </a:lnTo>
                <a:lnTo>
                  <a:pt x="2187437" y="5546268"/>
                </a:lnTo>
                <a:cubicBezTo>
                  <a:pt x="2124119" y="5516983"/>
                  <a:pt x="2070057" y="5551920"/>
                  <a:pt x="1958211" y="5550992"/>
                </a:cubicBezTo>
                <a:cubicBezTo>
                  <a:pt x="1928571" y="5540876"/>
                  <a:pt x="1810615" y="5516253"/>
                  <a:pt x="1788574" y="5530833"/>
                </a:cubicBezTo>
                <a:lnTo>
                  <a:pt x="1770257" y="5530964"/>
                </a:lnTo>
                <a:lnTo>
                  <a:pt x="1747724" y="5529296"/>
                </a:lnTo>
                <a:cubicBezTo>
                  <a:pt x="1735827" y="5530131"/>
                  <a:pt x="1723469" y="5532445"/>
                  <a:pt x="1712794" y="5535788"/>
                </a:cubicBezTo>
                <a:lnTo>
                  <a:pt x="1693854" y="5545452"/>
                </a:lnTo>
                <a:lnTo>
                  <a:pt x="1687546" y="5544521"/>
                </a:lnTo>
                <a:lnTo>
                  <a:pt x="1687194" y="5541192"/>
                </a:lnTo>
                <a:cubicBezTo>
                  <a:pt x="1674076" y="5529668"/>
                  <a:pt x="1590812" y="5552390"/>
                  <a:pt x="1629583" y="5530061"/>
                </a:cubicBezTo>
                <a:cubicBezTo>
                  <a:pt x="1614917" y="5528827"/>
                  <a:pt x="1590209" y="5483761"/>
                  <a:pt x="1553336" y="5487310"/>
                </a:cubicBezTo>
                <a:cubicBezTo>
                  <a:pt x="1503529" y="5494380"/>
                  <a:pt x="1515531" y="5482303"/>
                  <a:pt x="1465077" y="5478284"/>
                </a:cubicBezTo>
                <a:cubicBezTo>
                  <a:pt x="1449190" y="5452169"/>
                  <a:pt x="1454169" y="5473808"/>
                  <a:pt x="1429630" y="5463320"/>
                </a:cubicBezTo>
                <a:cubicBezTo>
                  <a:pt x="1428096" y="5483162"/>
                  <a:pt x="1402583" y="5444937"/>
                  <a:pt x="1391291" y="5464846"/>
                </a:cubicBezTo>
                <a:cubicBezTo>
                  <a:pt x="1387184" y="5462307"/>
                  <a:pt x="1383559" y="5459219"/>
                  <a:pt x="1380007" y="5455970"/>
                </a:cubicBezTo>
                <a:lnTo>
                  <a:pt x="1378141" y="5454279"/>
                </a:lnTo>
                <a:lnTo>
                  <a:pt x="1368962" y="5451018"/>
                </a:lnTo>
                <a:lnTo>
                  <a:pt x="1368505" y="5445712"/>
                </a:lnTo>
                <a:lnTo>
                  <a:pt x="1356218" y="5437660"/>
                </a:lnTo>
                <a:cubicBezTo>
                  <a:pt x="1351287" y="5435322"/>
                  <a:pt x="1345597" y="5433601"/>
                  <a:pt x="1338733" y="5432883"/>
                </a:cubicBezTo>
                <a:cubicBezTo>
                  <a:pt x="1312513" y="5438143"/>
                  <a:pt x="1286135" y="5407540"/>
                  <a:pt x="1253342" y="5415104"/>
                </a:cubicBezTo>
                <a:cubicBezTo>
                  <a:pt x="1241709" y="5416198"/>
                  <a:pt x="1208290" y="5409258"/>
                  <a:pt x="1203557" y="5401656"/>
                </a:cubicBezTo>
                <a:cubicBezTo>
                  <a:pt x="1196916" y="5398913"/>
                  <a:pt x="1188195" y="5399578"/>
                  <a:pt x="1186689" y="5392134"/>
                </a:cubicBezTo>
                <a:cubicBezTo>
                  <a:pt x="1183431" y="5382893"/>
                  <a:pt x="1155837" y="5390802"/>
                  <a:pt x="1161759" y="5381804"/>
                </a:cubicBezTo>
                <a:cubicBezTo>
                  <a:pt x="1142246" y="5387102"/>
                  <a:pt x="1132828" y="5367240"/>
                  <a:pt x="1119345" y="5360154"/>
                </a:cubicBezTo>
                <a:cubicBezTo>
                  <a:pt x="1111438" y="5363130"/>
                  <a:pt x="1104310" y="5359434"/>
                  <a:pt x="1095256" y="5353950"/>
                </a:cubicBezTo>
                <a:lnTo>
                  <a:pt x="1058773" y="5341289"/>
                </a:lnTo>
                <a:lnTo>
                  <a:pt x="1048153" y="5339154"/>
                </a:lnTo>
                <a:lnTo>
                  <a:pt x="1043881" y="5338518"/>
                </a:lnTo>
                <a:lnTo>
                  <a:pt x="1007373" y="5339007"/>
                </a:lnTo>
                <a:cubicBezTo>
                  <a:pt x="1006839" y="5337479"/>
                  <a:pt x="1006000" y="5335990"/>
                  <a:pt x="1004885" y="5334591"/>
                </a:cubicBezTo>
                <a:lnTo>
                  <a:pt x="994709" y="5328566"/>
                </a:lnTo>
                <a:lnTo>
                  <a:pt x="984399" y="5331183"/>
                </a:lnTo>
                <a:cubicBezTo>
                  <a:pt x="985481" y="5323632"/>
                  <a:pt x="973336" y="5329847"/>
                  <a:pt x="964158" y="5330044"/>
                </a:cubicBezTo>
                <a:lnTo>
                  <a:pt x="958888" y="5328278"/>
                </a:lnTo>
                <a:lnTo>
                  <a:pt x="940162" y="5341965"/>
                </a:lnTo>
                <a:cubicBezTo>
                  <a:pt x="929334" y="5342282"/>
                  <a:pt x="917673" y="5330271"/>
                  <a:pt x="907763" y="5329404"/>
                </a:cubicBezTo>
                <a:lnTo>
                  <a:pt x="872950" y="5324938"/>
                </a:lnTo>
                <a:lnTo>
                  <a:pt x="862283" y="5327617"/>
                </a:lnTo>
                <a:cubicBezTo>
                  <a:pt x="839056" y="5328258"/>
                  <a:pt x="814750" y="5326323"/>
                  <a:pt x="798257" y="5334973"/>
                </a:cubicBezTo>
                <a:cubicBezTo>
                  <a:pt x="791554" y="5335992"/>
                  <a:pt x="784112" y="5327092"/>
                  <a:pt x="778474" y="5326083"/>
                </a:cubicBezTo>
                <a:lnTo>
                  <a:pt x="763422" y="5321440"/>
                </a:lnTo>
                <a:lnTo>
                  <a:pt x="760604" y="5316482"/>
                </a:lnTo>
                <a:lnTo>
                  <a:pt x="750603" y="5315646"/>
                </a:lnTo>
                <a:lnTo>
                  <a:pt x="748101" y="5314492"/>
                </a:lnTo>
                <a:cubicBezTo>
                  <a:pt x="743336" y="5312270"/>
                  <a:pt x="738573" y="5310219"/>
                  <a:pt x="733610" y="5308812"/>
                </a:cubicBezTo>
                <a:cubicBezTo>
                  <a:pt x="732103" y="5330640"/>
                  <a:pt x="691138" y="5300448"/>
                  <a:pt x="698671" y="5319789"/>
                </a:cubicBezTo>
                <a:cubicBezTo>
                  <a:pt x="671131" y="5315859"/>
                  <a:pt x="685526" y="5335298"/>
                  <a:pt x="658974" y="5314289"/>
                </a:cubicBezTo>
                <a:cubicBezTo>
                  <a:pt x="610275" y="5322973"/>
                  <a:pt x="590509" y="5330275"/>
                  <a:pt x="547411" y="5323081"/>
                </a:cubicBezTo>
                <a:cubicBezTo>
                  <a:pt x="507611" y="5321127"/>
                  <a:pt x="457956" y="5301046"/>
                  <a:pt x="420170" y="5302565"/>
                </a:cubicBezTo>
                <a:cubicBezTo>
                  <a:pt x="362940" y="5303601"/>
                  <a:pt x="338545" y="5357010"/>
                  <a:pt x="320690" y="5332193"/>
                </a:cubicBezTo>
                <a:cubicBezTo>
                  <a:pt x="293655" y="5338591"/>
                  <a:pt x="280592" y="5339804"/>
                  <a:pt x="257958" y="5340954"/>
                </a:cubicBezTo>
                <a:lnTo>
                  <a:pt x="184890" y="5339091"/>
                </a:lnTo>
                <a:lnTo>
                  <a:pt x="183331" y="5338348"/>
                </a:lnTo>
                <a:cubicBezTo>
                  <a:pt x="176597" y="5336970"/>
                  <a:pt x="172582" y="5337663"/>
                  <a:pt x="169782" y="5339269"/>
                </a:cubicBezTo>
                <a:lnTo>
                  <a:pt x="167187" y="5341914"/>
                </a:lnTo>
                <a:lnTo>
                  <a:pt x="140235" y="5348128"/>
                </a:lnTo>
                <a:lnTo>
                  <a:pt x="109349" y="5351347"/>
                </a:lnTo>
                <a:lnTo>
                  <a:pt x="108834" y="5350486"/>
                </a:lnTo>
                <a:cubicBezTo>
                  <a:pt x="104774" y="5349326"/>
                  <a:pt x="95228" y="5348561"/>
                  <a:pt x="84990" y="5344389"/>
                </a:cubicBezTo>
                <a:cubicBezTo>
                  <a:pt x="88665" y="5323440"/>
                  <a:pt x="55092" y="5336567"/>
                  <a:pt x="47411" y="5325453"/>
                </a:cubicBezTo>
                <a:cubicBezTo>
                  <a:pt x="38324" y="5327218"/>
                  <a:pt x="28779" y="5328702"/>
                  <a:pt x="18970" y="5329785"/>
                </a:cubicBezTo>
                <a:lnTo>
                  <a:pt x="13158" y="5330156"/>
                </a:lnTo>
                <a:lnTo>
                  <a:pt x="13003" y="5329958"/>
                </a:lnTo>
                <a:cubicBezTo>
                  <a:pt x="11660" y="5329599"/>
                  <a:pt x="9719" y="5329556"/>
                  <a:pt x="6798" y="5329941"/>
                </a:cubicBezTo>
                <a:lnTo>
                  <a:pt x="2557" y="5330836"/>
                </a:lnTo>
                <a:lnTo>
                  <a:pt x="0" y="5330999"/>
                </a:lnTo>
                <a:lnTo>
                  <a:pt x="0" y="6095"/>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72" name="Rectangle 6">
            <a:extLst>
              <a:ext uri="{FF2B5EF4-FFF2-40B4-BE49-F238E27FC236}">
                <a16:creationId xmlns:a16="http://schemas.microsoft.com/office/drawing/2014/main" id="{0AC3A952-2574-44E9-9C98-DBC27EE14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2215" y="284435"/>
            <a:ext cx="1011410" cy="305853"/>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3" name="Google Shape;1163;p35"/>
          <p:cNvSpPr txBox="1">
            <a:spLocks noGrp="1"/>
          </p:cNvSpPr>
          <p:nvPr>
            <p:ph type="body" idx="1"/>
          </p:nvPr>
        </p:nvSpPr>
        <p:spPr>
          <a:xfrm>
            <a:off x="4365452" y="936266"/>
            <a:ext cx="3919819" cy="3220278"/>
          </a:xfrm>
          <a:prstGeom prst="rect">
            <a:avLst/>
          </a:prstGeom>
        </p:spPr>
        <p:txBody>
          <a:bodyPr spcFirstLastPara="1" vert="horz" lIns="91440" tIns="45720" rIns="91440" bIns="45720" rtlCol="0" anchor="ctr" anchorCtr="0">
            <a:normAutofit/>
          </a:bodyPr>
          <a:lstStyle/>
          <a:p>
            <a:pPr marL="171450" indent="-228600" defTabSz="914400">
              <a:spcAft>
                <a:spcPts val="600"/>
              </a:spcAft>
              <a:buFont typeface="Arial" panose="020B0604020202020204" pitchFamily="34" charset="0"/>
              <a:buChar char="•"/>
            </a:pPr>
            <a:r>
              <a:rPr lang="en-US" sz="1300">
                <a:solidFill>
                  <a:schemeClr val="tx1">
                    <a:lumMod val="85000"/>
                    <a:lumOff val="15000"/>
                  </a:schemeClr>
                </a:solidFill>
              </a:rPr>
              <a:t>The assumption of homogeneity of variances states that the population variance for each group of your independent variable is the same</a:t>
            </a:r>
          </a:p>
          <a:p>
            <a:pPr marL="171450" indent="-228600" defTabSz="914400">
              <a:spcAft>
                <a:spcPts val="600"/>
              </a:spcAft>
              <a:buFont typeface="Arial" panose="020B0604020202020204" pitchFamily="34" charset="0"/>
              <a:buChar char="•"/>
            </a:pPr>
            <a:r>
              <a:rPr lang="en-US" sz="1300">
                <a:solidFill>
                  <a:schemeClr val="tx1">
                    <a:lumMod val="85000"/>
                    <a:lumOff val="15000"/>
                  </a:schemeClr>
                </a:solidFill>
              </a:rPr>
              <a:t>We will test for this assumption using Levene’s test for equality of variances</a:t>
            </a:r>
          </a:p>
          <a:p>
            <a:pPr marL="171450" indent="-228600" defTabSz="914400">
              <a:spcAft>
                <a:spcPts val="600"/>
              </a:spcAft>
              <a:buFont typeface="Arial" panose="020B0604020202020204" pitchFamily="34" charset="0"/>
              <a:buChar char="•"/>
            </a:pPr>
            <a:r>
              <a:rPr lang="en-US" sz="1300">
                <a:solidFill>
                  <a:schemeClr val="tx1">
                    <a:lumMod val="85000"/>
                    <a:lumOff val="15000"/>
                  </a:schemeClr>
                </a:solidFill>
              </a:rPr>
              <a:t>If we meet all other assumptions, but violate the homogeneity of variances assumptions, there is the option of referring to alternative test statistics for the omnibus test (Welch-Satterthwaite correction to the degrees of freedom</a:t>
            </a:r>
          </a:p>
          <a:p>
            <a:pPr marL="628650" lvl="1" indent="-228600" defTabSz="914400">
              <a:spcAft>
                <a:spcPts val="600"/>
              </a:spcAft>
              <a:buFont typeface="Arial" panose="020B0604020202020204" pitchFamily="34" charset="0"/>
              <a:buChar char="•"/>
            </a:pPr>
            <a:r>
              <a:rPr lang="en-US" sz="1300">
                <a:solidFill>
                  <a:schemeClr val="tx1">
                    <a:lumMod val="85000"/>
                    <a:lumOff val="15000"/>
                  </a:schemeClr>
                </a:solidFill>
              </a:rPr>
              <a:t>The alternative post hoc test used for data that violates this assumption is the Games-Howell post hoc test (Tukey post hoc test is used if the assumption is not violated)</a:t>
            </a:r>
          </a:p>
        </p:txBody>
      </p:sp>
    </p:spTree>
    <p:extLst>
      <p:ext uri="{BB962C8B-B14F-4D97-AF65-F5344CB8AC3E}">
        <p14:creationId xmlns:p14="http://schemas.microsoft.com/office/powerpoint/2010/main" val="2821176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42"/>
        <p:cNvGrpSpPr/>
        <p:nvPr/>
      </p:nvGrpSpPr>
      <p:grpSpPr>
        <a:xfrm>
          <a:off x="0" y="0"/>
          <a:ext cx="0" cy="0"/>
          <a:chOff x="0" y="0"/>
          <a:chExt cx="0" cy="0"/>
        </a:xfrm>
      </p:grpSpPr>
      <p:sp useBgFill="1">
        <p:nvSpPr>
          <p:cNvPr id="849" name="Rectangle 848">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Freeform: Shape 850">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1" y="482600"/>
            <a:ext cx="8178799" cy="4171687"/>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3" name="Google Shape;843;p26"/>
          <p:cNvSpPr txBox="1">
            <a:spLocks noGrp="1"/>
          </p:cNvSpPr>
          <p:nvPr>
            <p:ph type="ctrTitle" idx="4294967295"/>
          </p:nvPr>
        </p:nvSpPr>
        <p:spPr>
          <a:xfrm>
            <a:off x="1222313" y="794337"/>
            <a:ext cx="6693294" cy="700114"/>
          </a:xfrm>
          <a:prstGeom prst="rect">
            <a:avLst/>
          </a:prstGeom>
        </p:spPr>
        <p:txBody>
          <a:bodyPr spcFirstLastPara="1" vert="horz" lIns="91440" tIns="45720" rIns="91440" bIns="45720" rtlCol="0" anchor="ctr" anchorCtr="0">
            <a:normAutofit/>
          </a:bodyPr>
          <a:lstStyle/>
          <a:p>
            <a:pPr algn="ctr" defTabSz="914400"/>
            <a:r>
              <a:rPr lang="en-US" sz="4400" kern="1200">
                <a:solidFill>
                  <a:schemeClr val="tx1"/>
                </a:solidFill>
                <a:latin typeface="+mj-lt"/>
                <a:ea typeface="+mj-ea"/>
                <a:cs typeface="+mj-cs"/>
              </a:rPr>
              <a:t>Statistical Significance</a:t>
            </a:r>
          </a:p>
        </p:txBody>
      </p:sp>
      <p:sp>
        <p:nvSpPr>
          <p:cNvPr id="853"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4063620" y="263802"/>
            <a:ext cx="1014085" cy="305853"/>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4" name="Google Shape;844;p26"/>
          <p:cNvSpPr txBox="1">
            <a:spLocks noGrp="1"/>
          </p:cNvSpPr>
          <p:nvPr>
            <p:ph type="subTitle" idx="4294967295"/>
          </p:nvPr>
        </p:nvSpPr>
        <p:spPr>
          <a:xfrm>
            <a:off x="1468489" y="1719132"/>
            <a:ext cx="6205035" cy="2497046"/>
          </a:xfrm>
          <a:prstGeom prst="rect">
            <a:avLst/>
          </a:prstGeom>
        </p:spPr>
        <p:txBody>
          <a:bodyPr spcFirstLastPara="1" vert="horz" lIns="91440" tIns="45720" rIns="91440" bIns="45720" rtlCol="0" anchorCtr="0">
            <a:normAutofit/>
          </a:bodyPr>
          <a:lstStyle/>
          <a:p>
            <a:pPr marL="171450" indent="-228600" defTabSz="914400"/>
            <a:r>
              <a:rPr lang="en-US" sz="1400"/>
              <a:t>Is our p value less than our alpha level?</a:t>
            </a:r>
          </a:p>
          <a:p>
            <a:pPr marL="628650" lvl="1" indent="-228600" defTabSz="914400"/>
            <a:r>
              <a:rPr lang="en-US" sz="1400"/>
              <a:t>Conventional alpha level in psychology is .05</a:t>
            </a:r>
          </a:p>
          <a:p>
            <a:pPr marL="628650" lvl="1" indent="-228600" defTabSz="914400"/>
            <a:r>
              <a:rPr lang="en-US" sz="1400"/>
              <a:t>If p&lt;a, our results are significant and we reject the null hypothesis </a:t>
            </a:r>
          </a:p>
          <a:p>
            <a:pPr marL="1085850" lvl="2" indent="-228600" defTabSz="914400"/>
            <a:r>
              <a:rPr lang="en-US" sz="1400"/>
              <a:t>This means there is a significant difference between our groups (but doesn’t tell us which groups are different from which)</a:t>
            </a:r>
          </a:p>
          <a:p>
            <a:pPr marL="1085850" lvl="2" indent="-228600" defTabSz="914400"/>
            <a:r>
              <a:rPr lang="en-US" sz="1400"/>
              <a:t>If this condition is met, we run a post hoc test to determine which groups are specifically different from which</a:t>
            </a:r>
          </a:p>
          <a:p>
            <a:pPr marL="628650" lvl="1" indent="-228600" defTabSz="914400"/>
            <a:r>
              <a:rPr lang="en-US" sz="1400"/>
              <a:t>If p&gt;a, our results are not significant and we FAIL to reject the null hypothesis</a:t>
            </a:r>
          </a:p>
          <a:p>
            <a:pPr marL="1085850" lvl="2" indent="-228600" defTabSz="914400"/>
            <a:r>
              <a:rPr lang="en-US" sz="1400"/>
              <a:t>This means there is NOT a significant difference between our groups</a:t>
            </a:r>
          </a:p>
        </p:txBody>
      </p:sp>
    </p:spTree>
    <p:extLst>
      <p:ext uri="{BB962C8B-B14F-4D97-AF65-F5344CB8AC3E}">
        <p14:creationId xmlns:p14="http://schemas.microsoft.com/office/powerpoint/2010/main" val="47523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8"/>
        <p:cNvGrpSpPr/>
        <p:nvPr/>
      </p:nvGrpSpPr>
      <p:grpSpPr>
        <a:xfrm>
          <a:off x="0" y="0"/>
          <a:ext cx="0" cy="0"/>
          <a:chOff x="0" y="0"/>
          <a:chExt cx="0" cy="0"/>
        </a:xfrm>
      </p:grpSpPr>
      <p:sp useBgFill="1">
        <p:nvSpPr>
          <p:cNvPr id="760" name="Rectangle 759">
            <a:extLst>
              <a:ext uri="{FF2B5EF4-FFF2-40B4-BE49-F238E27FC236}">
                <a16:creationId xmlns:a16="http://schemas.microsoft.com/office/drawing/2014/main" id="{BFCBA134-9932-4625-92F2-ADE52ACE1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Freeform: Shape 761">
            <a:extLst>
              <a:ext uri="{FF2B5EF4-FFF2-40B4-BE49-F238E27FC236}">
                <a16:creationId xmlns:a16="http://schemas.microsoft.com/office/drawing/2014/main" id="{78B28E4E-0110-46E1-92BB-3DB2BAA5E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571999" cy="1210235"/>
          </a:xfrm>
          <a:custGeom>
            <a:avLst/>
            <a:gdLst>
              <a:gd name="connsiteX0" fmla="*/ 0 w 7868507"/>
              <a:gd name="connsiteY0" fmla="*/ 0 h 1682351"/>
              <a:gd name="connsiteX1" fmla="*/ 7868507 w 7868507"/>
              <a:gd name="connsiteY1" fmla="*/ 0 h 1682351"/>
              <a:gd name="connsiteX2" fmla="*/ 7865866 w 7868507"/>
              <a:gd name="connsiteY2" fmla="*/ 1824 h 1682351"/>
              <a:gd name="connsiteX3" fmla="*/ 7837561 w 7868507"/>
              <a:gd name="connsiteY3" fmla="*/ 21679 h 1682351"/>
              <a:gd name="connsiteX4" fmla="*/ 7769454 w 7868507"/>
              <a:gd name="connsiteY4" fmla="*/ 43813 h 1682351"/>
              <a:gd name="connsiteX5" fmla="*/ 7695485 w 7868507"/>
              <a:gd name="connsiteY5" fmla="*/ 61050 h 1682351"/>
              <a:gd name="connsiteX6" fmla="*/ 7662356 w 7868507"/>
              <a:gd name="connsiteY6" fmla="*/ 73131 h 1682351"/>
              <a:gd name="connsiteX7" fmla="*/ 7602203 w 7868507"/>
              <a:gd name="connsiteY7" fmla="*/ 99894 h 1682351"/>
              <a:gd name="connsiteX8" fmla="*/ 7533256 w 7868507"/>
              <a:gd name="connsiteY8" fmla="*/ 141638 h 1682351"/>
              <a:gd name="connsiteX9" fmla="*/ 7516926 w 7868507"/>
              <a:gd name="connsiteY9" fmla="*/ 165418 h 1682351"/>
              <a:gd name="connsiteX10" fmla="*/ 7488994 w 7868507"/>
              <a:gd name="connsiteY10" fmla="*/ 178287 h 1682351"/>
              <a:gd name="connsiteX11" fmla="*/ 7478335 w 7868507"/>
              <a:gd name="connsiteY11" fmla="*/ 185700 h 1682351"/>
              <a:gd name="connsiteX12" fmla="*/ 7458526 w 7868507"/>
              <a:gd name="connsiteY12" fmla="*/ 189157 h 1682351"/>
              <a:gd name="connsiteX13" fmla="*/ 7419554 w 7868507"/>
              <a:gd name="connsiteY13" fmla="*/ 192546 h 1682351"/>
              <a:gd name="connsiteX14" fmla="*/ 7347574 w 7868507"/>
              <a:gd name="connsiteY14" fmla="*/ 213028 h 1682351"/>
              <a:gd name="connsiteX15" fmla="*/ 7205646 w 7868507"/>
              <a:gd name="connsiteY15" fmla="*/ 228570 h 1682351"/>
              <a:gd name="connsiteX16" fmla="*/ 7132082 w 7868507"/>
              <a:gd name="connsiteY16" fmla="*/ 240066 h 1682351"/>
              <a:gd name="connsiteX17" fmla="*/ 7026584 w 7868507"/>
              <a:gd name="connsiteY17" fmla="*/ 249305 h 1682351"/>
              <a:gd name="connsiteX18" fmla="*/ 6949796 w 7868507"/>
              <a:gd name="connsiteY18" fmla="*/ 259619 h 1682351"/>
              <a:gd name="connsiteX19" fmla="*/ 6850243 w 7868507"/>
              <a:gd name="connsiteY19" fmla="*/ 278486 h 1682351"/>
              <a:gd name="connsiteX20" fmla="*/ 6848972 w 7868507"/>
              <a:gd name="connsiteY20" fmla="*/ 279419 h 1682351"/>
              <a:gd name="connsiteX21" fmla="*/ 6833720 w 7868507"/>
              <a:gd name="connsiteY21" fmla="*/ 281340 h 1682351"/>
              <a:gd name="connsiteX22" fmla="*/ 6796601 w 7868507"/>
              <a:gd name="connsiteY22" fmla="*/ 279778 h 1682351"/>
              <a:gd name="connsiteX23" fmla="*/ 6793249 w 7868507"/>
              <a:gd name="connsiteY23" fmla="*/ 281365 h 1682351"/>
              <a:gd name="connsiteX24" fmla="*/ 6761214 w 7868507"/>
              <a:gd name="connsiteY24" fmla="*/ 283216 h 1682351"/>
              <a:gd name="connsiteX25" fmla="*/ 6761137 w 7868507"/>
              <a:gd name="connsiteY25" fmla="*/ 284040 h 1682351"/>
              <a:gd name="connsiteX26" fmla="*/ 6753708 w 7868507"/>
              <a:gd name="connsiteY26" fmla="*/ 288053 h 1682351"/>
              <a:gd name="connsiteX27" fmla="*/ 6738673 w 7868507"/>
              <a:gd name="connsiteY27" fmla="*/ 293899 h 1682351"/>
              <a:gd name="connsiteX28" fmla="*/ 6675177 w 7868507"/>
              <a:gd name="connsiteY28" fmla="*/ 319284 h 1682351"/>
              <a:gd name="connsiteX29" fmla="*/ 6668648 w 7868507"/>
              <a:gd name="connsiteY29" fmla="*/ 320128 h 1682351"/>
              <a:gd name="connsiteX30" fmla="*/ 6668596 w 7868507"/>
              <a:gd name="connsiteY30" fmla="*/ 320325 h 1682351"/>
              <a:gd name="connsiteX31" fmla="*/ 6661861 w 7868507"/>
              <a:gd name="connsiteY31" fmla="*/ 321574 h 1682351"/>
              <a:gd name="connsiteX32" fmla="*/ 6644079 w 7868507"/>
              <a:gd name="connsiteY32" fmla="*/ 323301 h 1682351"/>
              <a:gd name="connsiteX33" fmla="*/ 6640227 w 7868507"/>
              <a:gd name="connsiteY33" fmla="*/ 325063 h 1682351"/>
              <a:gd name="connsiteX34" fmla="*/ 6639422 w 7868507"/>
              <a:gd name="connsiteY34" fmla="*/ 327491 h 1682351"/>
              <a:gd name="connsiteX35" fmla="*/ 6617073 w 7868507"/>
              <a:gd name="connsiteY35" fmla="*/ 336554 h 1682351"/>
              <a:gd name="connsiteX36" fmla="*/ 6565938 w 7868507"/>
              <a:gd name="connsiteY36" fmla="*/ 354459 h 1682351"/>
              <a:gd name="connsiteX37" fmla="*/ 6506395 w 7868507"/>
              <a:gd name="connsiteY37" fmla="*/ 372715 h 1682351"/>
              <a:gd name="connsiteX38" fmla="*/ 6366803 w 7868507"/>
              <a:gd name="connsiteY38" fmla="*/ 421832 h 1682351"/>
              <a:gd name="connsiteX39" fmla="*/ 6245343 w 7868507"/>
              <a:gd name="connsiteY39" fmla="*/ 435559 h 1682351"/>
              <a:gd name="connsiteX40" fmla="*/ 6186762 w 7868507"/>
              <a:gd name="connsiteY40" fmla="*/ 449329 h 1682351"/>
              <a:gd name="connsiteX41" fmla="*/ 6151870 w 7868507"/>
              <a:gd name="connsiteY41" fmla="*/ 456667 h 1682351"/>
              <a:gd name="connsiteX42" fmla="*/ 6094791 w 7868507"/>
              <a:gd name="connsiteY42" fmla="*/ 467108 h 1682351"/>
              <a:gd name="connsiteX43" fmla="*/ 6094387 w 7868507"/>
              <a:gd name="connsiteY43" fmla="*/ 469288 h 1682351"/>
              <a:gd name="connsiteX44" fmla="*/ 6088888 w 7868507"/>
              <a:gd name="connsiteY44" fmla="*/ 472662 h 1682351"/>
              <a:gd name="connsiteX45" fmla="*/ 6079322 w 7868507"/>
              <a:gd name="connsiteY45" fmla="*/ 480342 h 1682351"/>
              <a:gd name="connsiteX46" fmla="*/ 6060058 w 7868507"/>
              <a:gd name="connsiteY46" fmla="*/ 490885 h 1682351"/>
              <a:gd name="connsiteX47" fmla="*/ 6059271 w 7868507"/>
              <a:gd name="connsiteY47" fmla="*/ 490563 h 1682351"/>
              <a:gd name="connsiteX48" fmla="*/ 6052214 w 7868507"/>
              <a:gd name="connsiteY48" fmla="*/ 491388 h 1682351"/>
              <a:gd name="connsiteX49" fmla="*/ 6004898 w 7868507"/>
              <a:gd name="connsiteY49" fmla="*/ 494385 h 1682351"/>
              <a:gd name="connsiteX50" fmla="*/ 5987859 w 7868507"/>
              <a:gd name="connsiteY50" fmla="*/ 504838 h 1682351"/>
              <a:gd name="connsiteX51" fmla="*/ 5984113 w 7868507"/>
              <a:gd name="connsiteY51" fmla="*/ 506697 h 1682351"/>
              <a:gd name="connsiteX52" fmla="*/ 5983909 w 7868507"/>
              <a:gd name="connsiteY52" fmla="*/ 506630 h 1682351"/>
              <a:gd name="connsiteX53" fmla="*/ 5979696 w 7868507"/>
              <a:gd name="connsiteY53" fmla="*/ 508387 h 1682351"/>
              <a:gd name="connsiteX54" fmla="*/ 5931986 w 7868507"/>
              <a:gd name="connsiteY54" fmla="*/ 510495 h 1682351"/>
              <a:gd name="connsiteX55" fmla="*/ 5873354 w 7868507"/>
              <a:gd name="connsiteY55" fmla="*/ 520717 h 1682351"/>
              <a:gd name="connsiteX56" fmla="*/ 5843006 w 7868507"/>
              <a:gd name="connsiteY56" fmla="*/ 525739 h 1682351"/>
              <a:gd name="connsiteX57" fmla="*/ 5825737 w 7868507"/>
              <a:gd name="connsiteY57" fmla="*/ 530029 h 1682351"/>
              <a:gd name="connsiteX58" fmla="*/ 5812271 w 7868507"/>
              <a:gd name="connsiteY58" fmla="*/ 536366 h 1682351"/>
              <a:gd name="connsiteX59" fmla="*/ 5683965 w 7868507"/>
              <a:gd name="connsiteY59" fmla="*/ 605660 h 1682351"/>
              <a:gd name="connsiteX60" fmla="*/ 5572324 w 7868507"/>
              <a:gd name="connsiteY60" fmla="*/ 625027 h 1682351"/>
              <a:gd name="connsiteX61" fmla="*/ 5556903 w 7868507"/>
              <a:gd name="connsiteY61" fmla="*/ 628786 h 1682351"/>
              <a:gd name="connsiteX62" fmla="*/ 5553544 w 7868507"/>
              <a:gd name="connsiteY62" fmla="*/ 627847 h 1682351"/>
              <a:gd name="connsiteX63" fmla="*/ 5526889 w 7868507"/>
              <a:gd name="connsiteY63" fmla="*/ 632098 h 1682351"/>
              <a:gd name="connsiteX64" fmla="*/ 5521078 w 7868507"/>
              <a:gd name="connsiteY64" fmla="*/ 637584 h 1682351"/>
              <a:gd name="connsiteX65" fmla="*/ 5512534 w 7868507"/>
              <a:gd name="connsiteY65" fmla="*/ 637267 h 1682351"/>
              <a:gd name="connsiteX66" fmla="*/ 5474353 w 7868507"/>
              <a:gd name="connsiteY66" fmla="*/ 648039 h 1682351"/>
              <a:gd name="connsiteX67" fmla="*/ 5470584 w 7868507"/>
              <a:gd name="connsiteY67" fmla="*/ 648039 h 1682351"/>
              <a:gd name="connsiteX68" fmla="*/ 5467496 w 7868507"/>
              <a:gd name="connsiteY68" fmla="*/ 650003 h 1682351"/>
              <a:gd name="connsiteX69" fmla="*/ 5462885 w 7868507"/>
              <a:gd name="connsiteY69" fmla="*/ 649269 h 1682351"/>
              <a:gd name="connsiteX70" fmla="*/ 5461190 w 7868507"/>
              <a:gd name="connsiteY70" fmla="*/ 650833 h 1682351"/>
              <a:gd name="connsiteX71" fmla="*/ 5438256 w 7868507"/>
              <a:gd name="connsiteY71" fmla="*/ 650162 h 1682351"/>
              <a:gd name="connsiteX72" fmla="*/ 5425515 w 7868507"/>
              <a:gd name="connsiteY72" fmla="*/ 650724 h 1682351"/>
              <a:gd name="connsiteX73" fmla="*/ 5399851 w 7868507"/>
              <a:gd name="connsiteY73" fmla="*/ 648648 h 1682351"/>
              <a:gd name="connsiteX74" fmla="*/ 5395578 w 7868507"/>
              <a:gd name="connsiteY74" fmla="*/ 651245 h 1682351"/>
              <a:gd name="connsiteX75" fmla="*/ 5357693 w 7868507"/>
              <a:gd name="connsiteY75" fmla="*/ 652764 h 1682351"/>
              <a:gd name="connsiteX76" fmla="*/ 5357422 w 7868507"/>
              <a:gd name="connsiteY76" fmla="*/ 654203 h 1682351"/>
              <a:gd name="connsiteX77" fmla="*/ 5347920 w 7868507"/>
              <a:gd name="connsiteY77" fmla="*/ 660769 h 1682351"/>
              <a:gd name="connsiteX78" fmla="*/ 5344829 w 7868507"/>
              <a:gd name="connsiteY78" fmla="*/ 661019 h 1682351"/>
              <a:gd name="connsiteX79" fmla="*/ 5285263 w 7868507"/>
              <a:gd name="connsiteY79" fmla="*/ 671313 h 1682351"/>
              <a:gd name="connsiteX80" fmla="*/ 5264305 w 7868507"/>
              <a:gd name="connsiteY80" fmla="*/ 677803 h 1682351"/>
              <a:gd name="connsiteX81" fmla="*/ 5229182 w 7868507"/>
              <a:gd name="connsiteY81" fmla="*/ 688503 h 1682351"/>
              <a:gd name="connsiteX82" fmla="*/ 5203382 w 7868507"/>
              <a:gd name="connsiteY82" fmla="*/ 703484 h 1682351"/>
              <a:gd name="connsiteX83" fmla="*/ 5173833 w 7868507"/>
              <a:gd name="connsiteY83" fmla="*/ 709660 h 1682351"/>
              <a:gd name="connsiteX84" fmla="*/ 5166382 w 7868507"/>
              <a:gd name="connsiteY84" fmla="*/ 702062 h 1682351"/>
              <a:gd name="connsiteX85" fmla="*/ 5142858 w 7868507"/>
              <a:gd name="connsiteY85" fmla="*/ 702153 h 1682351"/>
              <a:gd name="connsiteX86" fmla="*/ 5134964 w 7868507"/>
              <a:gd name="connsiteY86" fmla="*/ 711602 h 1682351"/>
              <a:gd name="connsiteX87" fmla="*/ 5087368 w 7868507"/>
              <a:gd name="connsiteY87" fmla="*/ 727066 h 1682351"/>
              <a:gd name="connsiteX88" fmla="*/ 5059763 w 7868507"/>
              <a:gd name="connsiteY88" fmla="*/ 733651 h 1682351"/>
              <a:gd name="connsiteX89" fmla="*/ 5023240 w 7868507"/>
              <a:gd name="connsiteY89" fmla="*/ 742299 h 1682351"/>
              <a:gd name="connsiteX90" fmla="*/ 5007406 w 7868507"/>
              <a:gd name="connsiteY90" fmla="*/ 747156 h 1682351"/>
              <a:gd name="connsiteX91" fmla="*/ 4995851 w 7868507"/>
              <a:gd name="connsiteY91" fmla="*/ 746560 h 1682351"/>
              <a:gd name="connsiteX92" fmla="*/ 4983107 w 7868507"/>
              <a:gd name="connsiteY92" fmla="*/ 748274 h 1682351"/>
              <a:gd name="connsiteX93" fmla="*/ 4973068 w 7868507"/>
              <a:gd name="connsiteY93" fmla="*/ 750600 h 1682351"/>
              <a:gd name="connsiteX94" fmla="*/ 4967642 w 7868507"/>
              <a:gd name="connsiteY94" fmla="*/ 756164 h 1682351"/>
              <a:gd name="connsiteX95" fmla="*/ 4958938 w 7868507"/>
              <a:gd name="connsiteY95" fmla="*/ 756308 h 1682351"/>
              <a:gd name="connsiteX96" fmla="*/ 4949594 w 7868507"/>
              <a:gd name="connsiteY96" fmla="*/ 761504 h 1682351"/>
              <a:gd name="connsiteX97" fmla="*/ 4947761 w 7868507"/>
              <a:gd name="connsiteY97" fmla="*/ 759559 h 1682351"/>
              <a:gd name="connsiteX98" fmla="*/ 4939683 w 7868507"/>
              <a:gd name="connsiteY98" fmla="*/ 757589 h 1682351"/>
              <a:gd name="connsiteX99" fmla="*/ 4905733 w 7868507"/>
              <a:gd name="connsiteY99" fmla="*/ 776774 h 1682351"/>
              <a:gd name="connsiteX100" fmla="*/ 4885524 w 7868507"/>
              <a:gd name="connsiteY100" fmla="*/ 784914 h 1682351"/>
              <a:gd name="connsiteX101" fmla="*/ 4884537 w 7868507"/>
              <a:gd name="connsiteY101" fmla="*/ 786309 h 1682351"/>
              <a:gd name="connsiteX102" fmla="*/ 4863207 w 7868507"/>
              <a:gd name="connsiteY102" fmla="*/ 792997 h 1682351"/>
              <a:gd name="connsiteX103" fmla="*/ 4857388 w 7868507"/>
              <a:gd name="connsiteY103" fmla="*/ 798678 h 1682351"/>
              <a:gd name="connsiteX104" fmla="*/ 4816499 w 7868507"/>
              <a:gd name="connsiteY104" fmla="*/ 818246 h 1682351"/>
              <a:gd name="connsiteX105" fmla="*/ 4805033 w 7868507"/>
              <a:gd name="connsiteY105" fmla="*/ 823877 h 1682351"/>
              <a:gd name="connsiteX106" fmla="*/ 4794341 w 7868507"/>
              <a:gd name="connsiteY106" fmla="*/ 824641 h 1682351"/>
              <a:gd name="connsiteX107" fmla="*/ 4791139 w 7868507"/>
              <a:gd name="connsiteY107" fmla="*/ 821265 h 1682351"/>
              <a:gd name="connsiteX108" fmla="*/ 4784697 w 7868507"/>
              <a:gd name="connsiteY108" fmla="*/ 823709 h 1682351"/>
              <a:gd name="connsiteX109" fmla="*/ 4782810 w 7868507"/>
              <a:gd name="connsiteY109" fmla="*/ 823507 h 1682351"/>
              <a:gd name="connsiteX110" fmla="*/ 4772164 w 7868507"/>
              <a:gd name="connsiteY110" fmla="*/ 823203 h 1682351"/>
              <a:gd name="connsiteX111" fmla="*/ 4753756 w 7868507"/>
              <a:gd name="connsiteY111" fmla="*/ 843711 h 1682351"/>
              <a:gd name="connsiteX112" fmla="*/ 4727551 w 7868507"/>
              <a:gd name="connsiteY112" fmla="*/ 851537 h 1682351"/>
              <a:gd name="connsiteX113" fmla="*/ 4631760 w 7868507"/>
              <a:gd name="connsiteY113" fmla="*/ 932126 h 1682351"/>
              <a:gd name="connsiteX114" fmla="*/ 4584082 w 7868507"/>
              <a:gd name="connsiteY114" fmla="*/ 949940 h 1682351"/>
              <a:gd name="connsiteX115" fmla="*/ 4523312 w 7868507"/>
              <a:gd name="connsiteY115" fmla="*/ 974005 h 1682351"/>
              <a:gd name="connsiteX116" fmla="*/ 4463504 w 7868507"/>
              <a:gd name="connsiteY116" fmla="*/ 996548 h 1682351"/>
              <a:gd name="connsiteX117" fmla="*/ 4452680 w 7868507"/>
              <a:gd name="connsiteY117" fmla="*/ 1008042 h 1682351"/>
              <a:gd name="connsiteX118" fmla="*/ 4445284 w 7868507"/>
              <a:gd name="connsiteY118" fmla="*/ 1009976 h 1682351"/>
              <a:gd name="connsiteX119" fmla="*/ 4407084 w 7868507"/>
              <a:gd name="connsiteY119" fmla="*/ 1025274 h 1682351"/>
              <a:gd name="connsiteX120" fmla="*/ 4398766 w 7868507"/>
              <a:gd name="connsiteY120" fmla="*/ 1022420 h 1682351"/>
              <a:gd name="connsiteX121" fmla="*/ 4397057 w 7868507"/>
              <a:gd name="connsiteY121" fmla="*/ 1020283 h 1682351"/>
              <a:gd name="connsiteX122" fmla="*/ 4386552 w 7868507"/>
              <a:gd name="connsiteY122" fmla="*/ 1024409 h 1682351"/>
              <a:gd name="connsiteX123" fmla="*/ 4377324 w 7868507"/>
              <a:gd name="connsiteY123" fmla="*/ 1023587 h 1682351"/>
              <a:gd name="connsiteX124" fmla="*/ 4370923 w 7868507"/>
              <a:gd name="connsiteY124" fmla="*/ 1028513 h 1682351"/>
              <a:gd name="connsiteX125" fmla="*/ 4360023 w 7868507"/>
              <a:gd name="connsiteY125" fmla="*/ 1029711 h 1682351"/>
              <a:gd name="connsiteX126" fmla="*/ 4346335 w 7868507"/>
              <a:gd name="connsiteY126" fmla="*/ 1029999 h 1682351"/>
              <a:gd name="connsiteX127" fmla="*/ 4334175 w 7868507"/>
              <a:gd name="connsiteY127" fmla="*/ 1028124 h 1682351"/>
              <a:gd name="connsiteX128" fmla="*/ 4316842 w 7868507"/>
              <a:gd name="connsiteY128" fmla="*/ 1031192 h 1682351"/>
              <a:gd name="connsiteX129" fmla="*/ 4277163 w 7868507"/>
              <a:gd name="connsiteY129" fmla="*/ 1035732 h 1682351"/>
              <a:gd name="connsiteX130" fmla="*/ 4247171 w 7868507"/>
              <a:gd name="connsiteY130" fmla="*/ 1039212 h 1682351"/>
              <a:gd name="connsiteX131" fmla="*/ 4194968 w 7868507"/>
              <a:gd name="connsiteY131" fmla="*/ 1049296 h 1682351"/>
              <a:gd name="connsiteX132" fmla="*/ 4185496 w 7868507"/>
              <a:gd name="connsiteY132" fmla="*/ 1057811 h 1682351"/>
              <a:gd name="connsiteX133" fmla="*/ 4160588 w 7868507"/>
              <a:gd name="connsiteY133" fmla="*/ 1055289 h 1682351"/>
              <a:gd name="connsiteX134" fmla="*/ 4153601 w 7868507"/>
              <a:gd name="connsiteY134" fmla="*/ 1046911 h 1682351"/>
              <a:gd name="connsiteX135" fmla="*/ 4121597 w 7868507"/>
              <a:gd name="connsiteY135" fmla="*/ 1049768 h 1682351"/>
              <a:gd name="connsiteX136" fmla="*/ 4092519 w 7868507"/>
              <a:gd name="connsiteY136" fmla="*/ 1061793 h 1682351"/>
              <a:gd name="connsiteX137" fmla="*/ 4054082 w 7868507"/>
              <a:gd name="connsiteY137" fmla="*/ 1068526 h 1682351"/>
              <a:gd name="connsiteX138" fmla="*/ 4031133 w 7868507"/>
              <a:gd name="connsiteY138" fmla="*/ 1072650 h 1682351"/>
              <a:gd name="connsiteX139" fmla="*/ 3966873 w 7868507"/>
              <a:gd name="connsiteY139" fmla="*/ 1076267 h 1682351"/>
              <a:gd name="connsiteX140" fmla="*/ 3963573 w 7868507"/>
              <a:gd name="connsiteY140" fmla="*/ 1076172 h 1682351"/>
              <a:gd name="connsiteX141" fmla="*/ 3952740 w 7868507"/>
              <a:gd name="connsiteY141" fmla="*/ 1081643 h 1682351"/>
              <a:gd name="connsiteX142" fmla="*/ 3952284 w 7868507"/>
              <a:gd name="connsiteY142" fmla="*/ 1083043 h 1682351"/>
              <a:gd name="connsiteX143" fmla="*/ 3912008 w 7868507"/>
              <a:gd name="connsiteY143" fmla="*/ 1080346 h 1682351"/>
              <a:gd name="connsiteX144" fmla="*/ 3907178 w 7868507"/>
              <a:gd name="connsiteY144" fmla="*/ 1082452 h 1682351"/>
              <a:gd name="connsiteX145" fmla="*/ 3880262 w 7868507"/>
              <a:gd name="connsiteY145" fmla="*/ 1077541 h 1682351"/>
              <a:gd name="connsiteX146" fmla="*/ 3866711 w 7868507"/>
              <a:gd name="connsiteY146" fmla="*/ 1076684 h 1682351"/>
              <a:gd name="connsiteX147" fmla="*/ 3842517 w 7868507"/>
              <a:gd name="connsiteY147" fmla="*/ 1073470 h 1682351"/>
              <a:gd name="connsiteX148" fmla="*/ 3840538 w 7868507"/>
              <a:gd name="connsiteY148" fmla="*/ 1074837 h 1682351"/>
              <a:gd name="connsiteX149" fmla="*/ 3835745 w 7868507"/>
              <a:gd name="connsiteY149" fmla="*/ 1073596 h 1682351"/>
              <a:gd name="connsiteX150" fmla="*/ 3832245 w 7868507"/>
              <a:gd name="connsiteY150" fmla="*/ 1075205 h 1682351"/>
              <a:gd name="connsiteX151" fmla="*/ 3828256 w 7868507"/>
              <a:gd name="connsiteY151" fmla="*/ 1074786 h 1682351"/>
              <a:gd name="connsiteX152" fmla="*/ 3786574 w 7868507"/>
              <a:gd name="connsiteY152" fmla="*/ 1081253 h 1682351"/>
              <a:gd name="connsiteX153" fmla="*/ 3777568 w 7868507"/>
              <a:gd name="connsiteY153" fmla="*/ 1079989 h 1682351"/>
              <a:gd name="connsiteX154" fmla="*/ 3770769 w 7868507"/>
              <a:gd name="connsiteY154" fmla="*/ 1084796 h 1682351"/>
              <a:gd name="connsiteX155" fmla="*/ 3742056 w 7868507"/>
              <a:gd name="connsiteY155" fmla="*/ 1086062 h 1682351"/>
              <a:gd name="connsiteX156" fmla="*/ 3732135 w 7868507"/>
              <a:gd name="connsiteY156" fmla="*/ 1082300 h 1682351"/>
              <a:gd name="connsiteX157" fmla="*/ 3722961 w 7868507"/>
              <a:gd name="connsiteY157" fmla="*/ 1079602 h 1682351"/>
              <a:gd name="connsiteX158" fmla="*/ 3721773 w 7868507"/>
              <a:gd name="connsiteY158" fmla="*/ 1079610 h 1682351"/>
              <a:gd name="connsiteX159" fmla="*/ 3709837 w 7868507"/>
              <a:gd name="connsiteY159" fmla="*/ 1079694 h 1682351"/>
              <a:gd name="connsiteX160" fmla="*/ 3687629 w 7868507"/>
              <a:gd name="connsiteY160" fmla="*/ 1079849 h 1682351"/>
              <a:gd name="connsiteX161" fmla="*/ 3644574 w 7868507"/>
              <a:gd name="connsiteY161" fmla="*/ 1083439 h 1682351"/>
              <a:gd name="connsiteX162" fmla="*/ 3547156 w 7868507"/>
              <a:gd name="connsiteY162" fmla="*/ 1066356 h 1682351"/>
              <a:gd name="connsiteX163" fmla="*/ 3408831 w 7868507"/>
              <a:gd name="connsiteY163" fmla="*/ 1075438 h 1682351"/>
              <a:gd name="connsiteX164" fmla="*/ 3114039 w 7868507"/>
              <a:gd name="connsiteY164" fmla="*/ 1109327 h 1682351"/>
              <a:gd name="connsiteX165" fmla="*/ 3051319 w 7868507"/>
              <a:gd name="connsiteY165" fmla="*/ 1116688 h 1682351"/>
              <a:gd name="connsiteX166" fmla="*/ 3010058 w 7868507"/>
              <a:gd name="connsiteY166" fmla="*/ 1118821 h 1682351"/>
              <a:gd name="connsiteX167" fmla="*/ 2941155 w 7868507"/>
              <a:gd name="connsiteY167" fmla="*/ 1141827 h 1682351"/>
              <a:gd name="connsiteX168" fmla="*/ 2862733 w 7868507"/>
              <a:gd name="connsiteY168" fmla="*/ 1149849 h 1682351"/>
              <a:gd name="connsiteX169" fmla="*/ 2762853 w 7868507"/>
              <a:gd name="connsiteY169" fmla="*/ 1155888 h 1682351"/>
              <a:gd name="connsiteX170" fmla="*/ 2735957 w 7868507"/>
              <a:gd name="connsiteY170" fmla="*/ 1166296 h 1682351"/>
              <a:gd name="connsiteX171" fmla="*/ 2697453 w 7868507"/>
              <a:gd name="connsiteY171" fmla="*/ 1175920 h 1682351"/>
              <a:gd name="connsiteX172" fmla="*/ 2630587 w 7868507"/>
              <a:gd name="connsiteY172" fmla="*/ 1198561 h 1682351"/>
              <a:gd name="connsiteX173" fmla="*/ 2554087 w 7868507"/>
              <a:gd name="connsiteY173" fmla="*/ 1210615 h 1682351"/>
              <a:gd name="connsiteX174" fmla="*/ 2466063 w 7868507"/>
              <a:gd name="connsiteY174" fmla="*/ 1202949 h 1682351"/>
              <a:gd name="connsiteX175" fmla="*/ 2417946 w 7868507"/>
              <a:gd name="connsiteY175" fmla="*/ 1202719 h 1682351"/>
              <a:gd name="connsiteX176" fmla="*/ 2258819 w 7868507"/>
              <a:gd name="connsiteY176" fmla="*/ 1200304 h 1682351"/>
              <a:gd name="connsiteX177" fmla="*/ 2148771 w 7868507"/>
              <a:gd name="connsiteY177" fmla="*/ 1198564 h 1682351"/>
              <a:gd name="connsiteX178" fmla="*/ 2117137 w 7868507"/>
              <a:gd name="connsiteY178" fmla="*/ 1207800 h 1682351"/>
              <a:gd name="connsiteX179" fmla="*/ 2064067 w 7868507"/>
              <a:gd name="connsiteY179" fmla="*/ 1222897 h 1682351"/>
              <a:gd name="connsiteX180" fmla="*/ 2011154 w 7868507"/>
              <a:gd name="connsiteY180" fmla="*/ 1227589 h 1682351"/>
              <a:gd name="connsiteX181" fmla="*/ 1967562 w 7868507"/>
              <a:gd name="connsiteY181" fmla="*/ 1238053 h 1682351"/>
              <a:gd name="connsiteX182" fmla="*/ 1925305 w 7868507"/>
              <a:gd name="connsiteY182" fmla="*/ 1239652 h 1682351"/>
              <a:gd name="connsiteX183" fmla="*/ 1903633 w 7868507"/>
              <a:gd name="connsiteY183" fmla="*/ 1234971 h 1682351"/>
              <a:gd name="connsiteX184" fmla="*/ 1878608 w 7868507"/>
              <a:gd name="connsiteY184" fmla="*/ 1229903 h 1682351"/>
              <a:gd name="connsiteX185" fmla="*/ 1843617 w 7868507"/>
              <a:gd name="connsiteY185" fmla="*/ 1224887 h 1682351"/>
              <a:gd name="connsiteX186" fmla="*/ 1749265 w 7868507"/>
              <a:gd name="connsiteY186" fmla="*/ 1228560 h 1682351"/>
              <a:gd name="connsiteX187" fmla="*/ 1650050 w 7868507"/>
              <a:gd name="connsiteY187" fmla="*/ 1231064 h 1682351"/>
              <a:gd name="connsiteX188" fmla="*/ 1625906 w 7868507"/>
              <a:gd name="connsiteY188" fmla="*/ 1240466 h 1682351"/>
              <a:gd name="connsiteX189" fmla="*/ 1625638 w 7868507"/>
              <a:gd name="connsiteY189" fmla="*/ 1243542 h 1682351"/>
              <a:gd name="connsiteX190" fmla="*/ 1621994 w 7868507"/>
              <a:gd name="connsiteY190" fmla="*/ 1248302 h 1682351"/>
              <a:gd name="connsiteX191" fmla="*/ 1615654 w 7868507"/>
              <a:gd name="connsiteY191" fmla="*/ 1259137 h 1682351"/>
              <a:gd name="connsiteX192" fmla="*/ 1602888 w 7868507"/>
              <a:gd name="connsiteY192" fmla="*/ 1274010 h 1682351"/>
              <a:gd name="connsiteX193" fmla="*/ 1602366 w 7868507"/>
              <a:gd name="connsiteY193" fmla="*/ 1273557 h 1682351"/>
              <a:gd name="connsiteX194" fmla="*/ 1597689 w 7868507"/>
              <a:gd name="connsiteY194" fmla="*/ 1274721 h 1682351"/>
              <a:gd name="connsiteX195" fmla="*/ 1566332 w 7868507"/>
              <a:gd name="connsiteY195" fmla="*/ 1278948 h 1682351"/>
              <a:gd name="connsiteX196" fmla="*/ 1555040 w 7868507"/>
              <a:gd name="connsiteY196" fmla="*/ 1293696 h 1682351"/>
              <a:gd name="connsiteX197" fmla="*/ 1552558 w 7868507"/>
              <a:gd name="connsiteY197" fmla="*/ 1296317 h 1682351"/>
              <a:gd name="connsiteX198" fmla="*/ 1552423 w 7868507"/>
              <a:gd name="connsiteY198" fmla="*/ 1296224 h 1682351"/>
              <a:gd name="connsiteX199" fmla="*/ 1549631 w 7868507"/>
              <a:gd name="connsiteY199" fmla="*/ 1298702 h 1682351"/>
              <a:gd name="connsiteX200" fmla="*/ 1518013 w 7868507"/>
              <a:gd name="connsiteY200" fmla="*/ 1301677 h 1682351"/>
              <a:gd name="connsiteX201" fmla="*/ 1479156 w 7868507"/>
              <a:gd name="connsiteY201" fmla="*/ 1316098 h 1682351"/>
              <a:gd name="connsiteX202" fmla="*/ 1441079 w 7868507"/>
              <a:gd name="connsiteY202" fmla="*/ 1332684 h 1682351"/>
              <a:gd name="connsiteX203" fmla="*/ 1427483 w 7868507"/>
              <a:gd name="connsiteY203" fmla="*/ 1339810 h 1682351"/>
              <a:gd name="connsiteX204" fmla="*/ 1402408 w 7868507"/>
              <a:gd name="connsiteY204" fmla="*/ 1347572 h 1682351"/>
              <a:gd name="connsiteX205" fmla="*/ 1390401 w 7868507"/>
              <a:gd name="connsiteY205" fmla="*/ 1348064 h 1682351"/>
              <a:gd name="connsiteX206" fmla="*/ 1389965 w 7868507"/>
              <a:gd name="connsiteY206" fmla="*/ 1348612 h 1682351"/>
              <a:gd name="connsiteX207" fmla="*/ 1388601 w 7868507"/>
              <a:gd name="connsiteY207" fmla="*/ 1346953 h 1682351"/>
              <a:gd name="connsiteX208" fmla="*/ 1380844 w 7868507"/>
              <a:gd name="connsiteY208" fmla="*/ 1350384 h 1682351"/>
              <a:gd name="connsiteX209" fmla="*/ 1378861 w 7868507"/>
              <a:gd name="connsiteY209" fmla="*/ 1352221 h 1682351"/>
              <a:gd name="connsiteX210" fmla="*/ 1375758 w 7868507"/>
              <a:gd name="connsiteY210" fmla="*/ 1353731 h 1682351"/>
              <a:gd name="connsiteX211" fmla="*/ 1375650 w 7868507"/>
              <a:gd name="connsiteY211" fmla="*/ 1353592 h 1682351"/>
              <a:gd name="connsiteX212" fmla="*/ 1372804 w 7868507"/>
              <a:gd name="connsiteY212" fmla="*/ 1355351 h 1682351"/>
              <a:gd name="connsiteX213" fmla="*/ 1359249 w 7868507"/>
              <a:gd name="connsiteY213" fmla="*/ 1366189 h 1682351"/>
              <a:gd name="connsiteX214" fmla="*/ 1340780 w 7868507"/>
              <a:gd name="connsiteY214" fmla="*/ 1366894 h 1682351"/>
              <a:gd name="connsiteX215" fmla="*/ 1337816 w 7868507"/>
              <a:gd name="connsiteY215" fmla="*/ 1359128 h 1682351"/>
              <a:gd name="connsiteX216" fmla="*/ 1335560 w 7868507"/>
              <a:gd name="connsiteY216" fmla="*/ 1360910 h 1682351"/>
              <a:gd name="connsiteX217" fmla="*/ 1331292 w 7868507"/>
              <a:gd name="connsiteY217" fmla="*/ 1365723 h 1682351"/>
              <a:gd name="connsiteX218" fmla="*/ 1329826 w 7868507"/>
              <a:gd name="connsiteY218" fmla="*/ 1365581 h 1682351"/>
              <a:gd name="connsiteX219" fmla="*/ 1315524 w 7868507"/>
              <a:gd name="connsiteY219" fmla="*/ 1370869 h 1682351"/>
              <a:gd name="connsiteX220" fmla="*/ 1311310 w 7868507"/>
              <a:gd name="connsiteY220" fmla="*/ 1368878 h 1682351"/>
              <a:gd name="connsiteX221" fmla="*/ 1309448 w 7868507"/>
              <a:gd name="connsiteY221" fmla="*/ 1368851 h 1682351"/>
              <a:gd name="connsiteX222" fmla="*/ 1301298 w 7868507"/>
              <a:gd name="connsiteY222" fmla="*/ 1377498 h 1682351"/>
              <a:gd name="connsiteX223" fmla="*/ 1296925 w 7868507"/>
              <a:gd name="connsiteY223" fmla="*/ 1380996 h 1682351"/>
              <a:gd name="connsiteX224" fmla="*/ 1269267 w 7868507"/>
              <a:gd name="connsiteY224" fmla="*/ 1411589 h 1682351"/>
              <a:gd name="connsiteX225" fmla="*/ 1221707 w 7868507"/>
              <a:gd name="connsiteY225" fmla="*/ 1427353 h 1682351"/>
              <a:gd name="connsiteX226" fmla="*/ 1173283 w 7868507"/>
              <a:gd name="connsiteY226" fmla="*/ 1444522 h 1682351"/>
              <a:gd name="connsiteX227" fmla="*/ 1135382 w 7868507"/>
              <a:gd name="connsiteY227" fmla="*/ 1456933 h 1682351"/>
              <a:gd name="connsiteX228" fmla="*/ 1055416 w 7868507"/>
              <a:gd name="connsiteY228" fmla="*/ 1526389 h 1682351"/>
              <a:gd name="connsiteX229" fmla="*/ 1034752 w 7868507"/>
              <a:gd name="connsiteY229" fmla="*/ 1531257 h 1682351"/>
              <a:gd name="connsiteX230" fmla="*/ 1018956 w 7868507"/>
              <a:gd name="connsiteY230" fmla="*/ 1549595 h 1682351"/>
              <a:gd name="connsiteX231" fmla="*/ 1010858 w 7868507"/>
              <a:gd name="connsiteY231" fmla="*/ 1548110 h 1682351"/>
              <a:gd name="connsiteX232" fmla="*/ 1009435 w 7868507"/>
              <a:gd name="connsiteY232" fmla="*/ 1547700 h 1682351"/>
              <a:gd name="connsiteX233" fmla="*/ 1004312 w 7868507"/>
              <a:gd name="connsiteY233" fmla="*/ 1549413 h 1682351"/>
              <a:gd name="connsiteX234" fmla="*/ 1002155 w 7868507"/>
              <a:gd name="connsiteY234" fmla="*/ 1545703 h 1682351"/>
              <a:gd name="connsiteX235" fmla="*/ 993932 w 7868507"/>
              <a:gd name="connsiteY235" fmla="*/ 1545275 h 1682351"/>
              <a:gd name="connsiteX236" fmla="*/ 984702 w 7868507"/>
              <a:gd name="connsiteY236" fmla="*/ 1549599 h 1682351"/>
              <a:gd name="connsiteX237" fmla="*/ 951832 w 7868507"/>
              <a:gd name="connsiteY237" fmla="*/ 1564506 h 1682351"/>
              <a:gd name="connsiteX238" fmla="*/ 946909 w 7868507"/>
              <a:gd name="connsiteY238" fmla="*/ 1569506 h 1682351"/>
              <a:gd name="connsiteX239" fmla="*/ 930061 w 7868507"/>
              <a:gd name="connsiteY239" fmla="*/ 1573784 h 1682351"/>
              <a:gd name="connsiteX240" fmla="*/ 929189 w 7868507"/>
              <a:gd name="connsiteY240" fmla="*/ 1575061 h 1682351"/>
              <a:gd name="connsiteX241" fmla="*/ 913074 w 7868507"/>
              <a:gd name="connsiteY241" fmla="*/ 1580907 h 1682351"/>
              <a:gd name="connsiteX242" fmla="*/ 885532 w 7868507"/>
              <a:gd name="connsiteY242" fmla="*/ 1596205 h 1682351"/>
              <a:gd name="connsiteX243" fmla="*/ 879535 w 7868507"/>
              <a:gd name="connsiteY243" fmla="*/ 1593350 h 1682351"/>
              <a:gd name="connsiteX244" fmla="*/ 878302 w 7868507"/>
              <a:gd name="connsiteY244" fmla="*/ 1591213 h 1682351"/>
              <a:gd name="connsiteX245" fmla="*/ 870728 w 7868507"/>
              <a:gd name="connsiteY245" fmla="*/ 1595340 h 1682351"/>
              <a:gd name="connsiteX246" fmla="*/ 864075 w 7868507"/>
              <a:gd name="connsiteY246" fmla="*/ 1594517 h 1682351"/>
              <a:gd name="connsiteX247" fmla="*/ 859460 w 7868507"/>
              <a:gd name="connsiteY247" fmla="*/ 1599444 h 1682351"/>
              <a:gd name="connsiteX248" fmla="*/ 851601 w 7868507"/>
              <a:gd name="connsiteY248" fmla="*/ 1600641 h 1682351"/>
              <a:gd name="connsiteX249" fmla="*/ 841730 w 7868507"/>
              <a:gd name="connsiteY249" fmla="*/ 1600929 h 1682351"/>
              <a:gd name="connsiteX250" fmla="*/ 832963 w 7868507"/>
              <a:gd name="connsiteY250" fmla="*/ 1599055 h 1682351"/>
              <a:gd name="connsiteX251" fmla="*/ 820466 w 7868507"/>
              <a:gd name="connsiteY251" fmla="*/ 1602123 h 1682351"/>
              <a:gd name="connsiteX252" fmla="*/ 791859 w 7868507"/>
              <a:gd name="connsiteY252" fmla="*/ 1606663 h 1682351"/>
              <a:gd name="connsiteX253" fmla="*/ 770233 w 7868507"/>
              <a:gd name="connsiteY253" fmla="*/ 1610142 h 1682351"/>
              <a:gd name="connsiteX254" fmla="*/ 732594 w 7868507"/>
              <a:gd name="connsiteY254" fmla="*/ 1620226 h 1682351"/>
              <a:gd name="connsiteX255" fmla="*/ 725765 w 7868507"/>
              <a:gd name="connsiteY255" fmla="*/ 1628741 h 1682351"/>
              <a:gd name="connsiteX256" fmla="*/ 707807 w 7868507"/>
              <a:gd name="connsiteY256" fmla="*/ 1626219 h 1682351"/>
              <a:gd name="connsiteX257" fmla="*/ 702769 w 7868507"/>
              <a:gd name="connsiteY257" fmla="*/ 1617842 h 1682351"/>
              <a:gd name="connsiteX258" fmla="*/ 679694 w 7868507"/>
              <a:gd name="connsiteY258" fmla="*/ 1620699 h 1682351"/>
              <a:gd name="connsiteX259" fmla="*/ 658729 w 7868507"/>
              <a:gd name="connsiteY259" fmla="*/ 1632723 h 1682351"/>
              <a:gd name="connsiteX260" fmla="*/ 631015 w 7868507"/>
              <a:gd name="connsiteY260" fmla="*/ 1639457 h 1682351"/>
              <a:gd name="connsiteX261" fmla="*/ 614469 w 7868507"/>
              <a:gd name="connsiteY261" fmla="*/ 1643580 h 1682351"/>
              <a:gd name="connsiteX262" fmla="*/ 568137 w 7868507"/>
              <a:gd name="connsiteY262" fmla="*/ 1647197 h 1682351"/>
              <a:gd name="connsiteX263" fmla="*/ 565757 w 7868507"/>
              <a:gd name="connsiteY263" fmla="*/ 1647102 h 1682351"/>
              <a:gd name="connsiteX264" fmla="*/ 557947 w 7868507"/>
              <a:gd name="connsiteY264" fmla="*/ 1652573 h 1682351"/>
              <a:gd name="connsiteX265" fmla="*/ 557617 w 7868507"/>
              <a:gd name="connsiteY265" fmla="*/ 1653973 h 1682351"/>
              <a:gd name="connsiteX266" fmla="*/ 528578 w 7868507"/>
              <a:gd name="connsiteY266" fmla="*/ 1651276 h 1682351"/>
              <a:gd name="connsiteX267" fmla="*/ 525096 w 7868507"/>
              <a:gd name="connsiteY267" fmla="*/ 1653383 h 1682351"/>
              <a:gd name="connsiteX268" fmla="*/ 505689 w 7868507"/>
              <a:gd name="connsiteY268" fmla="*/ 1648471 h 1682351"/>
              <a:gd name="connsiteX269" fmla="*/ 495919 w 7868507"/>
              <a:gd name="connsiteY269" fmla="*/ 1647615 h 1682351"/>
              <a:gd name="connsiteX270" fmla="*/ 478476 w 7868507"/>
              <a:gd name="connsiteY270" fmla="*/ 1644401 h 1682351"/>
              <a:gd name="connsiteX271" fmla="*/ 477049 w 7868507"/>
              <a:gd name="connsiteY271" fmla="*/ 1645767 h 1682351"/>
              <a:gd name="connsiteX272" fmla="*/ 473592 w 7868507"/>
              <a:gd name="connsiteY272" fmla="*/ 1644526 h 1682351"/>
              <a:gd name="connsiteX273" fmla="*/ 471069 w 7868507"/>
              <a:gd name="connsiteY273" fmla="*/ 1646136 h 1682351"/>
              <a:gd name="connsiteX274" fmla="*/ 468193 w 7868507"/>
              <a:gd name="connsiteY274" fmla="*/ 1645716 h 1682351"/>
              <a:gd name="connsiteX275" fmla="*/ 438139 w 7868507"/>
              <a:gd name="connsiteY275" fmla="*/ 1652183 h 1682351"/>
              <a:gd name="connsiteX276" fmla="*/ 431647 w 7868507"/>
              <a:gd name="connsiteY276" fmla="*/ 1650919 h 1682351"/>
              <a:gd name="connsiteX277" fmla="*/ 426745 w 7868507"/>
              <a:gd name="connsiteY277" fmla="*/ 1655727 h 1682351"/>
              <a:gd name="connsiteX278" fmla="*/ 406042 w 7868507"/>
              <a:gd name="connsiteY278" fmla="*/ 1656992 h 1682351"/>
              <a:gd name="connsiteX279" fmla="*/ 398889 w 7868507"/>
              <a:gd name="connsiteY279" fmla="*/ 1653230 h 1682351"/>
              <a:gd name="connsiteX280" fmla="*/ 392275 w 7868507"/>
              <a:gd name="connsiteY280" fmla="*/ 1650533 h 1682351"/>
              <a:gd name="connsiteX281" fmla="*/ 391417 w 7868507"/>
              <a:gd name="connsiteY281" fmla="*/ 1650540 h 1682351"/>
              <a:gd name="connsiteX282" fmla="*/ 382811 w 7868507"/>
              <a:gd name="connsiteY282" fmla="*/ 1650624 h 1682351"/>
              <a:gd name="connsiteX283" fmla="*/ 366800 w 7868507"/>
              <a:gd name="connsiteY283" fmla="*/ 1650779 h 1682351"/>
              <a:gd name="connsiteX284" fmla="*/ 335757 w 7868507"/>
              <a:gd name="connsiteY284" fmla="*/ 1654369 h 1682351"/>
              <a:gd name="connsiteX285" fmla="*/ 265518 w 7868507"/>
              <a:gd name="connsiteY285" fmla="*/ 1637286 h 1682351"/>
              <a:gd name="connsiteX286" fmla="*/ 165785 w 7868507"/>
              <a:gd name="connsiteY286" fmla="*/ 1646368 h 1682351"/>
              <a:gd name="connsiteX287" fmla="*/ 5771 w 7868507"/>
              <a:gd name="connsiteY287" fmla="*/ 1682351 h 1682351"/>
              <a:gd name="connsiteX288" fmla="*/ 0 w 7868507"/>
              <a:gd name="connsiteY288" fmla="*/ 1682121 h 1682351"/>
              <a:gd name="connsiteX289" fmla="*/ 0 w 7868507"/>
              <a:gd name="connsiteY289" fmla="*/ 208540 h 1682351"/>
              <a:gd name="connsiteX290" fmla="*/ 1 w 7868507"/>
              <a:gd name="connsiteY290" fmla="*/ 208540 h 168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868507" h="1682351">
                <a:moveTo>
                  <a:pt x="0" y="0"/>
                </a:moveTo>
                <a:lnTo>
                  <a:pt x="7868507" y="0"/>
                </a:lnTo>
                <a:lnTo>
                  <a:pt x="7865866" y="1824"/>
                </a:lnTo>
                <a:cubicBezTo>
                  <a:pt x="7856431" y="8442"/>
                  <a:pt x="7838680" y="21037"/>
                  <a:pt x="7837561" y="21679"/>
                </a:cubicBezTo>
                <a:cubicBezTo>
                  <a:pt x="7827334" y="28887"/>
                  <a:pt x="7786488" y="47703"/>
                  <a:pt x="7769454" y="43813"/>
                </a:cubicBezTo>
                <a:cubicBezTo>
                  <a:pt x="7776715" y="51976"/>
                  <a:pt x="7698773" y="52885"/>
                  <a:pt x="7695485" y="61050"/>
                </a:cubicBezTo>
                <a:cubicBezTo>
                  <a:pt x="7694124" y="67654"/>
                  <a:pt x="7669858" y="70842"/>
                  <a:pt x="7662356" y="73131"/>
                </a:cubicBezTo>
                <a:cubicBezTo>
                  <a:pt x="7657288" y="79798"/>
                  <a:pt x="7615644" y="67260"/>
                  <a:pt x="7602203" y="99894"/>
                </a:cubicBezTo>
                <a:cubicBezTo>
                  <a:pt x="7564102" y="102340"/>
                  <a:pt x="7563677" y="146948"/>
                  <a:pt x="7533256" y="141638"/>
                </a:cubicBezTo>
                <a:cubicBezTo>
                  <a:pt x="7525393" y="142116"/>
                  <a:pt x="7522481" y="163449"/>
                  <a:pt x="7516926" y="165418"/>
                </a:cubicBezTo>
                <a:lnTo>
                  <a:pt x="7488994" y="178287"/>
                </a:lnTo>
                <a:lnTo>
                  <a:pt x="7478335" y="185700"/>
                </a:lnTo>
                <a:lnTo>
                  <a:pt x="7458526" y="189157"/>
                </a:lnTo>
                <a:cubicBezTo>
                  <a:pt x="7448729" y="190298"/>
                  <a:pt x="7435680" y="189564"/>
                  <a:pt x="7419554" y="192546"/>
                </a:cubicBezTo>
                <a:cubicBezTo>
                  <a:pt x="7391848" y="201320"/>
                  <a:pt x="7364551" y="190112"/>
                  <a:pt x="7347574" y="213028"/>
                </a:cubicBezTo>
                <a:cubicBezTo>
                  <a:pt x="7289734" y="215419"/>
                  <a:pt x="7263297" y="236052"/>
                  <a:pt x="7205646" y="228570"/>
                </a:cubicBezTo>
                <a:cubicBezTo>
                  <a:pt x="7219384" y="234481"/>
                  <a:pt x="7148985" y="225303"/>
                  <a:pt x="7132082" y="240066"/>
                </a:cubicBezTo>
                <a:cubicBezTo>
                  <a:pt x="7098097" y="244851"/>
                  <a:pt x="7078927" y="243254"/>
                  <a:pt x="7026584" y="249305"/>
                </a:cubicBezTo>
                <a:cubicBezTo>
                  <a:pt x="6982005" y="255885"/>
                  <a:pt x="6975045" y="256084"/>
                  <a:pt x="6949796" y="259619"/>
                </a:cubicBezTo>
                <a:lnTo>
                  <a:pt x="6850243" y="278486"/>
                </a:lnTo>
                <a:lnTo>
                  <a:pt x="6848972" y="279419"/>
                </a:lnTo>
                <a:cubicBezTo>
                  <a:pt x="6842431" y="281915"/>
                  <a:pt x="6837674" y="282132"/>
                  <a:pt x="6833720" y="281340"/>
                </a:cubicBezTo>
                <a:lnTo>
                  <a:pt x="6796601" y="279778"/>
                </a:lnTo>
                <a:lnTo>
                  <a:pt x="6793249" y="281365"/>
                </a:lnTo>
                <a:lnTo>
                  <a:pt x="6761214" y="283216"/>
                </a:lnTo>
                <a:cubicBezTo>
                  <a:pt x="6761188" y="283490"/>
                  <a:pt x="6761163" y="283765"/>
                  <a:pt x="6761137" y="284040"/>
                </a:cubicBezTo>
                <a:cubicBezTo>
                  <a:pt x="6760237" y="285931"/>
                  <a:pt x="6758196" y="287407"/>
                  <a:pt x="6753708" y="288053"/>
                </a:cubicBezTo>
                <a:cubicBezTo>
                  <a:pt x="6765963" y="298767"/>
                  <a:pt x="6752991" y="292938"/>
                  <a:pt x="6738673" y="293899"/>
                </a:cubicBezTo>
                <a:cubicBezTo>
                  <a:pt x="6725584" y="299105"/>
                  <a:pt x="6686848" y="314912"/>
                  <a:pt x="6675177" y="319284"/>
                </a:cubicBezTo>
                <a:lnTo>
                  <a:pt x="6668648" y="320128"/>
                </a:lnTo>
                <a:cubicBezTo>
                  <a:pt x="6668631" y="320193"/>
                  <a:pt x="6668614" y="320260"/>
                  <a:pt x="6668596" y="320325"/>
                </a:cubicBezTo>
                <a:cubicBezTo>
                  <a:pt x="6667339" y="320894"/>
                  <a:pt x="6665255" y="321316"/>
                  <a:pt x="6661861" y="321574"/>
                </a:cubicBezTo>
                <a:lnTo>
                  <a:pt x="6644079" y="323301"/>
                </a:lnTo>
                <a:lnTo>
                  <a:pt x="6640227" y="325063"/>
                </a:lnTo>
                <a:lnTo>
                  <a:pt x="6639422" y="327491"/>
                </a:lnTo>
                <a:lnTo>
                  <a:pt x="6617073" y="336554"/>
                </a:lnTo>
                <a:cubicBezTo>
                  <a:pt x="6605813" y="334764"/>
                  <a:pt x="6572341" y="351494"/>
                  <a:pt x="6565938" y="354459"/>
                </a:cubicBezTo>
                <a:lnTo>
                  <a:pt x="6506395" y="372715"/>
                </a:lnTo>
                <a:cubicBezTo>
                  <a:pt x="6446059" y="407226"/>
                  <a:pt x="6413333" y="405459"/>
                  <a:pt x="6366803" y="421832"/>
                </a:cubicBezTo>
                <a:cubicBezTo>
                  <a:pt x="6324390" y="424230"/>
                  <a:pt x="6284368" y="425700"/>
                  <a:pt x="6245343" y="435559"/>
                </a:cubicBezTo>
                <a:cubicBezTo>
                  <a:pt x="6215336" y="440142"/>
                  <a:pt x="6196358" y="442032"/>
                  <a:pt x="6186762" y="449329"/>
                </a:cubicBezTo>
                <a:lnTo>
                  <a:pt x="6151870" y="456667"/>
                </a:lnTo>
                <a:lnTo>
                  <a:pt x="6094791" y="467108"/>
                </a:lnTo>
                <a:cubicBezTo>
                  <a:pt x="6094657" y="467835"/>
                  <a:pt x="6094521" y="468561"/>
                  <a:pt x="6094387" y="469288"/>
                </a:cubicBezTo>
                <a:lnTo>
                  <a:pt x="6088888" y="472662"/>
                </a:lnTo>
                <a:lnTo>
                  <a:pt x="6079322" y="480342"/>
                </a:lnTo>
                <a:lnTo>
                  <a:pt x="6060058" y="490885"/>
                </a:lnTo>
                <a:lnTo>
                  <a:pt x="6059271" y="490563"/>
                </a:lnTo>
                <a:cubicBezTo>
                  <a:pt x="6057130" y="490070"/>
                  <a:pt x="6054850" y="490140"/>
                  <a:pt x="6052214" y="491388"/>
                </a:cubicBezTo>
                <a:cubicBezTo>
                  <a:pt x="6043152" y="492025"/>
                  <a:pt x="6015622" y="492143"/>
                  <a:pt x="6004898" y="494385"/>
                </a:cubicBezTo>
                <a:cubicBezTo>
                  <a:pt x="5999647" y="497933"/>
                  <a:pt x="5993947" y="501457"/>
                  <a:pt x="5987859" y="504838"/>
                </a:cubicBezTo>
                <a:lnTo>
                  <a:pt x="5984113" y="506697"/>
                </a:lnTo>
                <a:lnTo>
                  <a:pt x="5983909" y="506630"/>
                </a:lnTo>
                <a:cubicBezTo>
                  <a:pt x="5982816" y="506817"/>
                  <a:pt x="5981478" y="507345"/>
                  <a:pt x="5979696" y="508387"/>
                </a:cubicBezTo>
                <a:lnTo>
                  <a:pt x="5931986" y="510495"/>
                </a:lnTo>
                <a:cubicBezTo>
                  <a:pt x="5909485" y="515471"/>
                  <a:pt x="5891640" y="509415"/>
                  <a:pt x="5873354" y="520717"/>
                </a:cubicBezTo>
                <a:cubicBezTo>
                  <a:pt x="5862814" y="523027"/>
                  <a:pt x="5852640" y="524240"/>
                  <a:pt x="5843006" y="525739"/>
                </a:cubicBezTo>
                <a:lnTo>
                  <a:pt x="5825737" y="530029"/>
                </a:lnTo>
                <a:lnTo>
                  <a:pt x="5812271" y="536366"/>
                </a:lnTo>
                <a:cubicBezTo>
                  <a:pt x="5756812" y="585055"/>
                  <a:pt x="5726733" y="582561"/>
                  <a:pt x="5683965" y="605660"/>
                </a:cubicBezTo>
                <a:cubicBezTo>
                  <a:pt x="5644981" y="609044"/>
                  <a:pt x="5608194" y="611118"/>
                  <a:pt x="5572324" y="625027"/>
                </a:cubicBezTo>
                <a:lnTo>
                  <a:pt x="5556903" y="628786"/>
                </a:lnTo>
                <a:lnTo>
                  <a:pt x="5553544" y="627847"/>
                </a:lnTo>
                <a:lnTo>
                  <a:pt x="5526889" y="632098"/>
                </a:lnTo>
                <a:lnTo>
                  <a:pt x="5521078" y="637584"/>
                </a:lnTo>
                <a:lnTo>
                  <a:pt x="5512534" y="637267"/>
                </a:lnTo>
                <a:cubicBezTo>
                  <a:pt x="5504747" y="639009"/>
                  <a:pt x="5481345" y="646244"/>
                  <a:pt x="5474353" y="648039"/>
                </a:cubicBezTo>
                <a:lnTo>
                  <a:pt x="5470584" y="648039"/>
                </a:lnTo>
                <a:lnTo>
                  <a:pt x="5467496" y="650003"/>
                </a:lnTo>
                <a:lnTo>
                  <a:pt x="5462885" y="649269"/>
                </a:lnTo>
                <a:lnTo>
                  <a:pt x="5461190" y="650833"/>
                </a:lnTo>
                <a:lnTo>
                  <a:pt x="5438256" y="650162"/>
                </a:lnTo>
                <a:lnTo>
                  <a:pt x="5425515" y="650724"/>
                </a:lnTo>
                <a:lnTo>
                  <a:pt x="5399851" y="648648"/>
                </a:lnTo>
                <a:lnTo>
                  <a:pt x="5395578" y="651245"/>
                </a:lnTo>
                <a:lnTo>
                  <a:pt x="5357693" y="652764"/>
                </a:lnTo>
                <a:cubicBezTo>
                  <a:pt x="5357603" y="653244"/>
                  <a:pt x="5357512" y="653723"/>
                  <a:pt x="5357422" y="654203"/>
                </a:cubicBezTo>
                <a:lnTo>
                  <a:pt x="5347920" y="660769"/>
                </a:lnTo>
                <a:lnTo>
                  <a:pt x="5344829" y="661019"/>
                </a:lnTo>
                <a:cubicBezTo>
                  <a:pt x="5307153" y="665059"/>
                  <a:pt x="5332651" y="677514"/>
                  <a:pt x="5285263" y="671313"/>
                </a:cubicBezTo>
                <a:cubicBezTo>
                  <a:pt x="5280405" y="677746"/>
                  <a:pt x="5274454" y="678943"/>
                  <a:pt x="5264305" y="677803"/>
                </a:cubicBezTo>
                <a:cubicBezTo>
                  <a:pt x="5246014" y="680189"/>
                  <a:pt x="5247969" y="694161"/>
                  <a:pt x="5229182" y="688503"/>
                </a:cubicBezTo>
                <a:cubicBezTo>
                  <a:pt x="5232786" y="695611"/>
                  <a:pt x="5194630" y="696876"/>
                  <a:pt x="5203382" y="703484"/>
                </a:cubicBezTo>
                <a:cubicBezTo>
                  <a:pt x="5191747" y="712293"/>
                  <a:pt x="5185418" y="701775"/>
                  <a:pt x="5173833" y="709660"/>
                </a:cubicBezTo>
                <a:cubicBezTo>
                  <a:pt x="5160556" y="713156"/>
                  <a:pt x="5181164" y="700314"/>
                  <a:pt x="5166382" y="702062"/>
                </a:cubicBezTo>
                <a:cubicBezTo>
                  <a:pt x="5152981" y="704685"/>
                  <a:pt x="5149341" y="697471"/>
                  <a:pt x="5142858" y="702153"/>
                </a:cubicBezTo>
                <a:cubicBezTo>
                  <a:pt x="5140697" y="703712"/>
                  <a:pt x="5138223" y="706594"/>
                  <a:pt x="5134964" y="711602"/>
                </a:cubicBezTo>
                <a:cubicBezTo>
                  <a:pt x="5116062" y="710281"/>
                  <a:pt x="5112766" y="718879"/>
                  <a:pt x="5087368" y="727066"/>
                </a:cubicBezTo>
                <a:cubicBezTo>
                  <a:pt x="5076462" y="724359"/>
                  <a:pt x="5067967" y="727957"/>
                  <a:pt x="5059763" y="733651"/>
                </a:cubicBezTo>
                <a:cubicBezTo>
                  <a:pt x="5047285" y="735133"/>
                  <a:pt x="5035444" y="738447"/>
                  <a:pt x="5023240" y="742299"/>
                </a:cubicBezTo>
                <a:lnTo>
                  <a:pt x="5007406" y="747156"/>
                </a:lnTo>
                <a:lnTo>
                  <a:pt x="4995851" y="746560"/>
                </a:lnTo>
                <a:cubicBezTo>
                  <a:pt x="4991224" y="747463"/>
                  <a:pt x="4986919" y="747840"/>
                  <a:pt x="4983107" y="748274"/>
                </a:cubicBezTo>
                <a:lnTo>
                  <a:pt x="4973068" y="750600"/>
                </a:lnTo>
                <a:lnTo>
                  <a:pt x="4967642" y="756164"/>
                </a:lnTo>
                <a:lnTo>
                  <a:pt x="4958938" y="756308"/>
                </a:lnTo>
                <a:lnTo>
                  <a:pt x="4949594" y="761504"/>
                </a:lnTo>
                <a:lnTo>
                  <a:pt x="4947761" y="759559"/>
                </a:lnTo>
                <a:lnTo>
                  <a:pt x="4939683" y="757589"/>
                </a:lnTo>
                <a:lnTo>
                  <a:pt x="4905733" y="776774"/>
                </a:lnTo>
                <a:cubicBezTo>
                  <a:pt x="4896707" y="781329"/>
                  <a:pt x="4889057" y="783325"/>
                  <a:pt x="4885524" y="784914"/>
                </a:cubicBezTo>
                <a:lnTo>
                  <a:pt x="4884537" y="786309"/>
                </a:lnTo>
                <a:lnTo>
                  <a:pt x="4863207" y="792997"/>
                </a:lnTo>
                <a:lnTo>
                  <a:pt x="4857388" y="798678"/>
                </a:lnTo>
                <a:cubicBezTo>
                  <a:pt x="4843193" y="806581"/>
                  <a:pt x="4824167" y="805577"/>
                  <a:pt x="4816499" y="818246"/>
                </a:cubicBezTo>
                <a:cubicBezTo>
                  <a:pt x="4812647" y="821244"/>
                  <a:pt x="4808821" y="822962"/>
                  <a:pt x="4805033" y="823877"/>
                </a:cubicBezTo>
                <a:lnTo>
                  <a:pt x="4794341" y="824641"/>
                </a:lnTo>
                <a:lnTo>
                  <a:pt x="4791139" y="821265"/>
                </a:lnTo>
                <a:lnTo>
                  <a:pt x="4784697" y="823709"/>
                </a:lnTo>
                <a:lnTo>
                  <a:pt x="4782810" y="823507"/>
                </a:lnTo>
                <a:cubicBezTo>
                  <a:pt x="4779205" y="823102"/>
                  <a:pt x="4775651" y="822843"/>
                  <a:pt x="4772164" y="823203"/>
                </a:cubicBezTo>
                <a:cubicBezTo>
                  <a:pt x="4777656" y="842476"/>
                  <a:pt x="4743396" y="829438"/>
                  <a:pt x="4753756" y="843711"/>
                </a:cubicBezTo>
                <a:cubicBezTo>
                  <a:pt x="4735544" y="849041"/>
                  <a:pt x="4750178" y="861228"/>
                  <a:pt x="4727551" y="851537"/>
                </a:cubicBezTo>
                <a:cubicBezTo>
                  <a:pt x="4699946" y="874427"/>
                  <a:pt x="4652821" y="902023"/>
                  <a:pt x="4631760" y="932126"/>
                </a:cubicBezTo>
                <a:cubicBezTo>
                  <a:pt x="4606537" y="943038"/>
                  <a:pt x="4602512" y="938987"/>
                  <a:pt x="4584082" y="949940"/>
                </a:cubicBezTo>
                <a:cubicBezTo>
                  <a:pt x="4584818" y="973908"/>
                  <a:pt x="4539784" y="951314"/>
                  <a:pt x="4523312" y="974005"/>
                </a:cubicBezTo>
                <a:lnTo>
                  <a:pt x="4463504" y="996548"/>
                </a:lnTo>
                <a:lnTo>
                  <a:pt x="4452680" y="1008042"/>
                </a:lnTo>
                <a:lnTo>
                  <a:pt x="4445284" y="1009976"/>
                </a:lnTo>
                <a:lnTo>
                  <a:pt x="4407084" y="1025274"/>
                </a:lnTo>
                <a:lnTo>
                  <a:pt x="4398766" y="1022420"/>
                </a:lnTo>
                <a:lnTo>
                  <a:pt x="4397057" y="1020283"/>
                </a:lnTo>
                <a:lnTo>
                  <a:pt x="4386552" y="1024409"/>
                </a:lnTo>
                <a:lnTo>
                  <a:pt x="4377324" y="1023587"/>
                </a:lnTo>
                <a:lnTo>
                  <a:pt x="4370923" y="1028513"/>
                </a:lnTo>
                <a:lnTo>
                  <a:pt x="4360023" y="1029711"/>
                </a:lnTo>
                <a:cubicBezTo>
                  <a:pt x="4355937" y="1029719"/>
                  <a:pt x="4351336" y="1029614"/>
                  <a:pt x="4346335" y="1029999"/>
                </a:cubicBezTo>
                <a:lnTo>
                  <a:pt x="4334175" y="1028124"/>
                </a:lnTo>
                <a:lnTo>
                  <a:pt x="4316842" y="1031192"/>
                </a:lnTo>
                <a:cubicBezTo>
                  <a:pt x="4303471" y="1033665"/>
                  <a:pt x="4290547" y="1035645"/>
                  <a:pt x="4277163" y="1035732"/>
                </a:cubicBezTo>
                <a:cubicBezTo>
                  <a:pt x="4267809" y="1040481"/>
                  <a:pt x="4258392" y="1043112"/>
                  <a:pt x="4247171" y="1039212"/>
                </a:cubicBezTo>
                <a:cubicBezTo>
                  <a:pt x="4219321" y="1044529"/>
                  <a:pt x="4214817" y="1052707"/>
                  <a:pt x="4194968" y="1049296"/>
                </a:cubicBezTo>
                <a:cubicBezTo>
                  <a:pt x="4190926" y="1053911"/>
                  <a:pt x="4187967" y="1056500"/>
                  <a:pt x="4185496" y="1057811"/>
                </a:cubicBezTo>
                <a:cubicBezTo>
                  <a:pt x="4178081" y="1061743"/>
                  <a:pt x="4175081" y="1054170"/>
                  <a:pt x="4160588" y="1055289"/>
                </a:cubicBezTo>
                <a:cubicBezTo>
                  <a:pt x="4144737" y="1055386"/>
                  <a:pt x="4168066" y="1044910"/>
                  <a:pt x="4153601" y="1046911"/>
                </a:cubicBezTo>
                <a:cubicBezTo>
                  <a:pt x="4140408" y="1053461"/>
                  <a:pt x="4134952" y="1042305"/>
                  <a:pt x="4121597" y="1049768"/>
                </a:cubicBezTo>
                <a:cubicBezTo>
                  <a:pt x="4130078" y="1057306"/>
                  <a:pt x="4089547" y="1054328"/>
                  <a:pt x="4092519" y="1061793"/>
                </a:cubicBezTo>
                <a:cubicBezTo>
                  <a:pt x="4073305" y="1054083"/>
                  <a:pt x="4073723" y="1068186"/>
                  <a:pt x="4054082" y="1068526"/>
                </a:cubicBezTo>
                <a:cubicBezTo>
                  <a:pt x="4043475" y="1066267"/>
                  <a:pt x="4037035" y="1066795"/>
                  <a:pt x="4031133" y="1072650"/>
                </a:cubicBezTo>
                <a:cubicBezTo>
                  <a:pt x="3981712" y="1061225"/>
                  <a:pt x="4007226" y="1076435"/>
                  <a:pt x="3966873" y="1076267"/>
                </a:cubicBezTo>
                <a:lnTo>
                  <a:pt x="3963573" y="1076172"/>
                </a:lnTo>
                <a:lnTo>
                  <a:pt x="3952740" y="1081643"/>
                </a:lnTo>
                <a:cubicBezTo>
                  <a:pt x="3952588" y="1082109"/>
                  <a:pt x="3952435" y="1082575"/>
                  <a:pt x="3952284" y="1083043"/>
                </a:cubicBezTo>
                <a:lnTo>
                  <a:pt x="3912008" y="1080346"/>
                </a:lnTo>
                <a:lnTo>
                  <a:pt x="3907178" y="1082452"/>
                </a:lnTo>
                <a:lnTo>
                  <a:pt x="3880262" y="1077541"/>
                </a:lnTo>
                <a:lnTo>
                  <a:pt x="3866711" y="1076684"/>
                </a:lnTo>
                <a:lnTo>
                  <a:pt x="3842517" y="1073470"/>
                </a:lnTo>
                <a:lnTo>
                  <a:pt x="3840538" y="1074837"/>
                </a:lnTo>
                <a:lnTo>
                  <a:pt x="3835745" y="1073596"/>
                </a:lnTo>
                <a:lnTo>
                  <a:pt x="3832245" y="1075205"/>
                </a:lnTo>
                <a:lnTo>
                  <a:pt x="3828256" y="1074786"/>
                </a:lnTo>
                <a:cubicBezTo>
                  <a:pt x="3820644" y="1075794"/>
                  <a:pt x="3795021" y="1080386"/>
                  <a:pt x="3786574" y="1081253"/>
                </a:cubicBezTo>
                <a:lnTo>
                  <a:pt x="3777568" y="1079989"/>
                </a:lnTo>
                <a:lnTo>
                  <a:pt x="3770769" y="1084796"/>
                </a:lnTo>
                <a:lnTo>
                  <a:pt x="3742056" y="1086062"/>
                </a:lnTo>
                <a:lnTo>
                  <a:pt x="3732135" y="1082300"/>
                </a:lnTo>
                <a:lnTo>
                  <a:pt x="3722961" y="1079602"/>
                </a:lnTo>
                <a:lnTo>
                  <a:pt x="3721773" y="1079610"/>
                </a:lnTo>
                <a:lnTo>
                  <a:pt x="3709837" y="1079694"/>
                </a:lnTo>
                <a:lnTo>
                  <a:pt x="3687629" y="1079849"/>
                </a:lnTo>
                <a:cubicBezTo>
                  <a:pt x="3673456" y="1080105"/>
                  <a:pt x="3659080" y="1080912"/>
                  <a:pt x="3644574" y="1083439"/>
                </a:cubicBezTo>
                <a:cubicBezTo>
                  <a:pt x="3589095" y="1070946"/>
                  <a:pt x="3593887" y="1069803"/>
                  <a:pt x="3547156" y="1066356"/>
                </a:cubicBezTo>
                <a:cubicBezTo>
                  <a:pt x="3524419" y="1052844"/>
                  <a:pt x="3435948" y="1076852"/>
                  <a:pt x="3408831" y="1075438"/>
                </a:cubicBezTo>
                <a:cubicBezTo>
                  <a:pt x="3341934" y="1084022"/>
                  <a:pt x="3199862" y="1123979"/>
                  <a:pt x="3114039" y="1109327"/>
                </a:cubicBezTo>
                <a:cubicBezTo>
                  <a:pt x="3092859" y="1111484"/>
                  <a:pt x="3063890" y="1116528"/>
                  <a:pt x="3051319" y="1116688"/>
                </a:cubicBezTo>
                <a:lnTo>
                  <a:pt x="3010058" y="1118821"/>
                </a:lnTo>
                <a:lnTo>
                  <a:pt x="2941155" y="1141827"/>
                </a:lnTo>
                <a:cubicBezTo>
                  <a:pt x="2906040" y="1127149"/>
                  <a:pt x="2906331" y="1144134"/>
                  <a:pt x="2862733" y="1149849"/>
                </a:cubicBezTo>
                <a:cubicBezTo>
                  <a:pt x="2846732" y="1145242"/>
                  <a:pt x="2772044" y="1145386"/>
                  <a:pt x="2762853" y="1155888"/>
                </a:cubicBezTo>
                <a:cubicBezTo>
                  <a:pt x="2752600" y="1158438"/>
                  <a:pt x="2740554" y="1155224"/>
                  <a:pt x="2735957" y="1166296"/>
                </a:cubicBezTo>
                <a:cubicBezTo>
                  <a:pt x="2728293" y="1179691"/>
                  <a:pt x="2692123" y="1160594"/>
                  <a:pt x="2697453" y="1175920"/>
                </a:cubicBezTo>
                <a:cubicBezTo>
                  <a:pt x="2671775" y="1162864"/>
                  <a:pt x="2651911" y="1191050"/>
                  <a:pt x="2630587" y="1198561"/>
                </a:cubicBezTo>
                <a:cubicBezTo>
                  <a:pt x="2610325" y="1198229"/>
                  <a:pt x="2600793" y="1205603"/>
                  <a:pt x="2554087" y="1210615"/>
                </a:cubicBezTo>
                <a:cubicBezTo>
                  <a:pt x="2531792" y="1195398"/>
                  <a:pt x="2507411" y="1222739"/>
                  <a:pt x="2466063" y="1202949"/>
                </a:cubicBezTo>
                <a:cubicBezTo>
                  <a:pt x="2464801" y="1205165"/>
                  <a:pt x="2452486" y="1203160"/>
                  <a:pt x="2417946" y="1202719"/>
                </a:cubicBezTo>
                <a:cubicBezTo>
                  <a:pt x="2383405" y="1202277"/>
                  <a:pt x="2310873" y="1202063"/>
                  <a:pt x="2258819" y="1200304"/>
                </a:cubicBezTo>
                <a:cubicBezTo>
                  <a:pt x="2199732" y="1200698"/>
                  <a:pt x="2226373" y="1222055"/>
                  <a:pt x="2148771" y="1198564"/>
                </a:cubicBezTo>
                <a:cubicBezTo>
                  <a:pt x="2142871" y="1211179"/>
                  <a:pt x="2133698" y="1212428"/>
                  <a:pt x="2117137" y="1207800"/>
                </a:cubicBezTo>
                <a:cubicBezTo>
                  <a:pt x="2088573" y="1208890"/>
                  <a:pt x="2095766" y="1239016"/>
                  <a:pt x="2064067" y="1222897"/>
                </a:cubicBezTo>
                <a:cubicBezTo>
                  <a:pt x="2043442" y="1230104"/>
                  <a:pt x="2024354" y="1222318"/>
                  <a:pt x="2011154" y="1227589"/>
                </a:cubicBezTo>
                <a:lnTo>
                  <a:pt x="1967562" y="1238053"/>
                </a:lnTo>
                <a:cubicBezTo>
                  <a:pt x="1943445" y="1241153"/>
                  <a:pt x="1936681" y="1218694"/>
                  <a:pt x="1925305" y="1239652"/>
                </a:cubicBezTo>
                <a:lnTo>
                  <a:pt x="1903633" y="1234971"/>
                </a:lnTo>
                <a:lnTo>
                  <a:pt x="1878608" y="1229903"/>
                </a:lnTo>
                <a:cubicBezTo>
                  <a:pt x="1865432" y="1226444"/>
                  <a:pt x="1871623" y="1230353"/>
                  <a:pt x="1843617" y="1224887"/>
                </a:cubicBezTo>
                <a:cubicBezTo>
                  <a:pt x="1825673" y="1239930"/>
                  <a:pt x="1796410" y="1228866"/>
                  <a:pt x="1749265" y="1228560"/>
                </a:cubicBezTo>
                <a:lnTo>
                  <a:pt x="1650050" y="1231064"/>
                </a:lnTo>
                <a:lnTo>
                  <a:pt x="1625906" y="1240466"/>
                </a:lnTo>
                <a:cubicBezTo>
                  <a:pt x="1625817" y="1241492"/>
                  <a:pt x="1625727" y="1242517"/>
                  <a:pt x="1625638" y="1243542"/>
                </a:cubicBezTo>
                <a:lnTo>
                  <a:pt x="1621994" y="1248302"/>
                </a:lnTo>
                <a:lnTo>
                  <a:pt x="1615654" y="1259137"/>
                </a:lnTo>
                <a:lnTo>
                  <a:pt x="1602888" y="1274010"/>
                </a:lnTo>
                <a:lnTo>
                  <a:pt x="1602366" y="1273557"/>
                </a:lnTo>
                <a:cubicBezTo>
                  <a:pt x="1600947" y="1272861"/>
                  <a:pt x="1599436" y="1272961"/>
                  <a:pt x="1597689" y="1274721"/>
                </a:cubicBezTo>
                <a:cubicBezTo>
                  <a:pt x="1591684" y="1275620"/>
                  <a:pt x="1573440" y="1275786"/>
                  <a:pt x="1566332" y="1278948"/>
                </a:cubicBezTo>
                <a:cubicBezTo>
                  <a:pt x="1562852" y="1283954"/>
                  <a:pt x="1559075" y="1288927"/>
                  <a:pt x="1555040" y="1293696"/>
                </a:cubicBezTo>
                <a:lnTo>
                  <a:pt x="1552558" y="1296317"/>
                </a:lnTo>
                <a:lnTo>
                  <a:pt x="1552423" y="1296224"/>
                </a:lnTo>
                <a:cubicBezTo>
                  <a:pt x="1551698" y="1296488"/>
                  <a:pt x="1550811" y="1297233"/>
                  <a:pt x="1549631" y="1298702"/>
                </a:cubicBezTo>
                <a:lnTo>
                  <a:pt x="1518013" y="1301677"/>
                </a:lnTo>
                <a:cubicBezTo>
                  <a:pt x="1503101" y="1308697"/>
                  <a:pt x="1491274" y="1300153"/>
                  <a:pt x="1479156" y="1316098"/>
                </a:cubicBezTo>
                <a:cubicBezTo>
                  <a:pt x="1465186" y="1322615"/>
                  <a:pt x="1452185" y="1322947"/>
                  <a:pt x="1441079" y="1332684"/>
                </a:cubicBezTo>
                <a:cubicBezTo>
                  <a:pt x="1435555" y="1330684"/>
                  <a:pt x="1430746" y="1331145"/>
                  <a:pt x="1427483" y="1339810"/>
                </a:cubicBezTo>
                <a:cubicBezTo>
                  <a:pt x="1414128" y="1344023"/>
                  <a:pt x="1409403" y="1336269"/>
                  <a:pt x="1402408" y="1347572"/>
                </a:cubicBezTo>
                <a:cubicBezTo>
                  <a:pt x="1392551" y="1336117"/>
                  <a:pt x="1393098" y="1342070"/>
                  <a:pt x="1390401" y="1348064"/>
                </a:cubicBezTo>
                <a:lnTo>
                  <a:pt x="1389965" y="1348612"/>
                </a:lnTo>
                <a:lnTo>
                  <a:pt x="1388601" y="1346953"/>
                </a:lnTo>
                <a:lnTo>
                  <a:pt x="1380844" y="1350384"/>
                </a:lnTo>
                <a:lnTo>
                  <a:pt x="1378861" y="1352221"/>
                </a:lnTo>
                <a:cubicBezTo>
                  <a:pt x="1377460" y="1353281"/>
                  <a:pt x="1376483" y="1353720"/>
                  <a:pt x="1375758" y="1353731"/>
                </a:cubicBezTo>
                <a:lnTo>
                  <a:pt x="1375650" y="1353592"/>
                </a:lnTo>
                <a:lnTo>
                  <a:pt x="1372804" y="1355351"/>
                </a:lnTo>
                <a:cubicBezTo>
                  <a:pt x="1368066" y="1358724"/>
                  <a:pt x="1363523" y="1362386"/>
                  <a:pt x="1359249" y="1366189"/>
                </a:cubicBezTo>
                <a:cubicBezTo>
                  <a:pt x="1355111" y="1360199"/>
                  <a:pt x="1345759" y="1369902"/>
                  <a:pt x="1340780" y="1366894"/>
                </a:cubicBezTo>
                <a:lnTo>
                  <a:pt x="1337816" y="1359128"/>
                </a:lnTo>
                <a:lnTo>
                  <a:pt x="1335560" y="1360910"/>
                </a:lnTo>
                <a:lnTo>
                  <a:pt x="1331292" y="1365723"/>
                </a:lnTo>
                <a:cubicBezTo>
                  <a:pt x="1330626" y="1366376"/>
                  <a:pt x="1330143" y="1366473"/>
                  <a:pt x="1329826" y="1365581"/>
                </a:cubicBezTo>
                <a:cubicBezTo>
                  <a:pt x="1327198" y="1366438"/>
                  <a:pt x="1318609" y="1370320"/>
                  <a:pt x="1315524" y="1370869"/>
                </a:cubicBezTo>
                <a:lnTo>
                  <a:pt x="1311310" y="1368878"/>
                </a:lnTo>
                <a:lnTo>
                  <a:pt x="1309448" y="1368851"/>
                </a:lnTo>
                <a:lnTo>
                  <a:pt x="1301298" y="1377498"/>
                </a:lnTo>
                <a:lnTo>
                  <a:pt x="1296925" y="1380996"/>
                </a:lnTo>
                <a:lnTo>
                  <a:pt x="1269267" y="1411589"/>
                </a:lnTo>
                <a:lnTo>
                  <a:pt x="1221707" y="1427353"/>
                </a:lnTo>
                <a:cubicBezTo>
                  <a:pt x="1207203" y="1448075"/>
                  <a:pt x="1174765" y="1420621"/>
                  <a:pt x="1173283" y="1444522"/>
                </a:cubicBezTo>
                <a:cubicBezTo>
                  <a:pt x="1158285" y="1453361"/>
                  <a:pt x="1155560" y="1448889"/>
                  <a:pt x="1135382" y="1456933"/>
                </a:cubicBezTo>
                <a:cubicBezTo>
                  <a:pt x="1116745" y="1484511"/>
                  <a:pt x="1078431" y="1506705"/>
                  <a:pt x="1055416" y="1526389"/>
                </a:cubicBezTo>
                <a:cubicBezTo>
                  <a:pt x="1038974" y="1514246"/>
                  <a:pt x="1049103" y="1527982"/>
                  <a:pt x="1034752" y="1531257"/>
                </a:cubicBezTo>
                <a:cubicBezTo>
                  <a:pt x="1041441" y="1546591"/>
                  <a:pt x="1016408" y="1529831"/>
                  <a:pt x="1018956" y="1549595"/>
                </a:cubicBezTo>
                <a:cubicBezTo>
                  <a:pt x="1016264" y="1549565"/>
                  <a:pt x="1013575" y="1548913"/>
                  <a:pt x="1010858" y="1548110"/>
                </a:cubicBezTo>
                <a:lnTo>
                  <a:pt x="1009435" y="1547700"/>
                </a:lnTo>
                <a:lnTo>
                  <a:pt x="1004312" y="1549413"/>
                </a:lnTo>
                <a:lnTo>
                  <a:pt x="1002155" y="1545703"/>
                </a:lnTo>
                <a:lnTo>
                  <a:pt x="993932" y="1545275"/>
                </a:lnTo>
                <a:cubicBezTo>
                  <a:pt x="990963" y="1545764"/>
                  <a:pt x="987897" y="1547047"/>
                  <a:pt x="984702" y="1549599"/>
                </a:cubicBezTo>
                <a:cubicBezTo>
                  <a:pt x="977771" y="1561338"/>
                  <a:pt x="963339" y="1558228"/>
                  <a:pt x="951832" y="1564506"/>
                </a:cubicBezTo>
                <a:lnTo>
                  <a:pt x="946909" y="1569506"/>
                </a:lnTo>
                <a:lnTo>
                  <a:pt x="930061" y="1573784"/>
                </a:lnTo>
                <a:lnTo>
                  <a:pt x="929189" y="1575061"/>
                </a:lnTo>
                <a:cubicBezTo>
                  <a:pt x="926358" y="1576248"/>
                  <a:pt x="920350" y="1577383"/>
                  <a:pt x="913074" y="1580907"/>
                </a:cubicBezTo>
                <a:lnTo>
                  <a:pt x="885532" y="1596205"/>
                </a:lnTo>
                <a:lnTo>
                  <a:pt x="879535" y="1593350"/>
                </a:lnTo>
                <a:lnTo>
                  <a:pt x="878302" y="1591213"/>
                </a:lnTo>
                <a:lnTo>
                  <a:pt x="870728" y="1595340"/>
                </a:lnTo>
                <a:lnTo>
                  <a:pt x="864075" y="1594517"/>
                </a:lnTo>
                <a:lnTo>
                  <a:pt x="859460" y="1599444"/>
                </a:lnTo>
                <a:lnTo>
                  <a:pt x="851601" y="1600641"/>
                </a:lnTo>
                <a:cubicBezTo>
                  <a:pt x="848654" y="1600649"/>
                  <a:pt x="845337" y="1600545"/>
                  <a:pt x="841730" y="1600929"/>
                </a:cubicBezTo>
                <a:lnTo>
                  <a:pt x="832963" y="1599055"/>
                </a:lnTo>
                <a:lnTo>
                  <a:pt x="820466" y="1602123"/>
                </a:lnTo>
                <a:cubicBezTo>
                  <a:pt x="810825" y="1604596"/>
                  <a:pt x="801507" y="1606575"/>
                  <a:pt x="791859" y="1606663"/>
                </a:cubicBezTo>
                <a:cubicBezTo>
                  <a:pt x="785113" y="1611411"/>
                  <a:pt x="778324" y="1614043"/>
                  <a:pt x="770233" y="1610142"/>
                </a:cubicBezTo>
                <a:cubicBezTo>
                  <a:pt x="750154" y="1615459"/>
                  <a:pt x="746906" y="1623638"/>
                  <a:pt x="732594" y="1620226"/>
                </a:cubicBezTo>
                <a:cubicBezTo>
                  <a:pt x="729681" y="1624842"/>
                  <a:pt x="727547" y="1627431"/>
                  <a:pt x="725765" y="1628741"/>
                </a:cubicBezTo>
                <a:cubicBezTo>
                  <a:pt x="720419" y="1632674"/>
                  <a:pt x="718256" y="1625100"/>
                  <a:pt x="707807" y="1626219"/>
                </a:cubicBezTo>
                <a:cubicBezTo>
                  <a:pt x="696378" y="1626316"/>
                  <a:pt x="713198" y="1615841"/>
                  <a:pt x="702769" y="1617842"/>
                </a:cubicBezTo>
                <a:cubicBezTo>
                  <a:pt x="693256" y="1624391"/>
                  <a:pt x="689323" y="1613235"/>
                  <a:pt x="679694" y="1620699"/>
                </a:cubicBezTo>
                <a:cubicBezTo>
                  <a:pt x="685809" y="1628237"/>
                  <a:pt x="656585" y="1625258"/>
                  <a:pt x="658729" y="1632723"/>
                </a:cubicBezTo>
                <a:cubicBezTo>
                  <a:pt x="644875" y="1625014"/>
                  <a:pt x="645176" y="1639116"/>
                  <a:pt x="631015" y="1639457"/>
                </a:cubicBezTo>
                <a:cubicBezTo>
                  <a:pt x="623368" y="1637197"/>
                  <a:pt x="618725" y="1637726"/>
                  <a:pt x="614469" y="1643580"/>
                </a:cubicBezTo>
                <a:cubicBezTo>
                  <a:pt x="578836" y="1632156"/>
                  <a:pt x="597232" y="1647365"/>
                  <a:pt x="568137" y="1647197"/>
                </a:cubicBezTo>
                <a:lnTo>
                  <a:pt x="565757" y="1647102"/>
                </a:lnTo>
                <a:lnTo>
                  <a:pt x="557947" y="1652573"/>
                </a:lnTo>
                <a:cubicBezTo>
                  <a:pt x="557837" y="1653040"/>
                  <a:pt x="557727" y="1653506"/>
                  <a:pt x="557617" y="1653973"/>
                </a:cubicBezTo>
                <a:lnTo>
                  <a:pt x="528578" y="1651276"/>
                </a:lnTo>
                <a:lnTo>
                  <a:pt x="525096" y="1653383"/>
                </a:lnTo>
                <a:lnTo>
                  <a:pt x="505689" y="1648471"/>
                </a:lnTo>
                <a:lnTo>
                  <a:pt x="495919" y="1647615"/>
                </a:lnTo>
                <a:lnTo>
                  <a:pt x="478476" y="1644401"/>
                </a:lnTo>
                <a:lnTo>
                  <a:pt x="477049" y="1645767"/>
                </a:lnTo>
                <a:lnTo>
                  <a:pt x="473592" y="1644526"/>
                </a:lnTo>
                <a:lnTo>
                  <a:pt x="471069" y="1646136"/>
                </a:lnTo>
                <a:lnTo>
                  <a:pt x="468193" y="1645716"/>
                </a:lnTo>
                <a:cubicBezTo>
                  <a:pt x="462704" y="1646724"/>
                  <a:pt x="444230" y="1651316"/>
                  <a:pt x="438139" y="1652183"/>
                </a:cubicBezTo>
                <a:lnTo>
                  <a:pt x="431647" y="1650919"/>
                </a:lnTo>
                <a:lnTo>
                  <a:pt x="426745" y="1655727"/>
                </a:lnTo>
                <a:lnTo>
                  <a:pt x="406042" y="1656992"/>
                </a:lnTo>
                <a:lnTo>
                  <a:pt x="398889" y="1653230"/>
                </a:lnTo>
                <a:lnTo>
                  <a:pt x="392275" y="1650533"/>
                </a:lnTo>
                <a:lnTo>
                  <a:pt x="391417" y="1650540"/>
                </a:lnTo>
                <a:lnTo>
                  <a:pt x="382811" y="1650624"/>
                </a:lnTo>
                <a:lnTo>
                  <a:pt x="366800" y="1650779"/>
                </a:lnTo>
                <a:cubicBezTo>
                  <a:pt x="356581" y="1651035"/>
                  <a:pt x="346216" y="1651842"/>
                  <a:pt x="335757" y="1654369"/>
                </a:cubicBezTo>
                <a:cubicBezTo>
                  <a:pt x="295757" y="1641876"/>
                  <a:pt x="299211" y="1640734"/>
                  <a:pt x="265518" y="1637286"/>
                </a:cubicBezTo>
                <a:cubicBezTo>
                  <a:pt x="249125" y="1623774"/>
                  <a:pt x="185336" y="1647782"/>
                  <a:pt x="165785" y="1646368"/>
                </a:cubicBezTo>
                <a:cubicBezTo>
                  <a:pt x="129610" y="1652806"/>
                  <a:pt x="62947" y="1676892"/>
                  <a:pt x="5771" y="1682351"/>
                </a:cubicBezTo>
                <a:lnTo>
                  <a:pt x="0" y="1682121"/>
                </a:lnTo>
                <a:lnTo>
                  <a:pt x="0" y="208540"/>
                </a:lnTo>
                <a:lnTo>
                  <a:pt x="1" y="20854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9" name="Google Shape;739;p17"/>
          <p:cNvSpPr txBox="1">
            <a:spLocks noGrp="1"/>
          </p:cNvSpPr>
          <p:nvPr>
            <p:ph type="title"/>
          </p:nvPr>
        </p:nvSpPr>
        <p:spPr>
          <a:xfrm>
            <a:off x="3911891" y="457200"/>
            <a:ext cx="4486598" cy="998129"/>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100"/>
              <a:t>Learning Objectives</a:t>
            </a:r>
          </a:p>
        </p:txBody>
      </p:sp>
      <p:sp>
        <p:nvSpPr>
          <p:cNvPr id="764" name="Freeform: Shape 763">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4314" y="4520743"/>
            <a:ext cx="5929686" cy="622757"/>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Freeform: Shape 765">
            <a:extLst>
              <a:ext uri="{FF2B5EF4-FFF2-40B4-BE49-F238E27FC236}">
                <a16:creationId xmlns:a16="http://schemas.microsoft.com/office/drawing/2014/main" id="{A63313B7-3007-48A7-BE97-9A74C1121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54" y="594360"/>
            <a:ext cx="3050771" cy="398265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42" name="Picture 741" descr="Light bulb on yellow background with sketched light beams and cord">
            <a:extLst>
              <a:ext uri="{FF2B5EF4-FFF2-40B4-BE49-F238E27FC236}">
                <a16:creationId xmlns:a16="http://schemas.microsoft.com/office/drawing/2014/main" id="{F67AC2E4-7A9B-6578-26FA-72C41B68AAD0}"/>
              </a:ext>
            </a:extLst>
          </p:cNvPr>
          <p:cNvPicPr>
            <a:picLocks noChangeAspect="1"/>
          </p:cNvPicPr>
          <p:nvPr/>
        </p:nvPicPr>
        <p:blipFill rotWithShape="1">
          <a:blip r:embed="rId3"/>
          <a:srcRect l="49540" r="4685" b="-3"/>
          <a:stretch/>
        </p:blipFill>
        <p:spPr>
          <a:xfrm>
            <a:off x="542924" y="727363"/>
            <a:ext cx="2778010" cy="3732415"/>
          </a:xfrm>
          <a:prstGeom prst="rect">
            <a:avLst/>
          </a:prstGeom>
        </p:spPr>
      </p:pic>
      <p:sp>
        <p:nvSpPr>
          <p:cNvPr id="768" name="Rectangle 6">
            <a:extLst>
              <a:ext uri="{FF2B5EF4-FFF2-40B4-BE49-F238E27FC236}">
                <a16:creationId xmlns:a16="http://schemas.microsoft.com/office/drawing/2014/main" id="{3FD46A31-BFB8-4D6E-8A49-A2DC0DEDA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7380" y="4402240"/>
            <a:ext cx="1025719" cy="321738"/>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0" name="Google Shape;740;p17"/>
          <p:cNvSpPr txBox="1">
            <a:spLocks noGrp="1"/>
          </p:cNvSpPr>
          <p:nvPr>
            <p:ph type="body" idx="1"/>
          </p:nvPr>
        </p:nvSpPr>
        <p:spPr>
          <a:xfrm>
            <a:off x="3911891" y="1645575"/>
            <a:ext cx="4486599" cy="2931441"/>
          </a:xfrm>
          <a:prstGeom prst="rect">
            <a:avLst/>
          </a:prstGeom>
        </p:spPr>
        <p:txBody>
          <a:bodyPr spcFirstLastPara="1" vert="horz" lIns="91440" tIns="45720" rIns="91440" bIns="45720" rtlCol="0" anchorCtr="0">
            <a:normAutofit/>
          </a:bodyPr>
          <a:lstStyle/>
          <a:p>
            <a:pPr marL="304800" indent="-228600" defTabSz="914400">
              <a:spcAft>
                <a:spcPts val="600"/>
              </a:spcAft>
              <a:buSzPct val="125000"/>
              <a:buFont typeface="Arial" panose="020B0604020202020204" pitchFamily="34" charset="0"/>
              <a:buChar char="•"/>
            </a:pPr>
            <a:r>
              <a:rPr lang="en-US" sz="900" b="1" i="0" dirty="0">
                <a:effectLst/>
              </a:rPr>
              <a:t>Teach statistical thinking</a:t>
            </a:r>
          </a:p>
          <a:p>
            <a:pPr marL="688975" lvl="1" indent="-228600" defTabSz="914400">
              <a:spcBef>
                <a:spcPts val="0"/>
              </a:spcBef>
              <a:spcAft>
                <a:spcPts val="600"/>
              </a:spcAft>
              <a:buSzPct val="125000"/>
              <a:buFont typeface="Arial" panose="020B0604020202020204" pitchFamily="34" charset="0"/>
              <a:buChar char="•"/>
            </a:pPr>
            <a:r>
              <a:rPr lang="en-US" sz="900" b="1" i="0" dirty="0">
                <a:effectLst/>
              </a:rPr>
              <a:t>Students will be able to state the null and alternative hypotheses for a one-way analysis of variance (ANOVA)</a:t>
            </a:r>
          </a:p>
          <a:p>
            <a:pPr marL="688975" lvl="1" indent="-228600" defTabSz="914400">
              <a:spcBef>
                <a:spcPts val="0"/>
              </a:spcBef>
              <a:spcAft>
                <a:spcPts val="600"/>
              </a:spcAft>
              <a:buSzPct val="125000"/>
              <a:buFont typeface="Arial" panose="020B0604020202020204" pitchFamily="34" charset="0"/>
              <a:buChar char="•"/>
            </a:pPr>
            <a:r>
              <a:rPr lang="en-US" sz="900" b="1" i="0" dirty="0">
                <a:effectLst/>
              </a:rPr>
              <a:t>Students will understand the appropriate use of one-way ANOVAs</a:t>
            </a:r>
          </a:p>
          <a:p>
            <a:pPr marL="688975" lvl="1" indent="-228600" defTabSz="914400">
              <a:spcBef>
                <a:spcPts val="0"/>
              </a:spcBef>
              <a:spcAft>
                <a:spcPts val="600"/>
              </a:spcAft>
              <a:buSzPct val="125000"/>
              <a:buFont typeface="Arial" panose="020B0604020202020204" pitchFamily="34" charset="0"/>
              <a:buChar char="•"/>
            </a:pPr>
            <a:r>
              <a:rPr lang="en-US" sz="900" b="1" i="0" dirty="0">
                <a:effectLst/>
              </a:rPr>
              <a:t>Students will know how to accurately write the results of one-way ANOVAs in APA format</a:t>
            </a:r>
          </a:p>
          <a:p>
            <a:pPr marL="304800" indent="-228600" defTabSz="914400">
              <a:spcAft>
                <a:spcPts val="600"/>
              </a:spcAft>
              <a:buSzPct val="125000"/>
              <a:buFont typeface="Arial" panose="020B0604020202020204" pitchFamily="34" charset="0"/>
              <a:buChar char="•"/>
            </a:pPr>
            <a:r>
              <a:rPr lang="en-US" sz="900" b="1" i="0" dirty="0">
                <a:effectLst/>
              </a:rPr>
              <a:t>Focus on conceptual understanding</a:t>
            </a:r>
          </a:p>
          <a:p>
            <a:pPr marL="685800" lvl="1" indent="-228600" defTabSz="914400">
              <a:spcBef>
                <a:spcPts val="0"/>
              </a:spcBef>
              <a:spcAft>
                <a:spcPts val="600"/>
              </a:spcAft>
              <a:buSzPct val="125000"/>
              <a:buFont typeface="Arial" panose="020B0604020202020204" pitchFamily="34" charset="0"/>
              <a:buChar char="•"/>
            </a:pPr>
            <a:r>
              <a:rPr lang="en-US" sz="900" b="1" i="0" dirty="0">
                <a:effectLst/>
              </a:rPr>
              <a:t>Students will know how to interpret the results of a one-way ANOVA</a:t>
            </a:r>
          </a:p>
          <a:p>
            <a:pPr marL="304800" indent="-228600" defTabSz="914400">
              <a:spcAft>
                <a:spcPts val="600"/>
              </a:spcAft>
              <a:buSzPct val="125000"/>
              <a:buFont typeface="Arial" panose="020B0604020202020204" pitchFamily="34" charset="0"/>
              <a:buChar char="•"/>
            </a:pPr>
            <a:r>
              <a:rPr lang="en-US" sz="900" b="1" i="0" dirty="0">
                <a:effectLst/>
              </a:rPr>
              <a:t>Students will be able to translate the results of one-way ANOVAs into real-world meaning (i.e., how would you explain the results to someone not in this course?)</a:t>
            </a:r>
          </a:p>
          <a:p>
            <a:pPr marL="304800" indent="-228600" defTabSz="914400">
              <a:spcAft>
                <a:spcPts val="600"/>
              </a:spcAft>
              <a:buSzPct val="125000"/>
              <a:buFont typeface="Arial" panose="020B0604020202020204" pitchFamily="34" charset="0"/>
              <a:buChar char="•"/>
            </a:pPr>
            <a:r>
              <a:rPr lang="en-US" sz="900" b="1" i="0" dirty="0">
                <a:effectLst/>
              </a:rPr>
              <a:t>Use technology to explore concepts and analyze data</a:t>
            </a:r>
          </a:p>
          <a:p>
            <a:pPr marL="685800" lvl="1" indent="-228600" defTabSz="914400">
              <a:spcBef>
                <a:spcPts val="0"/>
              </a:spcBef>
              <a:spcAft>
                <a:spcPts val="600"/>
              </a:spcAft>
              <a:buSzPct val="125000"/>
              <a:buFont typeface="Arial" panose="020B0604020202020204" pitchFamily="34" charset="0"/>
              <a:buChar char="•"/>
            </a:pPr>
            <a:r>
              <a:rPr lang="en-US" sz="900" b="1" i="0" dirty="0">
                <a:effectLst/>
              </a:rPr>
              <a:t>Students will know how to test that the dataset meets the assumptions needed to run one-way ANOVAs</a:t>
            </a:r>
          </a:p>
          <a:p>
            <a:pPr marL="685800" lvl="1" indent="-228600" defTabSz="914400">
              <a:spcBef>
                <a:spcPts val="0"/>
              </a:spcBef>
              <a:spcAft>
                <a:spcPts val="600"/>
              </a:spcAft>
              <a:buSzPct val="125000"/>
              <a:buFont typeface="Arial" panose="020B0604020202020204" pitchFamily="34" charset="0"/>
              <a:buChar char="•"/>
            </a:pPr>
            <a:r>
              <a:rPr lang="en-US" sz="900" b="1" i="0" dirty="0">
                <a:effectLst/>
              </a:rPr>
              <a:t>Students will know how to run a one-way ANOVA in JASP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27"/>
        <p:cNvGrpSpPr/>
        <p:nvPr/>
      </p:nvGrpSpPr>
      <p:grpSpPr>
        <a:xfrm>
          <a:off x="0" y="0"/>
          <a:ext cx="0" cy="0"/>
          <a:chOff x="0" y="0"/>
          <a:chExt cx="0" cy="0"/>
        </a:xfrm>
      </p:grpSpPr>
      <p:sp useBgFill="1">
        <p:nvSpPr>
          <p:cNvPr id="834" name="Rectangle 833">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Freeform: Shape 835">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1" y="482600"/>
            <a:ext cx="8178799" cy="4171687"/>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9" name="Google Shape;829;p25"/>
          <p:cNvSpPr txBox="1">
            <a:spLocks noGrp="1"/>
          </p:cNvSpPr>
          <p:nvPr>
            <p:ph type="title" idx="4294967295"/>
          </p:nvPr>
        </p:nvSpPr>
        <p:spPr>
          <a:xfrm>
            <a:off x="1222313" y="794337"/>
            <a:ext cx="6693294" cy="700114"/>
          </a:xfrm>
          <a:prstGeom prst="rect">
            <a:avLst/>
          </a:prstGeom>
        </p:spPr>
        <p:txBody>
          <a:bodyPr spcFirstLastPara="1" vert="horz" lIns="91440" tIns="45720" rIns="91440" bIns="45720" rtlCol="0" anchor="ctr" anchorCtr="0">
            <a:normAutofit/>
          </a:bodyPr>
          <a:lstStyle/>
          <a:p>
            <a:pPr marL="0" lvl="0" indent="0" algn="ctr" defTabSz="914400">
              <a:spcAft>
                <a:spcPts val="0"/>
              </a:spcAft>
            </a:pPr>
            <a:r>
              <a:rPr lang="en-US" sz="4400" kern="1200">
                <a:solidFill>
                  <a:schemeClr val="tx1"/>
                </a:solidFill>
                <a:latin typeface="+mj-lt"/>
                <a:ea typeface="+mj-ea"/>
                <a:cs typeface="+mj-cs"/>
              </a:rPr>
              <a:t>Practical Significance</a:t>
            </a:r>
          </a:p>
        </p:txBody>
      </p:sp>
      <p:sp>
        <p:nvSpPr>
          <p:cNvPr id="838"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4063620" y="263802"/>
            <a:ext cx="1014085" cy="305853"/>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844;p26">
            <a:extLst>
              <a:ext uri="{FF2B5EF4-FFF2-40B4-BE49-F238E27FC236}">
                <a16:creationId xmlns:a16="http://schemas.microsoft.com/office/drawing/2014/main" id="{92D2D51B-3854-4652-A68A-FA1EEFB30757}"/>
              </a:ext>
            </a:extLst>
          </p:cNvPr>
          <p:cNvSpPr txBox="1">
            <a:spLocks/>
          </p:cNvSpPr>
          <p:nvPr/>
        </p:nvSpPr>
        <p:spPr>
          <a:xfrm>
            <a:off x="1468489" y="1719132"/>
            <a:ext cx="6205035" cy="2497046"/>
          </a:xfrm>
          <a:prstGeom prst="rect">
            <a:avLst/>
          </a:prstGeom>
        </p:spPr>
        <p:txBody>
          <a:bodyPr spcFirstLastPara="1" vert="horz" lIns="91440" tIns="45720" rIns="91440" bIns="45720" rtlCol="0" anchorCtr="0">
            <a:norm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1pPr>
            <a:lvl2pPr marL="914400" marR="0" lvl="1" indent="-381000" algn="l" rtl="0">
              <a:lnSpc>
                <a:spcPct val="115000"/>
              </a:lnSpc>
              <a:spcBef>
                <a:spcPts val="800"/>
              </a:spcBef>
              <a:spcAft>
                <a:spcPts val="0"/>
              </a:spcAft>
              <a:buClr>
                <a:schemeClr val="accent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2pPr>
            <a:lvl3pPr marL="1371600" marR="0" lvl="2" indent="-381000" algn="l" rtl="0">
              <a:lnSpc>
                <a:spcPct val="115000"/>
              </a:lnSpc>
              <a:spcBef>
                <a:spcPts val="800"/>
              </a:spcBef>
              <a:spcAft>
                <a:spcPts val="0"/>
              </a:spcAft>
              <a:buClr>
                <a:schemeClr val="accent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3pPr>
            <a:lvl4pPr marL="1828800" marR="0" lvl="3" indent="-381000" algn="l" rtl="0">
              <a:lnSpc>
                <a:spcPct val="115000"/>
              </a:lnSpc>
              <a:spcBef>
                <a:spcPts val="800"/>
              </a:spcBef>
              <a:spcAft>
                <a:spcPts val="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4pPr>
            <a:lvl5pPr marL="2286000" marR="0" lvl="4" indent="-381000" algn="l" rtl="0">
              <a:lnSpc>
                <a:spcPct val="115000"/>
              </a:lnSpc>
              <a:spcBef>
                <a:spcPts val="800"/>
              </a:spcBef>
              <a:spcAft>
                <a:spcPts val="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5pPr>
            <a:lvl6pPr marL="2743200" marR="0" lvl="5" indent="-381000" algn="l" rtl="0">
              <a:lnSpc>
                <a:spcPct val="115000"/>
              </a:lnSpc>
              <a:spcBef>
                <a:spcPts val="800"/>
              </a:spcBef>
              <a:spcAft>
                <a:spcPts val="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6pPr>
            <a:lvl7pPr marL="3200400" marR="0" lvl="6" indent="-381000" algn="l" rtl="0">
              <a:lnSpc>
                <a:spcPct val="115000"/>
              </a:lnSpc>
              <a:spcBef>
                <a:spcPts val="800"/>
              </a:spcBef>
              <a:spcAft>
                <a:spcPts val="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7pPr>
            <a:lvl8pPr marL="3657600" marR="0" lvl="7" indent="-381000" algn="l" rtl="0">
              <a:lnSpc>
                <a:spcPct val="115000"/>
              </a:lnSpc>
              <a:spcBef>
                <a:spcPts val="800"/>
              </a:spcBef>
              <a:spcAft>
                <a:spcPts val="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8pPr>
            <a:lvl9pPr marL="4114800" marR="0" lvl="8" indent="-381000" algn="l" rtl="0">
              <a:lnSpc>
                <a:spcPct val="115000"/>
              </a:lnSpc>
              <a:spcBef>
                <a:spcPts val="800"/>
              </a:spcBef>
              <a:spcAft>
                <a:spcPts val="80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9pPr>
          </a:lstStyle>
          <a:p>
            <a:pPr marL="171450" indent="-228600">
              <a:lnSpc>
                <a:spcPct val="90000"/>
              </a:lnSpc>
              <a:buClr>
                <a:schemeClr val="tx1"/>
              </a:buClr>
              <a:buFont typeface="Arial" panose="020B0604020202020204" pitchFamily="34" charset="0"/>
              <a:buChar char="•"/>
            </a:pPr>
            <a:r>
              <a:rPr lang="en-US" sz="1200">
                <a:solidFill>
                  <a:schemeClr val="tx1"/>
                </a:solidFill>
                <a:latin typeface="+mn-lt"/>
                <a:ea typeface="+mn-ea"/>
                <a:cs typeface="+mn-cs"/>
              </a:rPr>
              <a:t>Are our observed effects practically meaningful?</a:t>
            </a:r>
          </a:p>
          <a:p>
            <a:pPr marL="171450" indent="-228600">
              <a:lnSpc>
                <a:spcPct val="90000"/>
              </a:lnSpc>
              <a:buClr>
                <a:schemeClr val="tx1"/>
              </a:buClr>
              <a:buFont typeface="Arial" panose="020B0604020202020204" pitchFamily="34" charset="0"/>
              <a:buChar char="•"/>
            </a:pPr>
            <a:r>
              <a:rPr lang="en-US" sz="1200">
                <a:solidFill>
                  <a:schemeClr val="tx1"/>
                </a:solidFill>
                <a:latin typeface="+mn-lt"/>
                <a:ea typeface="+mn-ea"/>
                <a:cs typeface="+mn-cs"/>
              </a:rPr>
              <a:t>We look at our effect size as a measure of the magnitude of an observed effect</a:t>
            </a:r>
          </a:p>
          <a:p>
            <a:pPr marL="171450" indent="-228600">
              <a:lnSpc>
                <a:spcPct val="90000"/>
              </a:lnSpc>
              <a:buClr>
                <a:schemeClr val="tx1"/>
              </a:buClr>
              <a:buFont typeface="Arial" panose="020B0604020202020204" pitchFamily="34" charset="0"/>
              <a:buChar char="•"/>
            </a:pPr>
            <a:r>
              <a:rPr lang="en-US" sz="1200">
                <a:solidFill>
                  <a:schemeClr val="tx1"/>
                </a:solidFill>
                <a:latin typeface="+mn-lt"/>
                <a:ea typeface="+mn-ea"/>
                <a:cs typeface="+mn-cs"/>
              </a:rPr>
              <a:t>There are two families of effect size: </a:t>
            </a:r>
            <a:r>
              <a:rPr lang="en-US" sz="1200" i="1">
                <a:solidFill>
                  <a:schemeClr val="tx1"/>
                </a:solidFill>
                <a:latin typeface="+mn-lt"/>
                <a:ea typeface="+mn-ea"/>
                <a:cs typeface="+mn-cs"/>
              </a:rPr>
              <a:t>d</a:t>
            </a:r>
            <a:r>
              <a:rPr lang="en-US" sz="1200">
                <a:solidFill>
                  <a:schemeClr val="tx1"/>
                </a:solidFill>
                <a:latin typeface="+mn-lt"/>
                <a:ea typeface="+mn-ea"/>
                <a:cs typeface="+mn-cs"/>
              </a:rPr>
              <a:t> and </a:t>
            </a:r>
            <a:r>
              <a:rPr lang="en-US" sz="1200" i="1">
                <a:solidFill>
                  <a:schemeClr val="tx1"/>
                </a:solidFill>
                <a:latin typeface="+mn-lt"/>
                <a:ea typeface="+mn-ea"/>
                <a:cs typeface="+mn-cs"/>
              </a:rPr>
              <a:t>r</a:t>
            </a:r>
            <a:endParaRPr lang="en-US" sz="1200">
              <a:solidFill>
                <a:schemeClr val="tx1"/>
              </a:solidFill>
              <a:latin typeface="+mn-lt"/>
              <a:ea typeface="+mn-ea"/>
              <a:cs typeface="+mn-cs"/>
            </a:endParaRPr>
          </a:p>
          <a:p>
            <a:pPr marL="628650" lvl="1" indent="-228600">
              <a:lnSpc>
                <a:spcPct val="90000"/>
              </a:lnSpc>
              <a:buClr>
                <a:schemeClr val="tx1"/>
              </a:buClr>
              <a:buFont typeface="Arial" panose="020B0604020202020204" pitchFamily="34" charset="0"/>
              <a:buChar char="•"/>
            </a:pPr>
            <a:r>
              <a:rPr lang="en-US" sz="1200">
                <a:solidFill>
                  <a:schemeClr val="tx1"/>
                </a:solidFill>
                <a:latin typeface="+mn-lt"/>
                <a:ea typeface="+mn-ea"/>
                <a:cs typeface="+mn-cs"/>
              </a:rPr>
              <a:t>We saw a prominent member of the </a:t>
            </a:r>
            <a:r>
              <a:rPr lang="en-US" sz="1200" i="1">
                <a:solidFill>
                  <a:schemeClr val="tx1"/>
                </a:solidFill>
                <a:latin typeface="+mn-lt"/>
                <a:ea typeface="+mn-ea"/>
                <a:cs typeface="+mn-cs"/>
              </a:rPr>
              <a:t>d </a:t>
            </a:r>
            <a:r>
              <a:rPr lang="en-US" sz="1200">
                <a:solidFill>
                  <a:schemeClr val="tx1"/>
                </a:solidFill>
                <a:latin typeface="+mn-lt"/>
                <a:ea typeface="+mn-ea"/>
                <a:cs typeface="+mn-cs"/>
              </a:rPr>
              <a:t>family, Cohen’s d, which used to measure effect size in independent and paired samples t-tests</a:t>
            </a:r>
          </a:p>
          <a:p>
            <a:pPr marL="1085850" lvl="2" indent="-228600">
              <a:lnSpc>
                <a:spcPct val="90000"/>
              </a:lnSpc>
              <a:buClr>
                <a:schemeClr val="tx1"/>
              </a:buClr>
              <a:buFont typeface="Arial" panose="020B0604020202020204" pitchFamily="34" charset="0"/>
              <a:buChar char="•"/>
            </a:pPr>
            <a:r>
              <a:rPr lang="en-US" sz="1200">
                <a:solidFill>
                  <a:schemeClr val="tx1"/>
                </a:solidFill>
                <a:latin typeface="+mn-lt"/>
                <a:ea typeface="+mn-ea"/>
                <a:cs typeface="+mn-cs"/>
              </a:rPr>
              <a:t>The </a:t>
            </a:r>
            <a:r>
              <a:rPr lang="en-US" sz="1200" i="1">
                <a:solidFill>
                  <a:schemeClr val="tx1"/>
                </a:solidFill>
                <a:latin typeface="+mn-lt"/>
                <a:ea typeface="+mn-ea"/>
                <a:cs typeface="+mn-cs"/>
              </a:rPr>
              <a:t>d </a:t>
            </a:r>
            <a:r>
              <a:rPr lang="en-US" sz="1200">
                <a:solidFill>
                  <a:schemeClr val="tx1"/>
                </a:solidFill>
                <a:latin typeface="+mn-lt"/>
                <a:ea typeface="+mn-ea"/>
                <a:cs typeface="+mn-cs"/>
              </a:rPr>
              <a:t>family looks at the magnitude of standardized mean group differences</a:t>
            </a:r>
          </a:p>
          <a:p>
            <a:pPr marL="628650" lvl="1" indent="-228600">
              <a:lnSpc>
                <a:spcPct val="90000"/>
              </a:lnSpc>
              <a:buClr>
                <a:schemeClr val="tx1"/>
              </a:buClr>
              <a:buFont typeface="Arial" panose="020B0604020202020204" pitchFamily="34" charset="0"/>
              <a:buChar char="•"/>
            </a:pPr>
            <a:r>
              <a:rPr lang="en-US" sz="1200">
                <a:solidFill>
                  <a:schemeClr val="tx1"/>
                </a:solidFill>
                <a:latin typeface="+mn-lt"/>
                <a:ea typeface="+mn-ea"/>
                <a:cs typeface="+mn-cs"/>
              </a:rPr>
              <a:t>The </a:t>
            </a:r>
            <a:r>
              <a:rPr lang="en-US" sz="1200" i="1">
                <a:solidFill>
                  <a:schemeClr val="tx1"/>
                </a:solidFill>
                <a:latin typeface="+mn-lt"/>
                <a:ea typeface="+mn-ea"/>
                <a:cs typeface="+mn-cs"/>
              </a:rPr>
              <a:t>r</a:t>
            </a:r>
            <a:r>
              <a:rPr lang="en-US" sz="1200">
                <a:solidFill>
                  <a:schemeClr val="tx1"/>
                </a:solidFill>
                <a:latin typeface="+mn-lt"/>
                <a:ea typeface="+mn-ea"/>
                <a:cs typeface="+mn-cs"/>
              </a:rPr>
              <a:t> family includes </a:t>
            </a:r>
            <a:r>
              <a:rPr lang="en-US" sz="1200" b="1" i="1">
                <a:solidFill>
                  <a:schemeClr val="tx1"/>
                </a:solidFill>
                <a:effectLst/>
                <a:latin typeface="+mn-lt"/>
                <a:ea typeface="+mn-ea"/>
                <a:cs typeface="+mn-cs"/>
              </a:rPr>
              <a:t>r</a:t>
            </a:r>
            <a:r>
              <a:rPr lang="en-US" sz="1200" b="1" i="1" baseline="30000">
                <a:solidFill>
                  <a:schemeClr val="tx1"/>
                </a:solidFill>
                <a:effectLst/>
                <a:latin typeface="+mn-lt"/>
                <a:ea typeface="+mn-ea"/>
                <a:cs typeface="+mn-cs"/>
              </a:rPr>
              <a:t>2</a:t>
            </a:r>
            <a:r>
              <a:rPr lang="en-US" sz="1200" b="1" i="0">
                <a:solidFill>
                  <a:schemeClr val="tx1"/>
                </a:solidFill>
                <a:effectLst/>
                <a:latin typeface="+mn-lt"/>
                <a:ea typeface="+mn-ea"/>
                <a:cs typeface="+mn-cs"/>
              </a:rPr>
              <a:t>, </a:t>
            </a:r>
            <a:r>
              <a:rPr lang="en-US" sz="1200" b="1" i="1">
                <a:solidFill>
                  <a:schemeClr val="tx1"/>
                </a:solidFill>
                <a:effectLst/>
                <a:latin typeface="+mn-lt"/>
                <a:ea typeface="+mn-ea"/>
                <a:cs typeface="+mn-cs"/>
              </a:rPr>
              <a:t>η</a:t>
            </a:r>
            <a:r>
              <a:rPr lang="en-US" sz="1200" b="1" i="0" baseline="30000">
                <a:solidFill>
                  <a:schemeClr val="tx1"/>
                </a:solidFill>
                <a:effectLst/>
                <a:latin typeface="+mn-lt"/>
                <a:ea typeface="+mn-ea"/>
                <a:cs typeface="+mn-cs"/>
              </a:rPr>
              <a:t>2</a:t>
            </a:r>
            <a:r>
              <a:rPr lang="en-US" sz="1200" b="1" i="0">
                <a:solidFill>
                  <a:schemeClr val="tx1"/>
                </a:solidFill>
                <a:effectLst/>
                <a:latin typeface="+mn-lt"/>
                <a:ea typeface="+mn-ea"/>
                <a:cs typeface="+mn-cs"/>
              </a:rPr>
              <a:t>, partial </a:t>
            </a:r>
            <a:r>
              <a:rPr lang="en-US" sz="1200" b="1" i="1">
                <a:solidFill>
                  <a:schemeClr val="tx1"/>
                </a:solidFill>
                <a:effectLst/>
                <a:latin typeface="+mn-lt"/>
                <a:ea typeface="+mn-ea"/>
                <a:cs typeface="+mn-cs"/>
              </a:rPr>
              <a:t>η</a:t>
            </a:r>
            <a:r>
              <a:rPr lang="en-US" sz="1200" b="1" i="0" baseline="30000">
                <a:solidFill>
                  <a:schemeClr val="tx1"/>
                </a:solidFill>
                <a:effectLst/>
                <a:latin typeface="+mn-lt"/>
                <a:ea typeface="+mn-ea"/>
                <a:cs typeface="+mn-cs"/>
              </a:rPr>
              <a:t>2</a:t>
            </a:r>
            <a:r>
              <a:rPr lang="en-US" sz="1200" b="1" i="0">
                <a:solidFill>
                  <a:schemeClr val="tx1"/>
                </a:solidFill>
                <a:effectLst/>
                <a:latin typeface="+mn-lt"/>
                <a:ea typeface="+mn-ea"/>
                <a:cs typeface="+mn-cs"/>
              </a:rPr>
              <a:t>, and </a:t>
            </a:r>
            <a:r>
              <a:rPr lang="en-US" sz="1200" b="1" i="1">
                <a:solidFill>
                  <a:schemeClr val="tx1"/>
                </a:solidFill>
                <a:effectLst/>
                <a:latin typeface="+mn-lt"/>
                <a:ea typeface="+mn-ea"/>
                <a:cs typeface="+mn-cs"/>
              </a:rPr>
              <a:t>ω</a:t>
            </a:r>
            <a:r>
              <a:rPr lang="en-US" sz="1200" b="1" i="0" baseline="30000">
                <a:solidFill>
                  <a:schemeClr val="tx1"/>
                </a:solidFill>
                <a:effectLst/>
                <a:latin typeface="+mn-lt"/>
                <a:ea typeface="+mn-ea"/>
                <a:cs typeface="+mn-cs"/>
              </a:rPr>
              <a:t>2</a:t>
            </a:r>
            <a:endParaRPr lang="en-US" sz="1200" b="1">
              <a:solidFill>
                <a:schemeClr val="tx1"/>
              </a:solidFill>
              <a:latin typeface="+mn-lt"/>
              <a:ea typeface="+mn-ea"/>
              <a:cs typeface="+mn-cs"/>
            </a:endParaRPr>
          </a:p>
          <a:p>
            <a:pPr marL="1085850" lvl="2" indent="-228600">
              <a:lnSpc>
                <a:spcPct val="90000"/>
              </a:lnSpc>
              <a:buClr>
                <a:schemeClr val="tx1"/>
              </a:buClr>
              <a:buFont typeface="Arial" panose="020B0604020202020204" pitchFamily="34" charset="0"/>
              <a:buChar char="•"/>
            </a:pPr>
            <a:r>
              <a:rPr lang="en-US" sz="1200">
                <a:solidFill>
                  <a:schemeClr val="tx1"/>
                </a:solidFill>
                <a:latin typeface="+mn-lt"/>
                <a:ea typeface="+mn-ea"/>
                <a:cs typeface="+mn-cs"/>
              </a:rPr>
              <a:t>The </a:t>
            </a:r>
            <a:r>
              <a:rPr lang="en-US" sz="1200" i="1">
                <a:solidFill>
                  <a:schemeClr val="tx1"/>
                </a:solidFill>
                <a:latin typeface="+mn-lt"/>
                <a:ea typeface="+mn-ea"/>
                <a:cs typeface="+mn-cs"/>
              </a:rPr>
              <a:t>r</a:t>
            </a:r>
            <a:r>
              <a:rPr lang="en-US" sz="1200">
                <a:solidFill>
                  <a:schemeClr val="tx1"/>
                </a:solidFill>
                <a:latin typeface="+mn-lt"/>
                <a:ea typeface="+mn-ea"/>
                <a:cs typeface="+mn-cs"/>
              </a:rPr>
              <a:t> family looks at the proportion of the variance explained in the outcome variable by the independent variable(s)</a:t>
            </a:r>
          </a:p>
          <a:p>
            <a:pPr marL="1085850" lvl="2" indent="-228600">
              <a:lnSpc>
                <a:spcPct val="90000"/>
              </a:lnSpc>
              <a:buClr>
                <a:schemeClr val="tx1"/>
              </a:buClr>
              <a:buFont typeface="Arial" panose="020B0604020202020204" pitchFamily="34" charset="0"/>
              <a:buChar char="•"/>
            </a:pPr>
            <a:r>
              <a:rPr lang="en-US" sz="1200" b="0" i="0">
                <a:solidFill>
                  <a:schemeClr val="tx1"/>
                </a:solidFill>
                <a:effectLst/>
                <a:latin typeface="+mn-lt"/>
                <a:ea typeface="+mn-ea"/>
                <a:cs typeface="+mn-cs"/>
              </a:rPr>
              <a:t>For this chapter, there are three effect size measures that are commonly reported: eta squared (</a:t>
            </a:r>
            <a:r>
              <a:rPr lang="en-US" sz="1200" b="0" i="1">
                <a:solidFill>
                  <a:schemeClr val="tx1"/>
                </a:solidFill>
                <a:effectLst/>
                <a:latin typeface="+mn-lt"/>
                <a:ea typeface="+mn-ea"/>
                <a:cs typeface="+mn-cs"/>
              </a:rPr>
              <a:t>η</a:t>
            </a:r>
            <a:r>
              <a:rPr lang="en-US" sz="1200" b="0" i="0" baseline="30000">
                <a:solidFill>
                  <a:schemeClr val="tx1"/>
                </a:solidFill>
                <a:effectLst/>
                <a:latin typeface="+mn-lt"/>
                <a:ea typeface="+mn-ea"/>
                <a:cs typeface="+mn-cs"/>
              </a:rPr>
              <a:t>2</a:t>
            </a:r>
            <a:r>
              <a:rPr lang="en-US" sz="1200" b="0" i="0">
                <a:solidFill>
                  <a:schemeClr val="tx1"/>
                </a:solidFill>
                <a:effectLst/>
                <a:latin typeface="+mn-lt"/>
                <a:ea typeface="+mn-ea"/>
                <a:cs typeface="+mn-cs"/>
              </a:rPr>
              <a:t>), partial eta squared (η2p), and omega squared (</a:t>
            </a:r>
            <a:r>
              <a:rPr lang="en-US" sz="1200" b="0" i="1">
                <a:solidFill>
                  <a:schemeClr val="tx1"/>
                </a:solidFill>
                <a:effectLst/>
                <a:latin typeface="+mn-lt"/>
                <a:ea typeface="+mn-ea"/>
                <a:cs typeface="+mn-cs"/>
              </a:rPr>
              <a:t>ω</a:t>
            </a:r>
            <a:r>
              <a:rPr lang="en-US" sz="1200" b="0" i="0" baseline="30000">
                <a:solidFill>
                  <a:schemeClr val="tx1"/>
                </a:solidFill>
                <a:effectLst/>
                <a:latin typeface="+mn-lt"/>
                <a:ea typeface="+mn-ea"/>
                <a:cs typeface="+mn-cs"/>
              </a:rPr>
              <a:t>2</a:t>
            </a:r>
            <a:r>
              <a:rPr lang="en-US" sz="1200" b="0" i="0">
                <a:solidFill>
                  <a:schemeClr val="tx1"/>
                </a:solidFill>
                <a:effectLst/>
                <a:latin typeface="+mn-lt"/>
                <a:ea typeface="+mn-ea"/>
                <a:cs typeface="+mn-cs"/>
              </a:rPr>
              <a:t>)</a:t>
            </a:r>
            <a:endParaRPr lang="en-US" sz="1200">
              <a:solidFill>
                <a:schemeClr val="tx1"/>
              </a:solidFill>
              <a:latin typeface="+mn-lt"/>
              <a:ea typeface="+mn-ea"/>
              <a:cs typeface="+mn-cs"/>
            </a:endParaRPr>
          </a:p>
        </p:txBody>
      </p:sp>
    </p:spTree>
    <p:extLst>
      <p:ext uri="{BB962C8B-B14F-4D97-AF65-F5344CB8AC3E}">
        <p14:creationId xmlns:p14="http://schemas.microsoft.com/office/powerpoint/2010/main" val="4236517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27"/>
        <p:cNvGrpSpPr/>
        <p:nvPr/>
      </p:nvGrpSpPr>
      <p:grpSpPr>
        <a:xfrm>
          <a:off x="0" y="0"/>
          <a:ext cx="0" cy="0"/>
          <a:chOff x="0" y="0"/>
          <a:chExt cx="0" cy="0"/>
        </a:xfrm>
      </p:grpSpPr>
      <p:sp useBgFill="1">
        <p:nvSpPr>
          <p:cNvPr id="834" name="Rectangle 833">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Freeform: Shape 835">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1" y="482600"/>
            <a:ext cx="8178799" cy="4171687"/>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9" name="Google Shape;829;p25"/>
          <p:cNvSpPr txBox="1">
            <a:spLocks noGrp="1"/>
          </p:cNvSpPr>
          <p:nvPr>
            <p:ph type="title" idx="4294967295"/>
          </p:nvPr>
        </p:nvSpPr>
        <p:spPr>
          <a:xfrm>
            <a:off x="1222313" y="794337"/>
            <a:ext cx="6693294" cy="700114"/>
          </a:xfrm>
          <a:prstGeom prst="rect">
            <a:avLst/>
          </a:prstGeom>
        </p:spPr>
        <p:txBody>
          <a:bodyPr spcFirstLastPara="1" vert="horz" lIns="91440" tIns="45720" rIns="91440" bIns="45720" rtlCol="0" anchor="ctr" anchorCtr="0">
            <a:normAutofit/>
          </a:bodyPr>
          <a:lstStyle/>
          <a:p>
            <a:pPr marL="0" lvl="0" indent="0" algn="ctr" defTabSz="914400">
              <a:spcAft>
                <a:spcPts val="0"/>
              </a:spcAft>
            </a:pPr>
            <a:r>
              <a:rPr lang="en-US" sz="4400" kern="1200">
                <a:solidFill>
                  <a:schemeClr val="tx1"/>
                </a:solidFill>
                <a:latin typeface="+mj-lt"/>
                <a:ea typeface="+mj-ea"/>
                <a:cs typeface="+mj-cs"/>
              </a:rPr>
              <a:t>Practical Significance cont.</a:t>
            </a:r>
          </a:p>
        </p:txBody>
      </p:sp>
      <p:sp>
        <p:nvSpPr>
          <p:cNvPr id="838"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4063620" y="263802"/>
            <a:ext cx="1014085" cy="305853"/>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844;p26">
            <a:extLst>
              <a:ext uri="{FF2B5EF4-FFF2-40B4-BE49-F238E27FC236}">
                <a16:creationId xmlns:a16="http://schemas.microsoft.com/office/drawing/2014/main" id="{92D2D51B-3854-4652-A68A-FA1EEFB30757}"/>
              </a:ext>
            </a:extLst>
          </p:cNvPr>
          <p:cNvSpPr txBox="1">
            <a:spLocks/>
          </p:cNvSpPr>
          <p:nvPr/>
        </p:nvSpPr>
        <p:spPr>
          <a:xfrm>
            <a:off x="1468489" y="1719132"/>
            <a:ext cx="6205035" cy="2497046"/>
          </a:xfrm>
          <a:prstGeom prst="rect">
            <a:avLst/>
          </a:prstGeom>
        </p:spPr>
        <p:txBody>
          <a:bodyPr spcFirstLastPara="1" vert="horz" lIns="91440" tIns="45720" rIns="91440" bIns="45720" rtlCol="0" anchorCtr="0">
            <a:norm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1pPr>
            <a:lvl2pPr marL="914400" marR="0" lvl="1" indent="-381000" algn="l" rtl="0">
              <a:lnSpc>
                <a:spcPct val="115000"/>
              </a:lnSpc>
              <a:spcBef>
                <a:spcPts val="800"/>
              </a:spcBef>
              <a:spcAft>
                <a:spcPts val="0"/>
              </a:spcAft>
              <a:buClr>
                <a:schemeClr val="accent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2pPr>
            <a:lvl3pPr marL="1371600" marR="0" lvl="2" indent="-381000" algn="l" rtl="0">
              <a:lnSpc>
                <a:spcPct val="115000"/>
              </a:lnSpc>
              <a:spcBef>
                <a:spcPts val="800"/>
              </a:spcBef>
              <a:spcAft>
                <a:spcPts val="0"/>
              </a:spcAft>
              <a:buClr>
                <a:schemeClr val="accent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3pPr>
            <a:lvl4pPr marL="1828800" marR="0" lvl="3" indent="-381000" algn="l" rtl="0">
              <a:lnSpc>
                <a:spcPct val="115000"/>
              </a:lnSpc>
              <a:spcBef>
                <a:spcPts val="800"/>
              </a:spcBef>
              <a:spcAft>
                <a:spcPts val="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4pPr>
            <a:lvl5pPr marL="2286000" marR="0" lvl="4" indent="-381000" algn="l" rtl="0">
              <a:lnSpc>
                <a:spcPct val="115000"/>
              </a:lnSpc>
              <a:spcBef>
                <a:spcPts val="800"/>
              </a:spcBef>
              <a:spcAft>
                <a:spcPts val="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5pPr>
            <a:lvl6pPr marL="2743200" marR="0" lvl="5" indent="-381000" algn="l" rtl="0">
              <a:lnSpc>
                <a:spcPct val="115000"/>
              </a:lnSpc>
              <a:spcBef>
                <a:spcPts val="800"/>
              </a:spcBef>
              <a:spcAft>
                <a:spcPts val="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6pPr>
            <a:lvl7pPr marL="3200400" marR="0" lvl="6" indent="-381000" algn="l" rtl="0">
              <a:lnSpc>
                <a:spcPct val="115000"/>
              </a:lnSpc>
              <a:spcBef>
                <a:spcPts val="800"/>
              </a:spcBef>
              <a:spcAft>
                <a:spcPts val="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7pPr>
            <a:lvl8pPr marL="3657600" marR="0" lvl="7" indent="-381000" algn="l" rtl="0">
              <a:lnSpc>
                <a:spcPct val="115000"/>
              </a:lnSpc>
              <a:spcBef>
                <a:spcPts val="800"/>
              </a:spcBef>
              <a:spcAft>
                <a:spcPts val="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8pPr>
            <a:lvl9pPr marL="4114800" marR="0" lvl="8" indent="-381000" algn="l" rtl="0">
              <a:lnSpc>
                <a:spcPct val="115000"/>
              </a:lnSpc>
              <a:spcBef>
                <a:spcPts val="800"/>
              </a:spcBef>
              <a:spcAft>
                <a:spcPts val="800"/>
              </a:spcAft>
              <a:buClr>
                <a:schemeClr val="dk1"/>
              </a:buClr>
              <a:buSzPts val="2400"/>
              <a:buFont typeface="Catamaran Thin"/>
              <a:buChar char="■"/>
              <a:defRPr sz="2400" b="0" i="0" u="none" strike="noStrike" cap="none">
                <a:solidFill>
                  <a:schemeClr val="dk1"/>
                </a:solidFill>
                <a:latin typeface="Catamaran Thin"/>
                <a:ea typeface="Catamaran Thin"/>
                <a:cs typeface="Catamaran Thin"/>
                <a:sym typeface="Catamaran Thin"/>
              </a:defRPr>
            </a:lvl9pPr>
          </a:lstStyle>
          <a:p>
            <a:pPr marL="171450" indent="-228600">
              <a:lnSpc>
                <a:spcPct val="90000"/>
              </a:lnSpc>
              <a:buClr>
                <a:schemeClr val="tx1"/>
              </a:buClr>
              <a:buFont typeface="Arial" panose="020B0604020202020204" pitchFamily="34" charset="0"/>
              <a:buChar char="•"/>
            </a:pPr>
            <a:r>
              <a:rPr lang="en-US" sz="1100">
                <a:solidFill>
                  <a:schemeClr val="tx1"/>
                </a:solidFill>
                <a:latin typeface="+mn-lt"/>
                <a:ea typeface="+mn-ea"/>
                <a:cs typeface="+mn-cs"/>
              </a:rPr>
              <a:t>Each of the effect sizes used with ANOVAs indicate how much total variability in our scores on the dependent variable (i.e., of the 100% amount of possible variability) can be accounted for or explained by the independent variable</a:t>
            </a:r>
          </a:p>
          <a:p>
            <a:pPr marL="171450" indent="-228600">
              <a:lnSpc>
                <a:spcPct val="90000"/>
              </a:lnSpc>
              <a:buClr>
                <a:schemeClr val="tx1"/>
              </a:buClr>
              <a:buFont typeface="Arial" panose="020B0604020202020204" pitchFamily="34" charset="0"/>
              <a:buChar char="•"/>
            </a:pPr>
            <a:r>
              <a:rPr lang="en-US" sz="1100">
                <a:solidFill>
                  <a:schemeClr val="tx1"/>
                </a:solidFill>
                <a:latin typeface="+mn-lt"/>
                <a:ea typeface="+mn-ea"/>
                <a:cs typeface="+mn-cs"/>
              </a:rPr>
              <a:t>The effect size used depends on what is being compared:</a:t>
            </a:r>
          </a:p>
          <a:p>
            <a:pPr marL="628650" lvl="1" indent="-228600">
              <a:lnSpc>
                <a:spcPct val="90000"/>
              </a:lnSpc>
              <a:buClr>
                <a:schemeClr val="tx1"/>
              </a:buClr>
              <a:buFont typeface="Arial" panose="020B0604020202020204" pitchFamily="34" charset="0"/>
              <a:buChar char="•"/>
            </a:pPr>
            <a:r>
              <a:rPr lang="en-US" sz="1100">
                <a:solidFill>
                  <a:schemeClr val="tx1"/>
                </a:solidFill>
                <a:latin typeface="+mn-lt"/>
                <a:ea typeface="+mn-ea"/>
                <a:cs typeface="+mn-cs"/>
              </a:rPr>
              <a:t>Partial eta squared is best used when comparing the effect size </a:t>
            </a:r>
            <a:r>
              <a:rPr lang="en-US" sz="1100" i="1">
                <a:solidFill>
                  <a:schemeClr val="tx1"/>
                </a:solidFill>
                <a:latin typeface="+mn-lt"/>
                <a:ea typeface="+mn-ea"/>
                <a:cs typeface="+mn-cs"/>
              </a:rPr>
              <a:t>between</a:t>
            </a:r>
            <a:r>
              <a:rPr lang="en-US" sz="1100">
                <a:solidFill>
                  <a:schemeClr val="tx1"/>
                </a:solidFill>
                <a:latin typeface="+mn-lt"/>
                <a:ea typeface="+mn-ea"/>
                <a:cs typeface="+mn-cs"/>
              </a:rPr>
              <a:t> studies with similar experimental research designs</a:t>
            </a:r>
          </a:p>
          <a:p>
            <a:pPr marL="628650" lvl="1" indent="-228600">
              <a:lnSpc>
                <a:spcPct val="90000"/>
              </a:lnSpc>
              <a:buClr>
                <a:schemeClr val="tx1"/>
              </a:buClr>
              <a:buFont typeface="Arial" panose="020B0604020202020204" pitchFamily="34" charset="0"/>
              <a:buChar char="•"/>
            </a:pPr>
            <a:r>
              <a:rPr lang="en-US" sz="1100">
                <a:solidFill>
                  <a:schemeClr val="tx1"/>
                </a:solidFill>
                <a:latin typeface="+mn-lt"/>
                <a:ea typeface="+mn-ea"/>
                <a:cs typeface="+mn-cs"/>
              </a:rPr>
              <a:t>Eta squared and omega squared are best used when comparting the size of an effect </a:t>
            </a:r>
            <a:r>
              <a:rPr lang="en-US" sz="1100" i="1">
                <a:solidFill>
                  <a:schemeClr val="tx1"/>
                </a:solidFill>
                <a:latin typeface="+mn-lt"/>
                <a:ea typeface="+mn-ea"/>
                <a:cs typeface="+mn-cs"/>
              </a:rPr>
              <a:t>within </a:t>
            </a:r>
            <a:r>
              <a:rPr lang="en-US" sz="1100">
                <a:solidFill>
                  <a:schemeClr val="tx1"/>
                </a:solidFill>
                <a:latin typeface="+mn-lt"/>
                <a:ea typeface="+mn-ea"/>
                <a:cs typeface="+mn-cs"/>
              </a:rPr>
              <a:t>a study (we will focus on these)</a:t>
            </a:r>
          </a:p>
          <a:p>
            <a:pPr marL="1085850" lvl="2" indent="-228600">
              <a:lnSpc>
                <a:spcPct val="90000"/>
              </a:lnSpc>
              <a:buClr>
                <a:schemeClr val="tx1"/>
              </a:buClr>
              <a:buFont typeface="Arial" panose="020B0604020202020204" pitchFamily="34" charset="0"/>
              <a:buChar char="•"/>
            </a:pPr>
            <a:r>
              <a:rPr lang="en-US" sz="1100">
                <a:solidFill>
                  <a:schemeClr val="tx1"/>
                </a:solidFill>
                <a:latin typeface="+mn-lt"/>
                <a:ea typeface="+mn-ea"/>
                <a:cs typeface="+mn-cs"/>
              </a:rPr>
              <a:t>Eta squared estimates the proportion of variance explained from the sample data, which may be less accurate</a:t>
            </a:r>
          </a:p>
          <a:p>
            <a:pPr marL="1085850" lvl="2" indent="-228600">
              <a:lnSpc>
                <a:spcPct val="90000"/>
              </a:lnSpc>
              <a:buClr>
                <a:schemeClr val="tx1"/>
              </a:buClr>
              <a:buFont typeface="Arial" panose="020B0604020202020204" pitchFamily="34" charset="0"/>
              <a:buChar char="•"/>
            </a:pPr>
            <a:r>
              <a:rPr lang="en-US" sz="1100">
                <a:solidFill>
                  <a:schemeClr val="tx1"/>
                </a:solidFill>
                <a:latin typeface="+mn-lt"/>
                <a:ea typeface="+mn-ea"/>
                <a:cs typeface="+mn-cs"/>
              </a:rPr>
              <a:t>Omega squared estimates the proportion of variance explained based on estimates the true population effect size (considered the less biased and more conservative measure)</a:t>
            </a:r>
          </a:p>
        </p:txBody>
      </p:sp>
    </p:spTree>
    <p:extLst>
      <p:ext uri="{BB962C8B-B14F-4D97-AF65-F5344CB8AC3E}">
        <p14:creationId xmlns:p14="http://schemas.microsoft.com/office/powerpoint/2010/main" val="2523058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27"/>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829;p25">
            <a:extLst>
              <a:ext uri="{FF2B5EF4-FFF2-40B4-BE49-F238E27FC236}">
                <a16:creationId xmlns:a16="http://schemas.microsoft.com/office/drawing/2014/main" id="{9E971566-6A33-4CD3-8028-AF7CA801D4E1}"/>
              </a:ext>
            </a:extLst>
          </p:cNvPr>
          <p:cNvSpPr txBox="1">
            <a:spLocks noGrp="1"/>
          </p:cNvSpPr>
          <p:nvPr>
            <p:ph type="title" idx="4294967295"/>
          </p:nvPr>
        </p:nvSpPr>
        <p:spPr>
          <a:xfrm>
            <a:off x="628650" y="138603"/>
            <a:ext cx="7886700" cy="1129413"/>
          </a:xfrm>
          <a:prstGeom prst="rect">
            <a:avLst/>
          </a:prstGeom>
          <a:noFill/>
          <a:ln>
            <a:noFill/>
            <a:prstDash/>
          </a:ln>
          <a:effectLst/>
        </p:spPr>
        <p:txBody>
          <a:bodyPr rot="0" spcFirstLastPara="1" vertOverflow="overflow" horzOverflow="overflow" vert="horz" wrap="square" lIns="91440" tIns="45720" rIns="91440" bIns="4572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2000"/>
              <a:buFont typeface="Catamaran"/>
              <a:buNone/>
              <a:defRPr sz="2000" b="1" i="0" u="none" strike="noStrike" cap="none">
                <a:solidFill>
                  <a:schemeClr val="dk1"/>
                </a:solidFill>
                <a:latin typeface="Catamaran"/>
                <a:ea typeface="Catamaran"/>
                <a:cs typeface="Catamaran"/>
                <a:sym typeface="Catamaran"/>
              </a:defRPr>
            </a:lvl1pPr>
            <a:lvl2pPr marR="0" lvl="1" algn="ctr" rtl="0">
              <a:lnSpc>
                <a:spcPct val="90000"/>
              </a:lnSpc>
              <a:spcBef>
                <a:spcPts val="0"/>
              </a:spcBef>
              <a:spcAft>
                <a:spcPts val="0"/>
              </a:spcAft>
              <a:buClr>
                <a:schemeClr val="dk1"/>
              </a:buClr>
              <a:buSzPts val="2000"/>
              <a:buFont typeface="Catamaran"/>
              <a:buNone/>
              <a:defRPr sz="2000" b="1" i="0" u="none" strike="noStrike" cap="none">
                <a:solidFill>
                  <a:schemeClr val="dk1"/>
                </a:solidFill>
                <a:latin typeface="Catamaran"/>
                <a:ea typeface="Catamaran"/>
                <a:cs typeface="Catamaran"/>
                <a:sym typeface="Catamaran"/>
              </a:defRPr>
            </a:lvl2pPr>
            <a:lvl3pPr marR="0" lvl="2" algn="ctr" rtl="0">
              <a:lnSpc>
                <a:spcPct val="90000"/>
              </a:lnSpc>
              <a:spcBef>
                <a:spcPts val="0"/>
              </a:spcBef>
              <a:spcAft>
                <a:spcPts val="0"/>
              </a:spcAft>
              <a:buClr>
                <a:schemeClr val="dk1"/>
              </a:buClr>
              <a:buSzPts val="2000"/>
              <a:buFont typeface="Catamaran"/>
              <a:buNone/>
              <a:defRPr sz="2000" b="1" i="0" u="none" strike="noStrike" cap="none">
                <a:solidFill>
                  <a:schemeClr val="dk1"/>
                </a:solidFill>
                <a:latin typeface="Catamaran"/>
                <a:ea typeface="Catamaran"/>
                <a:cs typeface="Catamaran"/>
                <a:sym typeface="Catamaran"/>
              </a:defRPr>
            </a:lvl3pPr>
            <a:lvl4pPr marR="0" lvl="3" algn="ctr" rtl="0">
              <a:lnSpc>
                <a:spcPct val="90000"/>
              </a:lnSpc>
              <a:spcBef>
                <a:spcPts val="0"/>
              </a:spcBef>
              <a:spcAft>
                <a:spcPts val="0"/>
              </a:spcAft>
              <a:buClr>
                <a:schemeClr val="dk1"/>
              </a:buClr>
              <a:buSzPts val="2000"/>
              <a:buFont typeface="Catamaran"/>
              <a:buNone/>
              <a:defRPr sz="2000" b="1" i="0" u="none" strike="noStrike" cap="none">
                <a:solidFill>
                  <a:schemeClr val="dk1"/>
                </a:solidFill>
                <a:latin typeface="Catamaran"/>
                <a:ea typeface="Catamaran"/>
                <a:cs typeface="Catamaran"/>
                <a:sym typeface="Catamaran"/>
              </a:defRPr>
            </a:lvl4pPr>
            <a:lvl5pPr marR="0" lvl="4" algn="ctr" rtl="0">
              <a:lnSpc>
                <a:spcPct val="90000"/>
              </a:lnSpc>
              <a:spcBef>
                <a:spcPts val="0"/>
              </a:spcBef>
              <a:spcAft>
                <a:spcPts val="0"/>
              </a:spcAft>
              <a:buClr>
                <a:schemeClr val="dk1"/>
              </a:buClr>
              <a:buSzPts val="2000"/>
              <a:buFont typeface="Catamaran"/>
              <a:buNone/>
              <a:defRPr sz="2000" b="1" i="0" u="none" strike="noStrike" cap="none">
                <a:solidFill>
                  <a:schemeClr val="dk1"/>
                </a:solidFill>
                <a:latin typeface="Catamaran"/>
                <a:ea typeface="Catamaran"/>
                <a:cs typeface="Catamaran"/>
                <a:sym typeface="Catamaran"/>
              </a:defRPr>
            </a:lvl5pPr>
            <a:lvl6pPr marR="0" lvl="5" algn="ctr" rtl="0">
              <a:lnSpc>
                <a:spcPct val="90000"/>
              </a:lnSpc>
              <a:spcBef>
                <a:spcPts val="0"/>
              </a:spcBef>
              <a:spcAft>
                <a:spcPts val="0"/>
              </a:spcAft>
              <a:buClr>
                <a:schemeClr val="dk1"/>
              </a:buClr>
              <a:buSzPts val="2000"/>
              <a:buFont typeface="Catamaran"/>
              <a:buNone/>
              <a:defRPr sz="2000" b="1" i="0" u="none" strike="noStrike" cap="none">
                <a:solidFill>
                  <a:schemeClr val="dk1"/>
                </a:solidFill>
                <a:latin typeface="Catamaran"/>
                <a:ea typeface="Catamaran"/>
                <a:cs typeface="Catamaran"/>
                <a:sym typeface="Catamaran"/>
              </a:defRPr>
            </a:lvl6pPr>
            <a:lvl7pPr marR="0" lvl="6" algn="ctr" rtl="0">
              <a:lnSpc>
                <a:spcPct val="90000"/>
              </a:lnSpc>
              <a:spcBef>
                <a:spcPts val="0"/>
              </a:spcBef>
              <a:spcAft>
                <a:spcPts val="0"/>
              </a:spcAft>
              <a:buClr>
                <a:schemeClr val="dk1"/>
              </a:buClr>
              <a:buSzPts val="2000"/>
              <a:buFont typeface="Catamaran"/>
              <a:buNone/>
              <a:defRPr sz="2000" b="1" i="0" u="none" strike="noStrike" cap="none">
                <a:solidFill>
                  <a:schemeClr val="dk1"/>
                </a:solidFill>
                <a:latin typeface="Catamaran"/>
                <a:ea typeface="Catamaran"/>
                <a:cs typeface="Catamaran"/>
                <a:sym typeface="Catamaran"/>
              </a:defRPr>
            </a:lvl7pPr>
            <a:lvl8pPr marR="0" lvl="7" algn="ctr" rtl="0">
              <a:lnSpc>
                <a:spcPct val="90000"/>
              </a:lnSpc>
              <a:spcBef>
                <a:spcPts val="0"/>
              </a:spcBef>
              <a:spcAft>
                <a:spcPts val="0"/>
              </a:spcAft>
              <a:buClr>
                <a:schemeClr val="dk1"/>
              </a:buClr>
              <a:buSzPts val="2000"/>
              <a:buFont typeface="Catamaran"/>
              <a:buNone/>
              <a:defRPr sz="2000" b="1" i="0" u="none" strike="noStrike" cap="none">
                <a:solidFill>
                  <a:schemeClr val="dk1"/>
                </a:solidFill>
                <a:latin typeface="Catamaran"/>
                <a:ea typeface="Catamaran"/>
                <a:cs typeface="Catamaran"/>
                <a:sym typeface="Catamaran"/>
              </a:defRPr>
            </a:lvl8pPr>
            <a:lvl9pPr marR="0" lvl="8" algn="ctr" rtl="0">
              <a:lnSpc>
                <a:spcPct val="90000"/>
              </a:lnSpc>
              <a:spcBef>
                <a:spcPts val="0"/>
              </a:spcBef>
              <a:spcAft>
                <a:spcPts val="0"/>
              </a:spcAft>
              <a:buClr>
                <a:schemeClr val="dk1"/>
              </a:buClr>
              <a:buSzPts val="2000"/>
              <a:buFont typeface="Catamaran"/>
              <a:buNone/>
              <a:defRPr sz="2000" b="1" i="0" u="none" strike="noStrike" cap="none">
                <a:solidFill>
                  <a:schemeClr val="dk1"/>
                </a:solidFill>
                <a:latin typeface="Catamaran"/>
                <a:ea typeface="Catamaran"/>
                <a:cs typeface="Catamaran"/>
                <a:sym typeface="Catamaran"/>
              </a:defRPr>
            </a:lvl9pPr>
          </a:lstStyle>
          <a:p>
            <a:pPr marL="0" marR="0" lvl="0" indent="0" algn="l" defTabSz="914400" rtl="0" eaLnBrk="1" fontAlgn="auto" latinLnBrk="0" hangingPunct="1">
              <a:lnSpc>
                <a:spcPct val="90000"/>
              </a:lnSpc>
              <a:spcBef>
                <a:spcPct val="0"/>
              </a:spcBef>
              <a:spcAft>
                <a:spcPts val="600"/>
              </a:spcAft>
              <a:buClr>
                <a:schemeClr val="dk1"/>
              </a:buClr>
              <a:buSzPts val="2000"/>
              <a:buFont typeface="Catamaran"/>
              <a:buNone/>
              <a:tabLst/>
              <a:defRPr/>
            </a:pPr>
            <a:r>
              <a:rPr kumimoji="0" lang="en-US" sz="3900" b="1" i="0" u="none" strike="noStrike" kern="1200" cap="none" spc="0" normalizeH="0" baseline="0" noProof="0" dirty="0">
                <a:ln>
                  <a:noFill/>
                </a:ln>
                <a:solidFill>
                  <a:schemeClr val="tx1"/>
                </a:solidFill>
                <a:effectLst/>
                <a:uLnTx/>
                <a:uFillTx/>
                <a:latin typeface="+mj-lt"/>
                <a:ea typeface="+mj-ea"/>
                <a:cs typeface="+mj-cs"/>
                <a:sym typeface="Catamaran"/>
              </a:rPr>
              <a:t>Practical Significance cont.</a:t>
            </a:r>
          </a:p>
        </p:txBody>
      </p:sp>
      <p:graphicFrame>
        <p:nvGraphicFramePr>
          <p:cNvPr id="4" name="Table 4">
            <a:extLst>
              <a:ext uri="{FF2B5EF4-FFF2-40B4-BE49-F238E27FC236}">
                <a16:creationId xmlns:a16="http://schemas.microsoft.com/office/drawing/2014/main" id="{E0AA94D0-E54E-4D9D-92BE-CA40899ED067}"/>
              </a:ext>
            </a:extLst>
          </p:cNvPr>
          <p:cNvGraphicFramePr>
            <a:graphicFrameLocks noGrp="1"/>
          </p:cNvGraphicFramePr>
          <p:nvPr>
            <p:extLst>
              <p:ext uri="{D42A27DB-BD31-4B8C-83A1-F6EECF244321}">
                <p14:modId xmlns:p14="http://schemas.microsoft.com/office/powerpoint/2010/main" val="4025210765"/>
              </p:ext>
            </p:extLst>
          </p:nvPr>
        </p:nvGraphicFramePr>
        <p:xfrm>
          <a:off x="1052811" y="1384069"/>
          <a:ext cx="7036088" cy="3337728"/>
        </p:xfrm>
        <a:graphic>
          <a:graphicData uri="http://schemas.openxmlformats.org/drawingml/2006/table">
            <a:tbl>
              <a:tblPr firstRow="1" bandRow="1">
                <a:tableStyleId>{31778BD7-CB1E-45C7-9444-F9178D188997}</a:tableStyleId>
              </a:tblPr>
              <a:tblGrid>
                <a:gridCol w="3725804">
                  <a:extLst>
                    <a:ext uri="{9D8B030D-6E8A-4147-A177-3AD203B41FA5}">
                      <a16:colId xmlns:a16="http://schemas.microsoft.com/office/drawing/2014/main" val="2888287632"/>
                    </a:ext>
                  </a:extLst>
                </a:gridCol>
                <a:gridCol w="3310284">
                  <a:extLst>
                    <a:ext uri="{9D8B030D-6E8A-4147-A177-3AD203B41FA5}">
                      <a16:colId xmlns:a16="http://schemas.microsoft.com/office/drawing/2014/main" val="3704741116"/>
                    </a:ext>
                  </a:extLst>
                </a:gridCol>
              </a:tblGrid>
              <a:tr h="834432">
                <a:tc>
                  <a:txBody>
                    <a:bodyPr/>
                    <a:lstStyle/>
                    <a:p>
                      <a:pPr algn="ctr"/>
                      <a:r>
                        <a:rPr lang="en-US" sz="2800"/>
                        <a:t>Effect Size</a:t>
                      </a:r>
                      <a:endParaRPr lang="en-US" sz="2800">
                        <a:latin typeface="Aharoni" panose="02010803020104030203" pitchFamily="2" charset="-79"/>
                        <a:cs typeface="Aharoni" panose="02010803020104030203" pitchFamily="2" charset="-79"/>
                      </a:endParaRPr>
                    </a:p>
                  </a:txBody>
                  <a:tcPr marL="189644" marR="189644" marT="94822" marB="94822"/>
                </a:tc>
                <a:tc>
                  <a:txBody>
                    <a:bodyPr/>
                    <a:lstStyle/>
                    <a:p>
                      <a:pPr algn="ctr"/>
                      <a:r>
                        <a:rPr lang="en-US" sz="2800" dirty="0"/>
                        <a:t>Strength</a:t>
                      </a:r>
                      <a:endParaRPr lang="en-US" sz="2800" dirty="0">
                        <a:latin typeface="Aharoni" panose="02010803020104030203" pitchFamily="2" charset="-79"/>
                        <a:cs typeface="Aharoni" panose="02010803020104030203" pitchFamily="2" charset="-79"/>
                      </a:endParaRPr>
                    </a:p>
                  </a:txBody>
                  <a:tcPr marL="189644" marR="189644" marT="94822" marB="94822"/>
                </a:tc>
                <a:extLst>
                  <a:ext uri="{0D108BD9-81ED-4DB2-BD59-A6C34878D82A}">
                    <a16:rowId xmlns:a16="http://schemas.microsoft.com/office/drawing/2014/main" val="1570554779"/>
                  </a:ext>
                </a:extLst>
              </a:tr>
              <a:tr h="834432">
                <a:tc>
                  <a:txBody>
                    <a:bodyPr/>
                    <a:lstStyle/>
                    <a:p>
                      <a:pPr algn="ctr"/>
                      <a:r>
                        <a:rPr lang="en-US" sz="2800"/>
                        <a:t>0.01</a:t>
                      </a:r>
                      <a:endParaRPr lang="en-US" sz="2800">
                        <a:latin typeface="Aharoni" panose="02010803020104030203" pitchFamily="2" charset="-79"/>
                        <a:cs typeface="Aharoni" panose="02010803020104030203" pitchFamily="2" charset="-79"/>
                      </a:endParaRPr>
                    </a:p>
                  </a:txBody>
                  <a:tcPr marL="189644" marR="189644" marT="94822" marB="94822"/>
                </a:tc>
                <a:tc>
                  <a:txBody>
                    <a:bodyPr/>
                    <a:lstStyle/>
                    <a:p>
                      <a:pPr algn="ctr"/>
                      <a:r>
                        <a:rPr lang="en-US" sz="2800"/>
                        <a:t>Small</a:t>
                      </a:r>
                      <a:endParaRPr lang="en-US" sz="2800">
                        <a:latin typeface="Aharoni" panose="02010803020104030203" pitchFamily="2" charset="-79"/>
                        <a:cs typeface="Aharoni" panose="02010803020104030203" pitchFamily="2" charset="-79"/>
                      </a:endParaRPr>
                    </a:p>
                  </a:txBody>
                  <a:tcPr marL="189644" marR="189644" marT="94822" marB="94822"/>
                </a:tc>
                <a:extLst>
                  <a:ext uri="{0D108BD9-81ED-4DB2-BD59-A6C34878D82A}">
                    <a16:rowId xmlns:a16="http://schemas.microsoft.com/office/drawing/2014/main" val="2830927059"/>
                  </a:ext>
                </a:extLst>
              </a:tr>
              <a:tr h="834432">
                <a:tc>
                  <a:txBody>
                    <a:bodyPr/>
                    <a:lstStyle/>
                    <a:p>
                      <a:pPr algn="ctr"/>
                      <a:r>
                        <a:rPr lang="en-US" sz="2800"/>
                        <a:t>0.06</a:t>
                      </a:r>
                      <a:endParaRPr lang="en-US" sz="2800">
                        <a:latin typeface="Aharoni" panose="02010803020104030203" pitchFamily="2" charset="-79"/>
                        <a:cs typeface="Aharoni" panose="02010803020104030203" pitchFamily="2" charset="-79"/>
                      </a:endParaRPr>
                    </a:p>
                  </a:txBody>
                  <a:tcPr marL="189644" marR="189644" marT="94822" marB="94822"/>
                </a:tc>
                <a:tc>
                  <a:txBody>
                    <a:bodyPr/>
                    <a:lstStyle/>
                    <a:p>
                      <a:pPr algn="ctr"/>
                      <a:r>
                        <a:rPr lang="en-US" sz="2800"/>
                        <a:t>Medium</a:t>
                      </a:r>
                      <a:endParaRPr lang="en-US" sz="2800">
                        <a:latin typeface="Aharoni" panose="02010803020104030203" pitchFamily="2" charset="-79"/>
                        <a:cs typeface="Aharoni" panose="02010803020104030203" pitchFamily="2" charset="-79"/>
                      </a:endParaRPr>
                    </a:p>
                  </a:txBody>
                  <a:tcPr marL="189644" marR="189644" marT="94822" marB="94822"/>
                </a:tc>
                <a:extLst>
                  <a:ext uri="{0D108BD9-81ED-4DB2-BD59-A6C34878D82A}">
                    <a16:rowId xmlns:a16="http://schemas.microsoft.com/office/drawing/2014/main" val="3658227487"/>
                  </a:ext>
                </a:extLst>
              </a:tr>
              <a:tr h="834432">
                <a:tc>
                  <a:txBody>
                    <a:bodyPr/>
                    <a:lstStyle/>
                    <a:p>
                      <a:pPr algn="ctr"/>
                      <a:r>
                        <a:rPr lang="en-US" sz="2800" dirty="0"/>
                        <a:t>0.14</a:t>
                      </a:r>
                      <a:endParaRPr lang="en-US" sz="2800" dirty="0">
                        <a:latin typeface="Aharoni" panose="02010803020104030203" pitchFamily="2" charset="-79"/>
                        <a:cs typeface="Aharoni" panose="02010803020104030203" pitchFamily="2" charset="-79"/>
                      </a:endParaRPr>
                    </a:p>
                  </a:txBody>
                  <a:tcPr marL="189644" marR="189644" marT="94822" marB="94822"/>
                </a:tc>
                <a:tc>
                  <a:txBody>
                    <a:bodyPr/>
                    <a:lstStyle/>
                    <a:p>
                      <a:pPr algn="ctr"/>
                      <a:r>
                        <a:rPr lang="en-US" sz="2800" dirty="0"/>
                        <a:t>Large</a:t>
                      </a:r>
                      <a:endParaRPr lang="en-US" sz="2800" dirty="0">
                        <a:latin typeface="Aharoni" panose="02010803020104030203" pitchFamily="2" charset="-79"/>
                        <a:cs typeface="Aharoni" panose="02010803020104030203" pitchFamily="2" charset="-79"/>
                      </a:endParaRPr>
                    </a:p>
                  </a:txBody>
                  <a:tcPr marL="189644" marR="189644" marT="94822" marB="94822"/>
                </a:tc>
                <a:extLst>
                  <a:ext uri="{0D108BD9-81ED-4DB2-BD59-A6C34878D82A}">
                    <a16:rowId xmlns:a16="http://schemas.microsoft.com/office/drawing/2014/main" val="2964853646"/>
                  </a:ext>
                </a:extLst>
              </a:tr>
            </a:tbl>
          </a:graphicData>
        </a:graphic>
      </p:graphicFrame>
    </p:spTree>
    <p:extLst>
      <p:ext uri="{BB962C8B-B14F-4D97-AF65-F5344CB8AC3E}">
        <p14:creationId xmlns:p14="http://schemas.microsoft.com/office/powerpoint/2010/main" val="2306223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7B5FC-3465-FAE1-51FE-EA5FDBAC6876}"/>
              </a:ext>
            </a:extLst>
          </p:cNvPr>
          <p:cNvSpPr>
            <a:spLocks noGrp="1"/>
          </p:cNvSpPr>
          <p:nvPr>
            <p:ph type="sldNum" idx="12"/>
          </p:nvPr>
        </p:nvSpPr>
        <p:spPr>
          <a:xfrm>
            <a:off x="8595300" y="4608352"/>
            <a:ext cx="548700" cy="729600"/>
          </a:xfrm>
        </p:spPr>
        <p:txBody>
          <a:bodyPr/>
          <a:lstStyle/>
          <a:p>
            <a:pPr marL="0" lvl="0" indent="0" algn="ctr" rtl="0">
              <a:spcBef>
                <a:spcPts val="0"/>
              </a:spcBef>
              <a:spcAft>
                <a:spcPts val="0"/>
              </a:spcAft>
              <a:buNone/>
            </a:pPr>
            <a:fld id="{00000000-1234-1234-1234-123412341234}" type="slidenum">
              <a:rPr lang="en" smtClean="0"/>
              <a:t>23</a:t>
            </a:fld>
            <a:endParaRPr lang="en" dirty="0"/>
          </a:p>
        </p:txBody>
      </p:sp>
      <p:sp>
        <p:nvSpPr>
          <p:cNvPr id="8" name="TextBox 7">
            <a:extLst>
              <a:ext uri="{FF2B5EF4-FFF2-40B4-BE49-F238E27FC236}">
                <a16:creationId xmlns:a16="http://schemas.microsoft.com/office/drawing/2014/main" id="{59F098E9-9D96-4CFE-9228-660ECE41D643}"/>
              </a:ext>
            </a:extLst>
          </p:cNvPr>
          <p:cNvSpPr txBox="1"/>
          <p:nvPr/>
        </p:nvSpPr>
        <p:spPr>
          <a:xfrm>
            <a:off x="5690681" y="1123675"/>
            <a:ext cx="3103123" cy="3416320"/>
          </a:xfrm>
          <a:prstGeom prst="rect">
            <a:avLst/>
          </a:prstGeom>
          <a:noFill/>
        </p:spPr>
        <p:txBody>
          <a:bodyPr wrap="square">
            <a:spAutoFit/>
          </a:bodyPr>
          <a:lstStyle/>
          <a:p>
            <a:pPr marL="285750" indent="-285750">
              <a:buFont typeface="Wingdings" panose="05000000000000000000" pitchFamily="2" charset="2"/>
              <a:buChar char="Ø"/>
            </a:pPr>
            <a:r>
              <a:rPr lang="en-US" dirty="0"/>
              <a:t>Meyer and colleagues (2021) examined numerous variables, both categorical and continuous. For the purposes of this guide, we will be using these two continuous variables as our dependent variables:</a:t>
            </a:r>
          </a:p>
          <a:p>
            <a:endParaRPr lang="en-US" dirty="0"/>
          </a:p>
          <a:p>
            <a:pPr marL="800100" lvl="1" indent="-342900">
              <a:buFont typeface="+mj-lt"/>
              <a:buAutoNum type="arabicPeriod"/>
            </a:pPr>
            <a:r>
              <a:rPr lang="en-US" dirty="0"/>
              <a:t>Connection with the LGBT community</a:t>
            </a:r>
          </a:p>
          <a:p>
            <a:pPr marL="800100" lvl="1" indent="-342900">
              <a:buFont typeface="+mj-lt"/>
              <a:buAutoNum type="arabicPeriod"/>
            </a:pPr>
            <a:r>
              <a:rPr lang="en-US" dirty="0"/>
              <a:t>Life Satisfaction</a:t>
            </a:r>
          </a:p>
        </p:txBody>
      </p:sp>
      <p:sp>
        <p:nvSpPr>
          <p:cNvPr id="3" name="Text Placeholder 2">
            <a:extLst>
              <a:ext uri="{FF2B5EF4-FFF2-40B4-BE49-F238E27FC236}">
                <a16:creationId xmlns:a16="http://schemas.microsoft.com/office/drawing/2014/main" id="{436EED90-A976-48CD-B2BA-51B964A41BC8}"/>
              </a:ext>
            </a:extLst>
          </p:cNvPr>
          <p:cNvSpPr>
            <a:spLocks noGrp="1"/>
          </p:cNvSpPr>
          <p:nvPr>
            <p:ph type="body" idx="1"/>
          </p:nvPr>
        </p:nvSpPr>
        <p:spPr>
          <a:xfrm>
            <a:off x="175098" y="851300"/>
            <a:ext cx="5214026" cy="3983347"/>
          </a:xfrm>
          <a:ln w="28575">
            <a:solidFill>
              <a:schemeClr val="tx1"/>
            </a:solidFill>
          </a:ln>
        </p:spPr>
        <p:txBody>
          <a:bodyPr/>
          <a:lstStyle/>
          <a:p>
            <a:pPr marL="76200" indent="0" algn="ctr">
              <a:buNone/>
            </a:pPr>
            <a:r>
              <a:rPr lang="en-US" sz="1400" dirty="0"/>
              <a:t>Minority stress theory describes how experiences with stigma, prejudice, and discrimination connect to the physical and mental health of sexual minority people (Meyer, 2003). As societal attitudes toward sexual minorities (e.g., gay, lesbian, and bisexual people) continues to improve, this theory would suggest that physical and mental health outcomes for this population should also improve. As you can see from the following Pew Research Center (2019) graph, attitudes in favor of same-sex marriage, for example, have increased significantly since 2004. Additionally, the US Supreme Court banned employment discrimination based on gender identity or sexual orientation in 2020. Using minority stress theory, these improvements in social context (e.g., attitudes, legislation) would suggest that sexual minorities have improved physical and mental outcomes. Meyer and colleagues (2021) conducted a study to see if there is support for this. Specifically, they wanted to know if minority stress is reduced in younger generations of sexual minorities, compared to older generations of sexual minorities. They did this by comparing the outcomes of three different cohorts of sexual minorities: Equality Cohort, aged 18-25 years (n = 670), Visibility Cohort, aged 34-41 years (n = 372), and Pride Cohort, aged 52-59 years (n = 476).</a:t>
            </a:r>
          </a:p>
        </p:txBody>
      </p:sp>
      <p:sp>
        <p:nvSpPr>
          <p:cNvPr id="2" name="Title 1">
            <a:extLst>
              <a:ext uri="{FF2B5EF4-FFF2-40B4-BE49-F238E27FC236}">
                <a16:creationId xmlns:a16="http://schemas.microsoft.com/office/drawing/2014/main" id="{290A2BA8-C3EA-3434-8850-C79E834A3A55}"/>
              </a:ext>
            </a:extLst>
          </p:cNvPr>
          <p:cNvSpPr>
            <a:spLocks noGrp="1"/>
          </p:cNvSpPr>
          <p:nvPr>
            <p:ph type="title"/>
          </p:nvPr>
        </p:nvSpPr>
        <p:spPr>
          <a:xfrm>
            <a:off x="1650437" y="207205"/>
            <a:ext cx="6660300" cy="396300"/>
          </a:xfrm>
        </p:spPr>
        <p:txBody>
          <a:bodyPr/>
          <a:lstStyle/>
          <a:p>
            <a:r>
              <a:rPr lang="en-US" dirty="0"/>
              <a:t>JASP Walk-Through Example</a:t>
            </a:r>
          </a:p>
        </p:txBody>
      </p:sp>
    </p:spTree>
    <p:extLst>
      <p:ext uri="{BB962C8B-B14F-4D97-AF65-F5344CB8AC3E}">
        <p14:creationId xmlns:p14="http://schemas.microsoft.com/office/powerpoint/2010/main" val="128761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3FA01-61DD-68AF-C3AB-1A87A3337F67}"/>
              </a:ext>
            </a:extLst>
          </p:cNvPr>
          <p:cNvSpPr>
            <a:spLocks noGrp="1"/>
          </p:cNvSpPr>
          <p:nvPr>
            <p:ph type="title"/>
          </p:nvPr>
        </p:nvSpPr>
        <p:spPr/>
        <p:txBody>
          <a:bodyPr/>
          <a:lstStyle/>
          <a:p>
            <a:r>
              <a:rPr lang="en-US" dirty="0"/>
              <a:t>Research Questions</a:t>
            </a:r>
          </a:p>
        </p:txBody>
      </p:sp>
      <p:graphicFrame>
        <p:nvGraphicFramePr>
          <p:cNvPr id="6" name="Content Placeholder 5" descr="Connection with LGBT: are there differences in connection with the LGBT community across the different cohorts?&#10;Life Satisfaction: are there differences in life satisfaction between the different cohorts?">
            <a:extLst>
              <a:ext uri="{FF2B5EF4-FFF2-40B4-BE49-F238E27FC236}">
                <a16:creationId xmlns:a16="http://schemas.microsoft.com/office/drawing/2014/main" id="{1D604C18-F1FD-4425-BD78-6FCFDA0D8A2D}"/>
              </a:ext>
            </a:extLst>
          </p:cNvPr>
          <p:cNvGraphicFramePr>
            <a:graphicFrameLocks noGrp="1"/>
          </p:cNvGraphicFramePr>
          <p:nvPr>
            <p:ph idx="1"/>
            <p:extLst>
              <p:ext uri="{D42A27DB-BD31-4B8C-83A1-F6EECF244321}">
                <p14:modId xmlns:p14="http://schemas.microsoft.com/office/powerpoint/2010/main" val="1449915013"/>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89A75892-7BAC-4105-A592-8212B1C338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8479161"/>
              </p:ext>
            </p:extLst>
          </p:nvPr>
        </p:nvGraphicFramePr>
        <p:xfrm>
          <a:off x="787939" y="1196502"/>
          <a:ext cx="7645941" cy="34072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31536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2" y="0"/>
            <a:ext cx="9141714" cy="5143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Rectangle 37">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1435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Rectangle 39">
            <a:extLst>
              <a:ext uri="{FF2B5EF4-FFF2-40B4-BE49-F238E27FC236}">
                <a16:creationId xmlns:a16="http://schemas.microsoft.com/office/drawing/2014/main" id="{541CEA24-8518-4C08-A11E-B7E64FB3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3" y="524924"/>
            <a:ext cx="8035257" cy="4074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75D62EB-78F1-B5F4-6D59-43895C24205B}"/>
              </a:ext>
            </a:extLst>
          </p:cNvPr>
          <p:cNvSpPr>
            <a:spLocks noGrp="1"/>
          </p:cNvSpPr>
          <p:nvPr>
            <p:ph type="body" idx="1"/>
          </p:nvPr>
        </p:nvSpPr>
        <p:spPr>
          <a:xfrm>
            <a:off x="3688886" y="2823731"/>
            <a:ext cx="4569589" cy="1644512"/>
          </a:xfrm>
        </p:spPr>
        <p:txBody>
          <a:bodyPr vert="horz" lIns="91440" tIns="45720" rIns="91440" bIns="45720" rtlCol="0">
            <a:normAutofit/>
          </a:bodyPr>
          <a:lstStyle/>
          <a:p>
            <a:pPr defTabSz="914400">
              <a:spcBef>
                <a:spcPts val="1000"/>
              </a:spcBef>
            </a:pPr>
            <a:r>
              <a:rPr lang="en-US" sz="2400" kern="1200">
                <a:solidFill>
                  <a:schemeClr val="tx1"/>
                </a:solidFill>
                <a:latin typeface="+mn-lt"/>
                <a:ea typeface="+mn-ea"/>
                <a:cs typeface="+mn-cs"/>
              </a:rPr>
              <a:t>What are </a:t>
            </a:r>
            <a:r>
              <a:rPr lang="en-US" sz="2400" b="1" kern="1200">
                <a:solidFill>
                  <a:schemeClr val="tx1"/>
                </a:solidFill>
                <a:latin typeface="+mn-lt"/>
                <a:ea typeface="+mn-ea"/>
                <a:cs typeface="+mn-cs"/>
              </a:rPr>
              <a:t>your</a:t>
            </a:r>
            <a:r>
              <a:rPr lang="en-US" sz="2400" kern="1200">
                <a:solidFill>
                  <a:schemeClr val="tx1"/>
                </a:solidFill>
                <a:latin typeface="+mn-lt"/>
                <a:ea typeface="+mn-ea"/>
                <a:cs typeface="+mn-cs"/>
              </a:rPr>
              <a:t> hypotheses?</a:t>
            </a:r>
          </a:p>
        </p:txBody>
      </p:sp>
      <p:cxnSp>
        <p:nvCxnSpPr>
          <p:cNvPr id="42" name="Straight Connector 41">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4207"/>
            <a:ext cx="0" cy="51435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88500"/>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4AA74EAB-FD76-4F40-A962-CEADC3054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98800"/>
            <a:ext cx="1102057"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Calibri" panose="020F0502020204030204" pitchFamily="34" charset="0"/>
              <a:ea typeface="Helvetica Neue Medium"/>
              <a:cs typeface="Calibri" panose="020F0502020204030204" pitchFamily="34" charset="0"/>
              <a:sym typeface="Helvetica Neue Medium"/>
            </a:endParaRPr>
          </a:p>
        </p:txBody>
      </p:sp>
      <p:pic>
        <p:nvPicPr>
          <p:cNvPr id="31" name="Graphic 8" descr="Questions">
            <a:extLst>
              <a:ext uri="{FF2B5EF4-FFF2-40B4-BE49-F238E27FC236}">
                <a16:creationId xmlns:a16="http://schemas.microsoft.com/office/drawing/2014/main" id="{E8640E04-82E2-5D1E-CB01-8A7C1760C8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7174" y="1766738"/>
            <a:ext cx="2817207" cy="2817207"/>
          </a:xfrm>
          <a:prstGeom prst="rect">
            <a:avLst/>
          </a:prstGeom>
        </p:spPr>
      </p:pic>
      <p:sp>
        <p:nvSpPr>
          <p:cNvPr id="4" name="Title 3">
            <a:extLst>
              <a:ext uri="{FF2B5EF4-FFF2-40B4-BE49-F238E27FC236}">
                <a16:creationId xmlns:a16="http://schemas.microsoft.com/office/drawing/2014/main" id="{C5E85AE5-7B4C-C53A-74A4-7A512DE91E73}"/>
              </a:ext>
            </a:extLst>
          </p:cNvPr>
          <p:cNvSpPr>
            <a:spLocks noGrp="1"/>
          </p:cNvSpPr>
          <p:nvPr>
            <p:ph type="title"/>
          </p:nvPr>
        </p:nvSpPr>
        <p:spPr>
          <a:xfrm>
            <a:off x="3688886" y="1062435"/>
            <a:ext cx="4569589" cy="1595466"/>
          </a:xfrm>
        </p:spPr>
        <p:txBody>
          <a:bodyPr vert="horz" lIns="91440" tIns="45720" rIns="91440" bIns="45720" rtlCol="0" anchor="b">
            <a:normAutofit/>
          </a:bodyPr>
          <a:lstStyle/>
          <a:p>
            <a:pPr defTabSz="914400"/>
            <a:r>
              <a:rPr lang="en-US" sz="3600" kern="1200" dirty="0">
                <a:solidFill>
                  <a:schemeClr val="tx1"/>
                </a:solidFill>
                <a:latin typeface="+mj-lt"/>
                <a:ea typeface="+mj-ea"/>
                <a:cs typeface="+mj-cs"/>
              </a:rPr>
              <a:t>What do you think we will find when we analyze the data?</a:t>
            </a:r>
          </a:p>
        </p:txBody>
      </p:sp>
    </p:spTree>
    <p:extLst>
      <p:ext uri="{BB962C8B-B14F-4D97-AF65-F5344CB8AC3E}">
        <p14:creationId xmlns:p14="http://schemas.microsoft.com/office/powerpoint/2010/main" val="1324181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EFE48-3235-D46F-D1EB-1EC6AE650DCC}"/>
              </a:ext>
            </a:extLst>
          </p:cNvPr>
          <p:cNvSpPr>
            <a:spLocks noGrp="1"/>
          </p:cNvSpPr>
          <p:nvPr>
            <p:ph type="title"/>
          </p:nvPr>
        </p:nvSpPr>
        <p:spPr/>
        <p:txBody>
          <a:bodyPr/>
          <a:lstStyle/>
          <a:p>
            <a:r>
              <a:rPr lang="en-US" dirty="0"/>
              <a:t>Hypotheses: Connection with LGBT</a:t>
            </a:r>
          </a:p>
        </p:txBody>
      </p:sp>
      <p:graphicFrame>
        <p:nvGraphicFramePr>
          <p:cNvPr id="4" name="Diagram 3">
            <a:extLst>
              <a:ext uri="{FF2B5EF4-FFF2-40B4-BE49-F238E27FC236}">
                <a16:creationId xmlns:a16="http://schemas.microsoft.com/office/drawing/2014/main" id="{34D2BA72-20F1-4A68-AD4F-E255D10076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86652"/>
              </p:ext>
            </p:extLst>
          </p:nvPr>
        </p:nvGraphicFramePr>
        <p:xfrm>
          <a:off x="787939" y="1196502"/>
          <a:ext cx="7645941" cy="3407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170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EFE48-3235-D46F-D1EB-1EC6AE650DCC}"/>
              </a:ext>
            </a:extLst>
          </p:cNvPr>
          <p:cNvSpPr>
            <a:spLocks noGrp="1"/>
          </p:cNvSpPr>
          <p:nvPr>
            <p:ph type="title"/>
          </p:nvPr>
        </p:nvSpPr>
        <p:spPr/>
        <p:txBody>
          <a:bodyPr/>
          <a:lstStyle/>
          <a:p>
            <a:r>
              <a:rPr lang="en-US" dirty="0"/>
              <a:t>Hypotheses: Life Satisfaction</a:t>
            </a:r>
          </a:p>
        </p:txBody>
      </p:sp>
      <p:graphicFrame>
        <p:nvGraphicFramePr>
          <p:cNvPr id="4" name="Diagram 3">
            <a:extLst>
              <a:ext uri="{FF2B5EF4-FFF2-40B4-BE49-F238E27FC236}">
                <a16:creationId xmlns:a16="http://schemas.microsoft.com/office/drawing/2014/main" id="{34D2BA72-20F1-4A68-AD4F-E255D10076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6694319"/>
              </p:ext>
            </p:extLst>
          </p:nvPr>
        </p:nvGraphicFramePr>
        <p:xfrm>
          <a:off x="787939" y="1196502"/>
          <a:ext cx="7645941" cy="3407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4229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57B394-CFC5-4802-9487-5770DD3D0498}"/>
              </a:ext>
              <a:ext uri="{C183D7F6-B498-43B3-948B-1728B52AA6E4}">
                <adec:decorative xmlns:adec="http://schemas.microsoft.com/office/drawing/2017/decorative" val="1"/>
              </a:ext>
            </a:extLst>
          </p:cNvPr>
          <p:cNvPicPr>
            <a:picLocks noChangeAspect="1"/>
          </p:cNvPicPr>
          <p:nvPr/>
        </p:nvPicPr>
        <p:blipFill rotWithShape="1">
          <a:blip r:embed="rId3">
            <a:duotone>
              <a:prstClr val="black"/>
              <a:schemeClr val="tx2">
                <a:tint val="45000"/>
                <a:satMod val="400000"/>
              </a:schemeClr>
            </a:duotone>
            <a:alphaModFix amt="4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587" b="3438"/>
          <a:stretch/>
        </p:blipFill>
        <p:spPr>
          <a:xfrm>
            <a:off x="15" y="8"/>
            <a:ext cx="9143985" cy="5143493"/>
          </a:xfrm>
          <a:prstGeom prst="rect">
            <a:avLst/>
          </a:prstGeom>
        </p:spPr>
      </p:pic>
      <p:sp>
        <p:nvSpPr>
          <p:cNvPr id="2" name="Title 1">
            <a:extLst>
              <a:ext uri="{FF2B5EF4-FFF2-40B4-BE49-F238E27FC236}">
                <a16:creationId xmlns:a16="http://schemas.microsoft.com/office/drawing/2014/main" id="{FA92FA85-C08B-4E90-85D5-645755E3CDC6}"/>
              </a:ext>
            </a:extLst>
          </p:cNvPr>
          <p:cNvSpPr>
            <a:spLocks noGrp="1"/>
          </p:cNvSpPr>
          <p:nvPr>
            <p:ph type="title"/>
          </p:nvPr>
        </p:nvSpPr>
        <p:spPr>
          <a:xfrm>
            <a:off x="822960" y="569214"/>
            <a:ext cx="7543800" cy="2674620"/>
          </a:xfrm>
        </p:spPr>
        <p:txBody>
          <a:bodyPr vert="horz" lIns="68580" tIns="34290" rIns="68580" bIns="34290" rtlCol="0" anchor="b">
            <a:normAutofit/>
          </a:bodyPr>
          <a:lstStyle/>
          <a:p>
            <a:r>
              <a:rPr lang="en-US" sz="6000">
                <a:solidFill>
                  <a:schemeClr val="tx1">
                    <a:lumMod val="85000"/>
                    <a:lumOff val="15000"/>
                  </a:schemeClr>
                </a:solidFill>
              </a:rPr>
              <a:t>Let’s Analyze the Data!</a:t>
            </a:r>
          </a:p>
        </p:txBody>
      </p:sp>
    </p:spTree>
    <p:extLst>
      <p:ext uri="{BB962C8B-B14F-4D97-AF65-F5344CB8AC3E}">
        <p14:creationId xmlns:p14="http://schemas.microsoft.com/office/powerpoint/2010/main" val="2097742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Creative Commons BY-NC-ND license logo">
            <a:extLst>
              <a:ext uri="{FF2B5EF4-FFF2-40B4-BE49-F238E27FC236}">
                <a16:creationId xmlns:a16="http://schemas.microsoft.com/office/drawing/2014/main" id="{92198091-4AD8-D844-58E9-FC72E6204B69}"/>
              </a:ext>
            </a:extLst>
          </p:cNvPr>
          <p:cNvPicPr>
            <a:picLocks noChangeAspect="1"/>
          </p:cNvPicPr>
          <p:nvPr/>
        </p:nvPicPr>
        <p:blipFill>
          <a:blip r:embed="rId3"/>
          <a:stretch>
            <a:fillRect/>
          </a:stretch>
        </p:blipFill>
        <p:spPr>
          <a:xfrm>
            <a:off x="599059" y="1188212"/>
            <a:ext cx="7945883" cy="2781058"/>
          </a:xfrm>
          <a:prstGeom prst="rect">
            <a:avLst/>
          </a:prstGeom>
        </p:spPr>
      </p:pic>
      <p:sp>
        <p:nvSpPr>
          <p:cNvPr id="2" name="Title 1">
            <a:extLst>
              <a:ext uri="{FF2B5EF4-FFF2-40B4-BE49-F238E27FC236}">
                <a16:creationId xmlns:a16="http://schemas.microsoft.com/office/drawing/2014/main" id="{44928722-33C2-A46D-EFEB-365B3D11C964}"/>
              </a:ext>
            </a:extLst>
          </p:cNvPr>
          <p:cNvSpPr>
            <a:spLocks noGrp="1"/>
          </p:cNvSpPr>
          <p:nvPr>
            <p:ph type="title" idx="4294967295"/>
          </p:nvPr>
        </p:nvSpPr>
        <p:spPr>
          <a:xfrm>
            <a:off x="628650" y="-994172"/>
            <a:ext cx="7886700" cy="994172"/>
          </a:xfrm>
        </p:spPr>
        <p:txBody>
          <a:bodyPr vert="horz" lIns="91440" tIns="45720" rIns="91440" bIns="45720" rtlCol="0" anchor="b">
            <a:normAutofit/>
          </a:bodyPr>
          <a:lstStyle/>
          <a:p>
            <a:r>
              <a:rPr lang="en-US" dirty="0"/>
              <a:t>Creative Commons License</a:t>
            </a:r>
          </a:p>
        </p:txBody>
      </p:sp>
    </p:spTree>
    <p:extLst>
      <p:ext uri="{BB962C8B-B14F-4D97-AF65-F5344CB8AC3E}">
        <p14:creationId xmlns:p14="http://schemas.microsoft.com/office/powerpoint/2010/main" val="45381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42"/>
        <p:cNvGrpSpPr/>
        <p:nvPr/>
      </p:nvGrpSpPr>
      <p:grpSpPr>
        <a:xfrm>
          <a:off x="0" y="0"/>
          <a:ext cx="0" cy="0"/>
          <a:chOff x="0" y="0"/>
          <a:chExt cx="0" cy="0"/>
        </a:xfrm>
      </p:grpSpPr>
      <p:sp useBgFill="1">
        <p:nvSpPr>
          <p:cNvPr id="849" name="Rectangle 848">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Freeform: Shape 850">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1" y="482600"/>
            <a:ext cx="8178799" cy="4171687"/>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3" name="Google Shape;843;p26"/>
          <p:cNvSpPr txBox="1">
            <a:spLocks noGrp="1"/>
          </p:cNvSpPr>
          <p:nvPr>
            <p:ph type="ctrTitle" idx="4294967295"/>
          </p:nvPr>
        </p:nvSpPr>
        <p:spPr>
          <a:xfrm>
            <a:off x="1222313" y="794337"/>
            <a:ext cx="6693294" cy="700114"/>
          </a:xfrm>
          <a:prstGeom prst="rect">
            <a:avLst/>
          </a:prstGeom>
        </p:spPr>
        <p:txBody>
          <a:bodyPr spcFirstLastPara="1" vert="horz" lIns="91440" tIns="45720" rIns="91440" bIns="45720" rtlCol="0" anchor="ctr" anchorCtr="0">
            <a:normAutofit/>
          </a:bodyPr>
          <a:lstStyle/>
          <a:p>
            <a:pPr marL="0" lvl="0" indent="0" algn="ctr" defTabSz="914400">
              <a:spcAft>
                <a:spcPts val="0"/>
              </a:spcAft>
            </a:pPr>
            <a:r>
              <a:rPr lang="en-US" sz="3700" kern="1200" dirty="0">
                <a:solidFill>
                  <a:schemeClr val="tx1"/>
                </a:solidFill>
                <a:latin typeface="+mj-lt"/>
                <a:ea typeface="+mj-ea"/>
                <a:cs typeface="+mj-cs"/>
              </a:rPr>
              <a:t>Background (Meyer et al., 2021)</a:t>
            </a:r>
          </a:p>
        </p:txBody>
      </p:sp>
      <p:sp>
        <p:nvSpPr>
          <p:cNvPr id="853"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4063620" y="263802"/>
            <a:ext cx="1014085" cy="305853"/>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4" name="Google Shape;844;p26"/>
          <p:cNvSpPr txBox="1">
            <a:spLocks noGrp="1"/>
          </p:cNvSpPr>
          <p:nvPr>
            <p:ph type="subTitle" idx="4294967295"/>
          </p:nvPr>
        </p:nvSpPr>
        <p:spPr>
          <a:xfrm>
            <a:off x="1468489" y="1719132"/>
            <a:ext cx="6205035" cy="2497046"/>
          </a:xfrm>
          <a:prstGeom prst="rect">
            <a:avLst/>
          </a:prstGeom>
        </p:spPr>
        <p:txBody>
          <a:bodyPr spcFirstLastPara="1" vert="horz" lIns="91440" tIns="45720" rIns="91440" bIns="45720" rtlCol="0" anchorCtr="0">
            <a:normAutofit/>
          </a:bodyPr>
          <a:lstStyle/>
          <a:p>
            <a:pPr marL="171450" indent="-228600" defTabSz="914400">
              <a:spcAft>
                <a:spcPts val="800"/>
              </a:spcAft>
            </a:pPr>
            <a:r>
              <a:rPr lang="en-US" sz="1100" dirty="0"/>
              <a:t>People of sexual and gender minority experience hostile social environments due to stigma, prejudice, and discrimination</a:t>
            </a:r>
          </a:p>
          <a:p>
            <a:pPr marL="171450" indent="-228600" defTabSz="914400">
              <a:spcAft>
                <a:spcPts val="800"/>
              </a:spcAft>
            </a:pPr>
            <a:r>
              <a:rPr lang="en-US" sz="1100" dirty="0"/>
              <a:t>These hostile social environments contribute to mental and physical health disparities among these groups </a:t>
            </a:r>
          </a:p>
          <a:p>
            <a:pPr marL="171450" indent="-228600" defTabSz="914400">
              <a:spcAft>
                <a:spcPts val="800"/>
              </a:spcAft>
            </a:pPr>
            <a:r>
              <a:rPr lang="en-US" sz="1100" dirty="0"/>
              <a:t>Rooted in </a:t>
            </a:r>
            <a:r>
              <a:rPr lang="en-US" sz="1100" i="1" dirty="0"/>
              <a:t>social stress theory</a:t>
            </a:r>
            <a:r>
              <a:rPr lang="en-US" sz="1100" dirty="0"/>
              <a:t> which proposes that people of minority social statuses experience social stressors which lead to greater experiences of physiological and psychological stress, which contributes to increased risk of mental and physical health problems</a:t>
            </a:r>
          </a:p>
          <a:p>
            <a:pPr marL="171450" indent="-228600" defTabSz="914400">
              <a:spcAft>
                <a:spcPts val="800"/>
              </a:spcAft>
            </a:pPr>
            <a:r>
              <a:rPr lang="en-US" sz="1100" dirty="0"/>
              <a:t>Since the 1950s in the US, there has been increased visibility of LGBTQ+ populations and greater legal protections implemented to protect their rights</a:t>
            </a:r>
          </a:p>
          <a:p>
            <a:pPr marL="171450" indent="-228600" defTabSz="914400">
              <a:spcAft>
                <a:spcPts val="800"/>
              </a:spcAft>
            </a:pPr>
            <a:endParaRPr lang="en-US" sz="1100" dirty="0"/>
          </a:p>
        </p:txBody>
      </p:sp>
    </p:spTree>
    <p:extLst>
      <p:ext uri="{BB962C8B-B14F-4D97-AF65-F5344CB8AC3E}">
        <p14:creationId xmlns:p14="http://schemas.microsoft.com/office/powerpoint/2010/main" val="3169896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42"/>
        <p:cNvGrpSpPr/>
        <p:nvPr/>
      </p:nvGrpSpPr>
      <p:grpSpPr>
        <a:xfrm>
          <a:off x="0" y="0"/>
          <a:ext cx="0" cy="0"/>
          <a:chOff x="0" y="0"/>
          <a:chExt cx="0" cy="0"/>
        </a:xfrm>
      </p:grpSpPr>
      <p:sp useBgFill="1">
        <p:nvSpPr>
          <p:cNvPr id="849" name="Rectangle 848">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51" name="Rectangle 850">
            <a:extLst>
              <a:ext uri="{FF2B5EF4-FFF2-40B4-BE49-F238E27FC236}">
                <a16:creationId xmlns:a16="http://schemas.microsoft.com/office/drawing/2014/main" id="{EB791652-581E-452C-B970-B3C48D4A99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3" name="Freeform: Shape 852">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482600"/>
            <a:ext cx="8178800" cy="4171687"/>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chemeClr val="bg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3" name="Google Shape;843;p26"/>
          <p:cNvSpPr txBox="1">
            <a:spLocks noGrp="1"/>
          </p:cNvSpPr>
          <p:nvPr>
            <p:ph type="ctrTitle" idx="4294967295"/>
          </p:nvPr>
        </p:nvSpPr>
        <p:spPr>
          <a:xfrm>
            <a:off x="1222313" y="794337"/>
            <a:ext cx="6693294" cy="700114"/>
          </a:xfrm>
          <a:prstGeom prst="rect">
            <a:avLst/>
          </a:prstGeom>
        </p:spPr>
        <p:txBody>
          <a:bodyPr spcFirstLastPara="1" vert="horz" lIns="91440" tIns="45720" rIns="91440" bIns="45720" rtlCol="0" anchor="ctr" anchorCtr="0">
            <a:normAutofit/>
          </a:bodyPr>
          <a:lstStyle/>
          <a:p>
            <a:pPr marL="0" lvl="0" indent="0" algn="ctr" defTabSz="914400">
              <a:spcAft>
                <a:spcPts val="0"/>
              </a:spcAft>
            </a:pPr>
            <a:r>
              <a:rPr lang="en-US" sz="3100" kern="1200" dirty="0">
                <a:solidFill>
                  <a:schemeClr val="tx1"/>
                </a:solidFill>
                <a:latin typeface="+mj-lt"/>
                <a:ea typeface="+mj-ea"/>
                <a:cs typeface="+mj-cs"/>
              </a:rPr>
              <a:t>Background (Meyer et al., 2021) cont.</a:t>
            </a:r>
          </a:p>
        </p:txBody>
      </p:sp>
      <p:sp>
        <p:nvSpPr>
          <p:cNvPr id="855"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6295" y="263802"/>
            <a:ext cx="1011410" cy="305853"/>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4" name="Google Shape;844;p26"/>
          <p:cNvSpPr txBox="1">
            <a:spLocks noGrp="1"/>
          </p:cNvSpPr>
          <p:nvPr>
            <p:ph type="subTitle" idx="4294967295"/>
          </p:nvPr>
        </p:nvSpPr>
        <p:spPr>
          <a:xfrm>
            <a:off x="1468489" y="1719132"/>
            <a:ext cx="6205035" cy="2497046"/>
          </a:xfrm>
          <a:prstGeom prst="rect">
            <a:avLst/>
          </a:prstGeom>
        </p:spPr>
        <p:txBody>
          <a:bodyPr spcFirstLastPara="1" vert="horz" lIns="91440" tIns="45720" rIns="91440" bIns="45720" rtlCol="0" anchorCtr="0">
            <a:normAutofit/>
          </a:bodyPr>
          <a:lstStyle/>
          <a:p>
            <a:pPr marL="171450" indent="-228600" defTabSz="914400"/>
            <a:r>
              <a:rPr lang="en-US" sz="900" u="sng" dirty="0"/>
              <a:t>Research question</a:t>
            </a:r>
            <a:r>
              <a:rPr lang="en-US" sz="900" dirty="0"/>
              <a:t>: If social environments have improved, do we see a decrease in social stress and physical and mental health concerns among LGBTQ+ individuals?</a:t>
            </a:r>
          </a:p>
          <a:p>
            <a:pPr marL="628650" lvl="1" indent="-228600" defTabSz="914400"/>
            <a:r>
              <a:rPr lang="en-US" sz="900" dirty="0"/>
              <a:t>Are there differences in mean levels of everyday discrimination between the Pride, Visibility, and/or Equality Cohorts?</a:t>
            </a:r>
          </a:p>
          <a:p>
            <a:pPr marL="171450" indent="-228600" defTabSz="914400"/>
            <a:r>
              <a:rPr lang="en-US" sz="900" u="sng" dirty="0"/>
              <a:t>Design</a:t>
            </a:r>
            <a:r>
              <a:rPr lang="en-US" sz="900" dirty="0"/>
              <a:t>: Participants divided into three generational cohorts (Pride, born 1956-1963; Visibility, born 1974-1981; Equality, born 1990-1997)</a:t>
            </a:r>
          </a:p>
          <a:p>
            <a:pPr marL="171450" indent="-228600" defTabSz="914400"/>
            <a:r>
              <a:rPr lang="en-US" sz="900" u="sng" dirty="0"/>
              <a:t>Analysis</a:t>
            </a:r>
            <a:r>
              <a:rPr lang="en-US" sz="900" dirty="0"/>
              <a:t>: One-way ANOVA</a:t>
            </a:r>
          </a:p>
          <a:p>
            <a:pPr marL="171450" indent="-228600" defTabSz="914400"/>
            <a:r>
              <a:rPr lang="en-US" sz="900" u="sng" dirty="0"/>
              <a:t>Results</a:t>
            </a:r>
            <a:r>
              <a:rPr lang="en-US" sz="900" dirty="0"/>
              <a:t>: Researchers found significant group differences between all groups</a:t>
            </a:r>
          </a:p>
          <a:p>
            <a:pPr marL="628650" lvl="1" indent="-228600" defTabSz="914400"/>
            <a:r>
              <a:rPr lang="en-US" sz="900" b="0" i="0" dirty="0">
                <a:effectLst/>
              </a:rPr>
              <a:t> </a:t>
            </a:r>
            <a:r>
              <a:rPr lang="en-US" sz="900" dirty="0"/>
              <a:t>T</a:t>
            </a:r>
            <a:r>
              <a:rPr lang="en-US" sz="900" b="0" i="0" dirty="0">
                <a:effectLst/>
              </a:rPr>
              <a:t>he equality cohort experienced greater discrimination (</a:t>
            </a:r>
            <a:r>
              <a:rPr lang="en-US" sz="900" b="0" i="1" dirty="0">
                <a:effectLst/>
              </a:rPr>
              <a:t>M</a:t>
            </a:r>
            <a:r>
              <a:rPr lang="en-US" sz="900" b="0" i="0" dirty="0">
                <a:effectLst/>
              </a:rPr>
              <a:t> = 2.15, </a:t>
            </a:r>
            <a:r>
              <a:rPr lang="en-US" sz="900" b="0" i="1" dirty="0">
                <a:effectLst/>
              </a:rPr>
              <a:t>SD</a:t>
            </a:r>
            <a:r>
              <a:rPr lang="en-US" sz="900" b="0" i="0" dirty="0">
                <a:effectLst/>
              </a:rPr>
              <a:t> = 0.03) than the visibility cohort (</a:t>
            </a:r>
            <a:r>
              <a:rPr lang="en-US" sz="900" b="0" i="1" dirty="0">
                <a:effectLst/>
              </a:rPr>
              <a:t>M</a:t>
            </a:r>
            <a:r>
              <a:rPr lang="en-US" sz="900" b="0" i="0" dirty="0">
                <a:effectLst/>
              </a:rPr>
              <a:t> = 2.00, </a:t>
            </a:r>
            <a:r>
              <a:rPr lang="en-US" sz="900" b="0" i="1" dirty="0">
                <a:effectLst/>
              </a:rPr>
              <a:t>SD</a:t>
            </a:r>
            <a:r>
              <a:rPr lang="en-US" sz="900" b="0" i="0" dirty="0">
                <a:effectLst/>
              </a:rPr>
              <a:t> = 0.05), </a:t>
            </a:r>
            <a:r>
              <a:rPr lang="en-US" sz="900" b="0" i="1" dirty="0">
                <a:effectLst/>
              </a:rPr>
              <a:t>p</a:t>
            </a:r>
            <a:r>
              <a:rPr lang="en-US" sz="900" b="0" i="0" dirty="0">
                <a:effectLst/>
              </a:rPr>
              <a:t> &lt; 0.01, and the pride cohort (</a:t>
            </a:r>
            <a:r>
              <a:rPr lang="en-US" sz="900" b="0" i="1" dirty="0">
                <a:effectLst/>
              </a:rPr>
              <a:t>M</a:t>
            </a:r>
            <a:r>
              <a:rPr lang="en-US" sz="900" b="0" i="0" dirty="0">
                <a:effectLst/>
              </a:rPr>
              <a:t> = 1.64, </a:t>
            </a:r>
            <a:r>
              <a:rPr lang="en-US" sz="900" b="0" i="1" dirty="0">
                <a:effectLst/>
              </a:rPr>
              <a:t>SD</a:t>
            </a:r>
            <a:r>
              <a:rPr lang="en-US" sz="900" b="0" i="0" dirty="0">
                <a:effectLst/>
              </a:rPr>
              <a:t> = 0.03), </a:t>
            </a:r>
            <a:r>
              <a:rPr lang="en-US" sz="900" b="0" i="1" dirty="0">
                <a:effectLst/>
              </a:rPr>
              <a:t>p</a:t>
            </a:r>
            <a:r>
              <a:rPr lang="en-US" sz="900" b="0" i="0" dirty="0">
                <a:effectLst/>
              </a:rPr>
              <a:t> &lt; 0.001. </a:t>
            </a:r>
            <a:endParaRPr lang="en-US" sz="900" dirty="0"/>
          </a:p>
          <a:p>
            <a:pPr marL="628650" lvl="1" indent="-228600" defTabSz="914400"/>
            <a:r>
              <a:rPr lang="en-US" sz="900" b="0" i="0" dirty="0">
                <a:effectLst/>
              </a:rPr>
              <a:t>The visibility cohort experienced greater discrimination than the pride cohort, </a:t>
            </a:r>
            <a:r>
              <a:rPr lang="en-US" sz="900" b="0" i="1" dirty="0">
                <a:effectLst/>
              </a:rPr>
              <a:t>p</a:t>
            </a:r>
            <a:r>
              <a:rPr lang="en-US" sz="900" b="0" i="0" dirty="0">
                <a:effectLst/>
              </a:rPr>
              <a:t> &lt; 0.001. </a:t>
            </a:r>
          </a:p>
          <a:p>
            <a:pPr marL="628650" lvl="1" indent="-228600" defTabSz="914400"/>
            <a:r>
              <a:rPr lang="en-US" sz="900" b="0" i="0" dirty="0">
                <a:effectLst/>
              </a:rPr>
              <a:t>Overall, these findings suggest that (contrary to the researchers’ hypotheses), as cohorts progress into social environments that are (in some ways) more accepting of LGBTQ+ populations, there are actually </a:t>
            </a:r>
            <a:r>
              <a:rPr lang="en-US" sz="900" b="0" i="1" dirty="0">
                <a:effectLst/>
              </a:rPr>
              <a:t>greater</a:t>
            </a:r>
            <a:r>
              <a:rPr lang="en-US" sz="900" b="0" i="0" dirty="0">
                <a:effectLst/>
              </a:rPr>
              <a:t> experiences of discrimination in their everyday lives.</a:t>
            </a:r>
            <a:endParaRPr lang="en-US" sz="900" dirty="0"/>
          </a:p>
        </p:txBody>
      </p:sp>
    </p:spTree>
    <p:extLst>
      <p:ext uri="{BB962C8B-B14F-4D97-AF65-F5344CB8AC3E}">
        <p14:creationId xmlns:p14="http://schemas.microsoft.com/office/powerpoint/2010/main" val="2479490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06B5-383D-438A-8BEA-56D4003E40BB}"/>
              </a:ext>
            </a:extLst>
          </p:cNvPr>
          <p:cNvSpPr>
            <a:spLocks noGrp="1"/>
          </p:cNvSpPr>
          <p:nvPr>
            <p:ph type="title"/>
          </p:nvPr>
        </p:nvSpPr>
        <p:spPr>
          <a:xfrm>
            <a:off x="628650" y="344897"/>
            <a:ext cx="7886700" cy="753446"/>
          </a:xfrm>
        </p:spPr>
        <p:txBody>
          <a:bodyPr>
            <a:normAutofit/>
          </a:bodyPr>
          <a:lstStyle/>
          <a:p>
            <a:pPr algn="ctr"/>
            <a:r>
              <a:rPr lang="en-US">
                <a:solidFill>
                  <a:srgbClr val="FFFFFF"/>
                </a:solidFill>
              </a:rPr>
              <a:t>Let’s think about it…</a:t>
            </a:r>
          </a:p>
        </p:txBody>
      </p:sp>
      <p:graphicFrame>
        <p:nvGraphicFramePr>
          <p:cNvPr id="5" name="Content Placeholder 2" descr="Why did the researchers use one-way ANOVA to answer their research questions?&#10;What do their results mean?&#10;How would you improve this study?">
            <a:extLst>
              <a:ext uri="{FF2B5EF4-FFF2-40B4-BE49-F238E27FC236}">
                <a16:creationId xmlns:a16="http://schemas.microsoft.com/office/drawing/2014/main" id="{D2401052-BC1E-2886-3CDA-BAEC78DBEA72}"/>
              </a:ext>
            </a:extLst>
          </p:cNvPr>
          <p:cNvGraphicFramePr>
            <a:graphicFrameLocks noGrp="1"/>
          </p:cNvGraphicFramePr>
          <p:nvPr>
            <p:ph idx="1"/>
            <p:extLst>
              <p:ext uri="{D42A27DB-BD31-4B8C-83A1-F6EECF244321}">
                <p14:modId xmlns:p14="http://schemas.microsoft.com/office/powerpoint/2010/main" val="4077947525"/>
              </p:ext>
            </p:extLst>
          </p:nvPr>
        </p:nvGraphicFramePr>
        <p:xfrm>
          <a:off x="628650" y="1350683"/>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2624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27"/>
        <p:cNvGrpSpPr/>
        <p:nvPr/>
      </p:nvGrpSpPr>
      <p:grpSpPr>
        <a:xfrm>
          <a:off x="0" y="0"/>
          <a:ext cx="0" cy="0"/>
          <a:chOff x="0" y="0"/>
          <a:chExt cx="0" cy="0"/>
        </a:xfrm>
      </p:grpSpPr>
      <p:sp useBgFill="1">
        <p:nvSpPr>
          <p:cNvPr id="834" name="Rectangle 833">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36" name="Rectangle 835">
            <a:extLst>
              <a:ext uri="{FF2B5EF4-FFF2-40B4-BE49-F238E27FC236}">
                <a16:creationId xmlns:a16="http://schemas.microsoft.com/office/drawing/2014/main" id="{EB791652-581E-452C-B970-B3C48D4A99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8" name="Freeform: Shape 837">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482600"/>
            <a:ext cx="8178800" cy="4171687"/>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chemeClr val="bg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9" name="Google Shape;829;p25"/>
          <p:cNvSpPr txBox="1">
            <a:spLocks noGrp="1"/>
          </p:cNvSpPr>
          <p:nvPr>
            <p:ph type="title" idx="4294967295"/>
          </p:nvPr>
        </p:nvSpPr>
        <p:spPr>
          <a:xfrm>
            <a:off x="1222313" y="794337"/>
            <a:ext cx="6693294" cy="700114"/>
          </a:xfrm>
          <a:prstGeom prst="rect">
            <a:avLst/>
          </a:prstGeom>
        </p:spPr>
        <p:txBody>
          <a:bodyPr spcFirstLastPara="1" vert="horz" lIns="91440" tIns="45720" rIns="91440" bIns="45720" rtlCol="0" anchor="ctr" anchorCtr="0">
            <a:normAutofit/>
          </a:bodyPr>
          <a:lstStyle/>
          <a:p>
            <a:pPr marL="0" lvl="0" indent="0" algn="ctr" defTabSz="914400">
              <a:spcAft>
                <a:spcPts val="0"/>
              </a:spcAft>
            </a:pPr>
            <a:r>
              <a:rPr lang="en-US" sz="2800" kern="1200" dirty="0">
                <a:solidFill>
                  <a:schemeClr val="tx1"/>
                </a:solidFill>
                <a:latin typeface="+mj-lt"/>
                <a:ea typeface="+mj-ea"/>
                <a:cs typeface="+mj-cs"/>
              </a:rPr>
              <a:t>Introducing the Analysis of Variance (ANOVA)</a:t>
            </a:r>
          </a:p>
        </p:txBody>
      </p:sp>
      <p:sp>
        <p:nvSpPr>
          <p:cNvPr id="840"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6295" y="263802"/>
            <a:ext cx="1011410" cy="305853"/>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Google Shape;740;p17">
            <a:extLst>
              <a:ext uri="{FF2B5EF4-FFF2-40B4-BE49-F238E27FC236}">
                <a16:creationId xmlns:a16="http://schemas.microsoft.com/office/drawing/2014/main" id="{8700BFFE-B90F-479D-9EDB-916058894D80}"/>
              </a:ext>
            </a:extLst>
          </p:cNvPr>
          <p:cNvSpPr txBox="1">
            <a:spLocks/>
          </p:cNvSpPr>
          <p:nvPr/>
        </p:nvSpPr>
        <p:spPr>
          <a:xfrm>
            <a:off x="1468489" y="1719132"/>
            <a:ext cx="6205035" cy="2497046"/>
          </a:xfrm>
          <a:prstGeom prst="rect">
            <a:avLst/>
          </a:prstGeom>
        </p:spPr>
        <p:txBody>
          <a:bodyPr spcFirstLastPara="1" vert="horz" lIns="91440" tIns="45720" rIns="91440" bIns="45720" rtlCol="0"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04800" indent="-228600">
              <a:lnSpc>
                <a:spcPct val="90000"/>
              </a:lnSpc>
              <a:spcAft>
                <a:spcPts val="600"/>
              </a:spcAft>
              <a:buClr>
                <a:schemeClr val="tx1"/>
              </a:buClr>
              <a:buSzPct val="200000"/>
              <a:buFont typeface="Arial" panose="020B0604020202020204" pitchFamily="34" charset="0"/>
              <a:buChar char="•"/>
            </a:pPr>
            <a:r>
              <a:rPr lang="en-US" sz="1100" b="1" dirty="0">
                <a:solidFill>
                  <a:schemeClr val="tx1"/>
                </a:solidFill>
                <a:latin typeface="+mn-lt"/>
                <a:ea typeface="+mn-ea"/>
                <a:cs typeface="+mn-cs"/>
              </a:rPr>
              <a:t>A family of statistical tests that allows us to compare the means of three or more groups of scores</a:t>
            </a:r>
          </a:p>
          <a:p>
            <a:pPr marL="304800" indent="-228600">
              <a:lnSpc>
                <a:spcPct val="90000"/>
              </a:lnSpc>
              <a:spcAft>
                <a:spcPts val="600"/>
              </a:spcAft>
              <a:buClr>
                <a:schemeClr val="tx1"/>
              </a:buClr>
              <a:buSzPct val="200000"/>
              <a:buFont typeface="Arial" panose="020B0604020202020204" pitchFamily="34" charset="0"/>
              <a:buChar char="•"/>
            </a:pPr>
            <a:r>
              <a:rPr lang="en-US" sz="1100" b="1" dirty="0">
                <a:solidFill>
                  <a:schemeClr val="tx1"/>
                </a:solidFill>
                <a:latin typeface="+mn-lt"/>
                <a:ea typeface="+mn-ea"/>
                <a:cs typeface="+mn-cs"/>
              </a:rPr>
              <a:t>Can compare groups of scores that are either independent of one another or related in some way</a:t>
            </a:r>
          </a:p>
          <a:p>
            <a:pPr marL="304800" indent="-228600">
              <a:lnSpc>
                <a:spcPct val="90000"/>
              </a:lnSpc>
              <a:spcAft>
                <a:spcPts val="600"/>
              </a:spcAft>
              <a:buClr>
                <a:schemeClr val="tx1"/>
              </a:buClr>
              <a:buSzPct val="200000"/>
              <a:buFont typeface="Arial" panose="020B0604020202020204" pitchFamily="34" charset="0"/>
              <a:buChar char="•"/>
            </a:pPr>
            <a:r>
              <a:rPr lang="en-US" sz="1100" b="1" dirty="0">
                <a:solidFill>
                  <a:schemeClr val="tx1"/>
                </a:solidFill>
                <a:latin typeface="+mn-lt"/>
                <a:ea typeface="+mn-ea"/>
                <a:cs typeface="+mn-cs"/>
              </a:rPr>
              <a:t>One-way (between-subjects) ANOVAs examine mean differences on one categorical independent variable with three or more </a:t>
            </a:r>
            <a:r>
              <a:rPr lang="en-US" sz="1100" b="1" i="1" dirty="0">
                <a:solidFill>
                  <a:schemeClr val="tx1"/>
                </a:solidFill>
                <a:latin typeface="+mn-lt"/>
                <a:ea typeface="+mn-ea"/>
                <a:cs typeface="+mn-cs"/>
              </a:rPr>
              <a:t>unrelated </a:t>
            </a:r>
            <a:r>
              <a:rPr lang="en-US" sz="1100" b="1" dirty="0">
                <a:solidFill>
                  <a:schemeClr val="tx1"/>
                </a:solidFill>
                <a:latin typeface="+mn-lt"/>
                <a:ea typeface="+mn-ea"/>
                <a:cs typeface="+mn-cs"/>
              </a:rPr>
              <a:t>groups of scores on one continuous dependent variable</a:t>
            </a:r>
          </a:p>
          <a:p>
            <a:pPr marL="304800" indent="-228600">
              <a:lnSpc>
                <a:spcPct val="90000"/>
              </a:lnSpc>
              <a:spcAft>
                <a:spcPts val="600"/>
              </a:spcAft>
              <a:buClr>
                <a:schemeClr val="tx1"/>
              </a:buClr>
              <a:buSzPct val="200000"/>
              <a:buFont typeface="Arial" panose="020B0604020202020204" pitchFamily="34" charset="0"/>
              <a:buChar char="•"/>
            </a:pPr>
            <a:r>
              <a:rPr lang="en-US" sz="1100" b="1" dirty="0">
                <a:solidFill>
                  <a:schemeClr val="tx1"/>
                </a:solidFill>
                <a:latin typeface="+mn-lt"/>
                <a:ea typeface="+mn-ea"/>
                <a:cs typeface="+mn-cs"/>
              </a:rPr>
              <a:t>Repeated measures (within-subjects) ANOVAs examine mean differences on one categorical independent variable with three or more </a:t>
            </a:r>
            <a:r>
              <a:rPr lang="en-US" sz="1100" b="1" i="1" dirty="0">
                <a:solidFill>
                  <a:schemeClr val="tx1"/>
                </a:solidFill>
                <a:latin typeface="+mn-lt"/>
                <a:ea typeface="+mn-ea"/>
                <a:cs typeface="+mn-cs"/>
              </a:rPr>
              <a:t>related</a:t>
            </a:r>
            <a:r>
              <a:rPr lang="en-US" sz="1100" b="1" dirty="0">
                <a:solidFill>
                  <a:schemeClr val="tx1"/>
                </a:solidFill>
                <a:latin typeface="+mn-lt"/>
                <a:ea typeface="+mn-ea"/>
                <a:cs typeface="+mn-cs"/>
              </a:rPr>
              <a:t> groups of scores on one continuous dependent variable</a:t>
            </a:r>
          </a:p>
          <a:p>
            <a:pPr marL="304800" lvl="2" indent="-228600">
              <a:lnSpc>
                <a:spcPct val="90000"/>
              </a:lnSpc>
              <a:spcAft>
                <a:spcPts val="600"/>
              </a:spcAft>
              <a:buClr>
                <a:schemeClr val="tx1"/>
              </a:buClr>
              <a:buSzPct val="200000"/>
              <a:buFont typeface="Arial" panose="020B0604020202020204" pitchFamily="34" charset="0"/>
              <a:buChar char="•"/>
            </a:pPr>
            <a:r>
              <a:rPr lang="en-US" sz="1100" b="1" dirty="0">
                <a:solidFill>
                  <a:schemeClr val="tx1"/>
                </a:solidFill>
                <a:latin typeface="+mn-lt"/>
                <a:ea typeface="+mn-ea"/>
                <a:cs typeface="+mn-cs"/>
              </a:rPr>
              <a:t>“-Way” specifies information about the independent variable (often called “factor” in ANOVAs)</a:t>
            </a:r>
          </a:p>
          <a:p>
            <a:pPr marL="688975" lvl="4" indent="-228600">
              <a:lnSpc>
                <a:spcPct val="90000"/>
              </a:lnSpc>
              <a:spcAft>
                <a:spcPts val="600"/>
              </a:spcAft>
              <a:buClr>
                <a:schemeClr val="tx1"/>
              </a:buClr>
              <a:buSzPct val="200000"/>
              <a:buFont typeface="Arial" panose="020B0604020202020204" pitchFamily="34" charset="0"/>
              <a:buChar char="•"/>
            </a:pPr>
            <a:r>
              <a:rPr lang="en-US" sz="1100" b="1" dirty="0">
                <a:solidFill>
                  <a:schemeClr val="tx1"/>
                </a:solidFill>
                <a:latin typeface="+mn-lt"/>
                <a:ea typeface="+mn-ea"/>
                <a:cs typeface="+mn-cs"/>
              </a:rPr>
              <a:t>A one-way ANOVA involves ONE independent variable that specifies the groups we are comparing</a:t>
            </a:r>
          </a:p>
          <a:p>
            <a:pPr marL="688975" lvl="3" indent="-228600">
              <a:lnSpc>
                <a:spcPct val="90000"/>
              </a:lnSpc>
              <a:spcAft>
                <a:spcPts val="600"/>
              </a:spcAft>
              <a:buClr>
                <a:schemeClr val="tx1"/>
              </a:buClr>
              <a:buSzPct val="200000"/>
              <a:buFont typeface="Arial" panose="020B0604020202020204" pitchFamily="34" charset="0"/>
              <a:buChar char="•"/>
            </a:pPr>
            <a:r>
              <a:rPr lang="en-US" sz="1100" b="1" dirty="0">
                <a:solidFill>
                  <a:schemeClr val="tx1"/>
                </a:solidFill>
                <a:latin typeface="+mn-lt"/>
                <a:ea typeface="+mn-ea"/>
                <a:cs typeface="+mn-cs"/>
              </a:rPr>
              <a:t>The number of </a:t>
            </a:r>
            <a:r>
              <a:rPr lang="en-US" sz="1100" b="1" i="1" dirty="0">
                <a:solidFill>
                  <a:schemeClr val="tx1"/>
                </a:solidFill>
                <a:latin typeface="+mn-lt"/>
                <a:ea typeface="+mn-ea"/>
                <a:cs typeface="+mn-cs"/>
              </a:rPr>
              <a:t>levels </a:t>
            </a:r>
            <a:r>
              <a:rPr lang="en-US" sz="1100" b="1" dirty="0">
                <a:solidFill>
                  <a:schemeClr val="tx1"/>
                </a:solidFill>
                <a:latin typeface="+mn-lt"/>
                <a:ea typeface="+mn-ea"/>
                <a:cs typeface="+mn-cs"/>
              </a:rPr>
              <a:t>of that independent variable specifies how many groups are being compared</a:t>
            </a:r>
          </a:p>
          <a:p>
            <a:pPr marL="76200" indent="-228600">
              <a:lnSpc>
                <a:spcPct val="90000"/>
              </a:lnSpc>
              <a:buSzPts val="2400"/>
              <a:buFont typeface="Arial" panose="020B0604020202020204" pitchFamily="34" charset="0"/>
              <a:buChar char="•"/>
            </a:pPr>
            <a:endParaRPr lang="en-US" sz="1100" dirty="0">
              <a:solidFill>
                <a:schemeClr val="tx1"/>
              </a:solidFill>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27"/>
        <p:cNvGrpSpPr/>
        <p:nvPr/>
      </p:nvGrpSpPr>
      <p:grpSpPr>
        <a:xfrm>
          <a:off x="0" y="0"/>
          <a:ext cx="0" cy="0"/>
          <a:chOff x="0" y="0"/>
          <a:chExt cx="0" cy="0"/>
        </a:xfrm>
      </p:grpSpPr>
      <p:pic>
        <p:nvPicPr>
          <p:cNvPr id="2" name="Picture 1" descr="Decision tree for &quot;statistical tests comparing three or more groups&quot; following &quot;unpaired&quot; , &quot;parametric assumptions met&quot;, &quot;equal variances?&quot; results in One-Way ANOVA, circled in red.">
            <a:extLst>
              <a:ext uri="{FF2B5EF4-FFF2-40B4-BE49-F238E27FC236}">
                <a16:creationId xmlns:a16="http://schemas.microsoft.com/office/drawing/2014/main" id="{C2167032-DE41-4AD9-9B46-540DEA0C1953}"/>
              </a:ext>
            </a:extLst>
          </p:cNvPr>
          <p:cNvPicPr>
            <a:picLocks noChangeAspect="1"/>
          </p:cNvPicPr>
          <p:nvPr/>
        </p:nvPicPr>
        <p:blipFill>
          <a:blip r:embed="rId3"/>
          <a:stretch>
            <a:fillRect/>
          </a:stretch>
        </p:blipFill>
        <p:spPr>
          <a:xfrm>
            <a:off x="482600" y="588390"/>
            <a:ext cx="8178799" cy="3966717"/>
          </a:xfrm>
          <a:prstGeom prst="rect">
            <a:avLst/>
          </a:prstGeom>
        </p:spPr>
      </p:pic>
      <p:sp>
        <p:nvSpPr>
          <p:cNvPr id="3" name="Title 2">
            <a:extLst>
              <a:ext uri="{FF2B5EF4-FFF2-40B4-BE49-F238E27FC236}">
                <a16:creationId xmlns:a16="http://schemas.microsoft.com/office/drawing/2014/main" id="{152C9333-22C5-F83D-0ED5-26195078D89B}"/>
              </a:ext>
            </a:extLst>
          </p:cNvPr>
          <p:cNvSpPr>
            <a:spLocks noGrp="1"/>
          </p:cNvSpPr>
          <p:nvPr>
            <p:ph type="title" idx="4294967295"/>
          </p:nvPr>
        </p:nvSpPr>
        <p:spPr>
          <a:xfrm>
            <a:off x="628650" y="-994172"/>
            <a:ext cx="7886700" cy="994172"/>
          </a:xfrm>
        </p:spPr>
        <p:txBody>
          <a:bodyPr vert="horz" lIns="91440" tIns="45720" rIns="91440" bIns="45720" rtlCol="0" anchor="b">
            <a:normAutofit fontScale="90000"/>
          </a:bodyPr>
          <a:lstStyle/>
          <a:p>
            <a:r>
              <a:rPr lang="en-US" dirty="0"/>
              <a:t>Statistical Tests Comparing Three or More Groups</a:t>
            </a:r>
          </a:p>
        </p:txBody>
      </p:sp>
    </p:spTree>
    <p:extLst>
      <p:ext uri="{BB962C8B-B14F-4D97-AF65-F5344CB8AC3E}">
        <p14:creationId xmlns:p14="http://schemas.microsoft.com/office/powerpoint/2010/main" val="3023745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61"/>
        <p:cNvGrpSpPr/>
        <p:nvPr/>
      </p:nvGrpSpPr>
      <p:grpSpPr>
        <a:xfrm>
          <a:off x="0" y="0"/>
          <a:ext cx="0" cy="0"/>
          <a:chOff x="0" y="0"/>
          <a:chExt cx="0" cy="0"/>
        </a:xfrm>
      </p:grpSpPr>
      <p:sp useBgFill="1">
        <p:nvSpPr>
          <p:cNvPr id="1174" name="Rectangle 116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5" name="Freeform: Shape 116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Google Shape;1162;p35"/>
          <p:cNvSpPr txBox="1">
            <a:spLocks noGrp="1"/>
          </p:cNvSpPr>
          <p:nvPr>
            <p:ph type="title"/>
          </p:nvPr>
        </p:nvSpPr>
        <p:spPr>
          <a:xfrm>
            <a:off x="515125" y="865179"/>
            <a:ext cx="2400300" cy="3345872"/>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4400" kern="1200">
                <a:solidFill>
                  <a:srgbClr val="FFFFFF"/>
                </a:solidFill>
                <a:latin typeface="+mj-lt"/>
                <a:ea typeface="+mj-ea"/>
                <a:cs typeface="+mj-cs"/>
              </a:rPr>
              <a:t>What is a One-Way ANOVA?</a:t>
            </a:r>
          </a:p>
        </p:txBody>
      </p:sp>
      <p:sp>
        <p:nvSpPr>
          <p:cNvPr id="1176" name="Arc 117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63" name="Google Shape;1163;p35"/>
          <p:cNvSpPr txBox="1">
            <a:spLocks noGrp="1"/>
          </p:cNvSpPr>
          <p:nvPr>
            <p:ph type="body" idx="1"/>
          </p:nvPr>
        </p:nvSpPr>
        <p:spPr>
          <a:xfrm>
            <a:off x="3335481" y="443508"/>
            <a:ext cx="5179868" cy="4189214"/>
          </a:xfrm>
          <a:prstGeom prst="rect">
            <a:avLst/>
          </a:prstGeom>
        </p:spPr>
        <p:txBody>
          <a:bodyPr spcFirstLastPara="1" vert="horz" lIns="91440" tIns="45720" rIns="91440" bIns="45720" rtlCol="0" anchor="ctr" anchorCtr="0">
            <a:normAutofit/>
          </a:bodyPr>
          <a:lstStyle/>
          <a:p>
            <a:pPr marL="171450" indent="-228600" defTabSz="914400">
              <a:buFont typeface="Arial" panose="020B0604020202020204" pitchFamily="34" charset="0"/>
              <a:buChar char="•"/>
            </a:pPr>
            <a:r>
              <a:rPr lang="en-US" sz="1700" b="1" dirty="0"/>
              <a:t>We want the variability in our scores that can be explained by our independent variable (or our between-subjects variability) to be greater than the variability in our scores due to factors we cannot explain (error)</a:t>
            </a:r>
          </a:p>
          <a:p>
            <a:pPr marL="628650" lvl="1" indent="-228600" defTabSz="914400">
              <a:buFont typeface="Arial" panose="020B0604020202020204" pitchFamily="34" charset="0"/>
              <a:buChar char="•"/>
            </a:pPr>
            <a:r>
              <a:rPr lang="en-US" sz="1700" b="1" dirty="0"/>
              <a:t>This is called within-group variability </a:t>
            </a:r>
          </a:p>
          <a:p>
            <a:pPr marL="171450" indent="-228600" defTabSz="914400">
              <a:buFont typeface="Arial" panose="020B0604020202020204" pitchFamily="34" charset="0"/>
              <a:buChar char="•"/>
            </a:pPr>
            <a:r>
              <a:rPr lang="en-US" sz="1700" b="1" dirty="0"/>
              <a:t>ANOVAs test an </a:t>
            </a:r>
            <a:r>
              <a:rPr lang="en-US" sz="1700" b="1" i="1" dirty="0"/>
              <a:t>omnibus</a:t>
            </a:r>
            <a:r>
              <a:rPr lang="en-US" sz="1700" b="1" dirty="0"/>
              <a:t> effect</a:t>
            </a:r>
          </a:p>
          <a:p>
            <a:pPr marL="628650" lvl="1" indent="-228600" defTabSz="914400">
              <a:buFont typeface="Arial" panose="020B0604020202020204" pitchFamily="34" charset="0"/>
              <a:buChar char="•"/>
            </a:pPr>
            <a:r>
              <a:rPr lang="en-US" sz="1700" b="1" dirty="0"/>
              <a:t>Tells us there is </a:t>
            </a:r>
            <a:r>
              <a:rPr lang="en-US" sz="1700" b="1" i="1" dirty="0"/>
              <a:t>some</a:t>
            </a:r>
            <a:r>
              <a:rPr lang="en-US" sz="1700" b="1" dirty="0"/>
              <a:t> difference between our groups, not </a:t>
            </a:r>
            <a:r>
              <a:rPr lang="en-US" sz="1700" b="1" i="1" dirty="0"/>
              <a:t>which</a:t>
            </a:r>
            <a:r>
              <a:rPr lang="en-US" sz="1700" b="1" dirty="0"/>
              <a:t> groups are specifically different from each other</a:t>
            </a:r>
          </a:p>
          <a:p>
            <a:pPr marL="171450" indent="-228600" defTabSz="914400">
              <a:buFont typeface="Arial" panose="020B0604020202020204" pitchFamily="34" charset="0"/>
              <a:buChar char="•"/>
            </a:pPr>
            <a:r>
              <a:rPr lang="en-US" sz="1700" b="1" dirty="0"/>
              <a:t>We run post-hoc analyses to determine which groups specifically are different from one another</a:t>
            </a:r>
          </a:p>
          <a:p>
            <a:pPr marL="628650" lvl="1" indent="-228600" defTabSz="914400">
              <a:buFont typeface="Arial" panose="020B0604020202020204" pitchFamily="34" charset="0"/>
              <a:buChar char="•"/>
            </a:pPr>
            <a:r>
              <a:rPr lang="en-US" sz="1700" b="1" dirty="0"/>
              <a:t>Test all possible group comparisons</a:t>
            </a:r>
          </a:p>
        </p:txBody>
      </p:sp>
    </p:spTree>
    <p:extLst>
      <p:ext uri="{BB962C8B-B14F-4D97-AF65-F5344CB8AC3E}">
        <p14:creationId xmlns:p14="http://schemas.microsoft.com/office/powerpoint/2010/main" val="483957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42"/>
        <p:cNvGrpSpPr/>
        <p:nvPr/>
      </p:nvGrpSpPr>
      <p:grpSpPr>
        <a:xfrm>
          <a:off x="0" y="0"/>
          <a:ext cx="0" cy="0"/>
          <a:chOff x="0" y="0"/>
          <a:chExt cx="0" cy="0"/>
        </a:xfrm>
      </p:grpSpPr>
      <p:pic>
        <p:nvPicPr>
          <p:cNvPr id="846" name="Picture 845">
            <a:extLst>
              <a:ext uri="{FF2B5EF4-FFF2-40B4-BE49-F238E27FC236}">
                <a16:creationId xmlns:a16="http://schemas.microsoft.com/office/drawing/2014/main" id="{878F5F1F-80DA-DC0D-4E97-5FA4F1BF1FE8}"/>
              </a:ext>
              <a:ext uri="{C183D7F6-B498-43B3-948B-1728B52AA6E4}">
                <adec:decorative xmlns:adec="http://schemas.microsoft.com/office/drawing/2017/decorative" val="1"/>
              </a:ext>
            </a:extLst>
          </p:cNvPr>
          <p:cNvPicPr>
            <a:picLocks noChangeAspect="1"/>
          </p:cNvPicPr>
          <p:nvPr/>
        </p:nvPicPr>
        <p:blipFill rotWithShape="1">
          <a:blip r:embed="rId3">
            <a:duotone>
              <a:schemeClr val="bg2">
                <a:shade val="45000"/>
                <a:satMod val="135000"/>
              </a:schemeClr>
              <a:prstClr val="white"/>
            </a:duotone>
          </a:blip>
          <a:srcRect b="15731"/>
          <a:stretch/>
        </p:blipFill>
        <p:spPr>
          <a:xfrm>
            <a:off x="20" y="10"/>
            <a:ext cx="9143980" cy="5143490"/>
          </a:xfrm>
          <a:prstGeom prst="rect">
            <a:avLst/>
          </a:prstGeom>
        </p:spPr>
      </p:pic>
      <p:sp>
        <p:nvSpPr>
          <p:cNvPr id="850" name="Rectangle 84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Google Shape;843;p26"/>
          <p:cNvSpPr txBox="1">
            <a:spLocks noGrp="1"/>
          </p:cNvSpPr>
          <p:nvPr>
            <p:ph type="ctrTitle" idx="4294967295"/>
          </p:nvPr>
        </p:nvSpPr>
        <p:spPr>
          <a:xfrm>
            <a:off x="628650" y="273843"/>
            <a:ext cx="7886700" cy="994173"/>
          </a:xfrm>
          <a:prstGeom prst="rect">
            <a:avLst/>
          </a:prstGeom>
        </p:spPr>
        <p:txBody>
          <a:bodyPr spcFirstLastPara="1" vert="horz" lIns="91440" tIns="45720" rIns="91440" bIns="45720" rtlCol="0" anchor="ctr" anchorCtr="0">
            <a:normAutofit/>
          </a:bodyPr>
          <a:lstStyle/>
          <a:p>
            <a:pPr marL="0" lvl="0" indent="0" defTabSz="914400">
              <a:spcAft>
                <a:spcPts val="0"/>
              </a:spcAft>
            </a:pPr>
            <a:r>
              <a:rPr lang="en-US" sz="3100" dirty="0"/>
              <a:t>When Do Researchers Use One-Way ANOVAS?</a:t>
            </a:r>
          </a:p>
        </p:txBody>
      </p:sp>
      <p:graphicFrame>
        <p:nvGraphicFramePr>
          <p:cNvPr id="853" name="Google Shape;1163;p35">
            <a:extLst>
              <a:ext uri="{FF2B5EF4-FFF2-40B4-BE49-F238E27FC236}">
                <a16:creationId xmlns:a16="http://schemas.microsoft.com/office/drawing/2014/main" id="{FE31DC6D-465E-5BA8-FF41-63EFB197F5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8253351"/>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7624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TotalTime>
  <Words>2791</Words>
  <Application>Microsoft Office PowerPoint</Application>
  <PresentationFormat>On-screen Show (16:9)</PresentationFormat>
  <Paragraphs>173</Paragraphs>
  <Slides>29</Slides>
  <Notes>26</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Aharoni</vt:lpstr>
      <vt:lpstr>Courier New</vt:lpstr>
      <vt:lpstr>Times New Roman</vt:lpstr>
      <vt:lpstr>Calibri Light</vt:lpstr>
      <vt:lpstr>Arial</vt:lpstr>
      <vt:lpstr>Calibri</vt:lpstr>
      <vt:lpstr>Catamaran</vt:lpstr>
      <vt:lpstr>Wingdings</vt:lpstr>
      <vt:lpstr>Office Theme</vt:lpstr>
      <vt:lpstr>Chapter ?  One Way ANOVA</vt:lpstr>
      <vt:lpstr>Learning Objectives</vt:lpstr>
      <vt:lpstr>Background (Meyer et al., 2021)</vt:lpstr>
      <vt:lpstr>Background (Meyer et al., 2021) cont.</vt:lpstr>
      <vt:lpstr>Let’s think about it…</vt:lpstr>
      <vt:lpstr>Introducing the Analysis of Variance (ANOVA)</vt:lpstr>
      <vt:lpstr>Statistical Tests Comparing Three or More Groups</vt:lpstr>
      <vt:lpstr>What is a One-Way ANOVA?</vt:lpstr>
      <vt:lpstr>When Do Researchers Use One-Way ANOVAS?</vt:lpstr>
      <vt:lpstr>Comparing Three or More Groups</vt:lpstr>
      <vt:lpstr>Hypotheses</vt:lpstr>
      <vt:lpstr>Assumptions</vt:lpstr>
      <vt:lpstr>Assumption 1: Categorical Independent Variable</vt:lpstr>
      <vt:lpstr>Assumption 2: Continuous Dependent Variable</vt:lpstr>
      <vt:lpstr>Assumption 3: There Are Independence of Observations</vt:lpstr>
      <vt:lpstr>Assumption 4: Normal Distribution</vt:lpstr>
      <vt:lpstr>Assumption 5: No Outliers</vt:lpstr>
      <vt:lpstr>Assumption 6: There Is Homogeneity of Variances</vt:lpstr>
      <vt:lpstr>Statistical Significance</vt:lpstr>
      <vt:lpstr>Practical Significance</vt:lpstr>
      <vt:lpstr>Practical Significance cont.</vt:lpstr>
      <vt:lpstr>Practical Significance cont.</vt:lpstr>
      <vt:lpstr>JASP Walk-Through Example</vt:lpstr>
      <vt:lpstr>Research Questions</vt:lpstr>
      <vt:lpstr>What do you think we will find when we analyze the data?</vt:lpstr>
      <vt:lpstr>Hypotheses: Connection with LGBT</vt:lpstr>
      <vt:lpstr>Hypotheses: Life Satisfaction</vt:lpstr>
      <vt:lpstr>Let’s Analyze the Data!</vt:lpstr>
      <vt:lpstr>Creative Commons License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One Way ANOVA</dc:title>
  <dc:creator>Hannah Osborn</dc:creator>
  <cp:lastModifiedBy>Fleming, Rachel</cp:lastModifiedBy>
  <cp:revision>18</cp:revision>
  <dcterms:modified xsi:type="dcterms:W3CDTF">2023-05-31T14:53:30Z</dcterms:modified>
</cp:coreProperties>
</file>