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6" r:id="rId4"/>
  </p:sldMasterIdLst>
  <p:notesMasterIdLst>
    <p:notesMasterId r:id="rId31"/>
  </p:notesMasterIdLst>
  <p:sldIdLst>
    <p:sldId id="266" r:id="rId5"/>
    <p:sldId id="270" r:id="rId6"/>
    <p:sldId id="269" r:id="rId7"/>
    <p:sldId id="271" r:id="rId8"/>
    <p:sldId id="272" r:id="rId9"/>
    <p:sldId id="259" r:id="rId10"/>
    <p:sldId id="290" r:id="rId11"/>
    <p:sldId id="305" r:id="rId12"/>
    <p:sldId id="306" r:id="rId13"/>
    <p:sldId id="307" r:id="rId14"/>
    <p:sldId id="273" r:id="rId15"/>
    <p:sldId id="289" r:id="rId16"/>
    <p:sldId id="275" r:id="rId17"/>
    <p:sldId id="276" r:id="rId18"/>
    <p:sldId id="277" r:id="rId19"/>
    <p:sldId id="278" r:id="rId20"/>
    <p:sldId id="279" r:id="rId21"/>
    <p:sldId id="280" r:id="rId22"/>
    <p:sldId id="281" r:id="rId23"/>
    <p:sldId id="282" r:id="rId24"/>
    <p:sldId id="283" r:id="rId25"/>
    <p:sldId id="284" r:id="rId26"/>
    <p:sldId id="286" r:id="rId27"/>
    <p:sldId id="287" r:id="rId28"/>
    <p:sldId id="288"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632" autoAdjust="0"/>
  </p:normalViewPr>
  <p:slideViewPr>
    <p:cSldViewPr snapToGrid="0">
      <p:cViewPr varScale="1">
        <p:scale>
          <a:sx n="67" d="100"/>
          <a:sy n="67" d="100"/>
        </p:scale>
        <p:origin x="1998"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5.xml.rels><?xml version="1.0" encoding="UTF-8" standalone="yes"?>
<Relationships xmlns="http://schemas.openxmlformats.org/package/2006/relationships"><Relationship Id="rId8" Type="http://schemas.openxmlformats.org/officeDocument/2006/relationships/hyperlink" Target="https://adatis.co.uk/meandering-through-r-part-1-working-with-data/"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s://units.fisheries.org/fits/solution/software/statistics/jasp/" TargetMode="External"/><Relationship Id="rId1" Type="http://schemas.openxmlformats.org/officeDocument/2006/relationships/image" Target="../media/image14.png"/><Relationship Id="rId6" Type="http://schemas.openxmlformats.org/officeDocument/2006/relationships/hyperlink" Target="https://blogs.acu.edu/scholarslab/cool-stuff/software/spss-information/" TargetMode="External"/><Relationship Id="rId5" Type="http://schemas.openxmlformats.org/officeDocument/2006/relationships/image" Target="../media/image16.png"/><Relationship Id="rId4" Type="http://schemas.openxmlformats.org/officeDocument/2006/relationships/hyperlink" Target="https://icon-icons.com/ar/%D8%B1%D9%85%D8%B2/excel/35735"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s://adatis.co.uk/meandering-through-r-part-1-working-with-data/"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s://units.fisheries.org/fits/solution/software/statistics/jasp/" TargetMode="External"/><Relationship Id="rId1" Type="http://schemas.openxmlformats.org/officeDocument/2006/relationships/image" Target="../media/image14.png"/><Relationship Id="rId6" Type="http://schemas.openxmlformats.org/officeDocument/2006/relationships/hyperlink" Target="https://blogs.acu.edu/scholarslab/cool-stuff/software/spss-information/" TargetMode="External"/><Relationship Id="rId5" Type="http://schemas.openxmlformats.org/officeDocument/2006/relationships/image" Target="../media/image16.png"/><Relationship Id="rId4" Type="http://schemas.openxmlformats.org/officeDocument/2006/relationships/hyperlink" Target="https://icon-icons.com/ar/%D8%B1%D9%85%D8%B2/excel/35735"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2C950-18C8-417A-8D3E-5D7CC6A9D998}" type="doc">
      <dgm:prSet loTypeId="urn:microsoft.com/office/officeart/2005/8/layout/hList1" loCatId="list" qsTypeId="urn:microsoft.com/office/officeart/2005/8/quickstyle/3d1" qsCatId="3D" csTypeId="urn:microsoft.com/office/officeart/2005/8/colors/accent1_1" csCatId="accent1" phldr="1"/>
      <dgm:spPr/>
      <dgm:t>
        <a:bodyPr/>
        <a:lstStyle/>
        <a:p>
          <a:endParaRPr lang="en-US"/>
        </a:p>
      </dgm:t>
    </dgm:pt>
    <dgm:pt modelId="{6D66074B-CF86-484C-84F2-2801DD70626A}">
      <dgm:prSet/>
      <dgm:spPr/>
      <dgm:t>
        <a:bodyPr/>
        <a:lstStyle/>
        <a:p>
          <a:pPr>
            <a:defRPr b="1"/>
          </a:pPr>
          <a:r>
            <a:rPr lang="en-US"/>
            <a:t>Teach statistical thinking</a:t>
          </a:r>
        </a:p>
      </dgm:t>
    </dgm:pt>
    <dgm:pt modelId="{533FF6C3-13F4-4A2D-B668-37A14506D82F}" type="parTrans" cxnId="{2E7BFC25-F24B-4B49-B59B-3067A059497D}">
      <dgm:prSet/>
      <dgm:spPr/>
      <dgm:t>
        <a:bodyPr/>
        <a:lstStyle/>
        <a:p>
          <a:endParaRPr lang="en-US"/>
        </a:p>
      </dgm:t>
    </dgm:pt>
    <dgm:pt modelId="{F633EA74-8606-4FA6-8DFD-9C6E558134E3}" type="sibTrans" cxnId="{2E7BFC25-F24B-4B49-B59B-3067A059497D}">
      <dgm:prSet/>
      <dgm:spPr/>
      <dgm:t>
        <a:bodyPr/>
        <a:lstStyle/>
        <a:p>
          <a:endParaRPr lang="en-US"/>
        </a:p>
      </dgm:t>
    </dgm:pt>
    <dgm:pt modelId="{D26E2288-B9B4-4D91-A549-0865C63C739B}">
      <dgm:prSet/>
      <dgm:spPr/>
      <dgm:t>
        <a:bodyPr/>
        <a:lstStyle/>
        <a:p>
          <a:r>
            <a:rPr lang="en-US"/>
            <a:t>Students will be able to state the null and alternative hypotheses for statistical tests.</a:t>
          </a:r>
        </a:p>
      </dgm:t>
    </dgm:pt>
    <dgm:pt modelId="{BF2743D5-4074-4CD4-A399-A07F323B933D}" type="parTrans" cxnId="{56D8A6B3-1562-4B8F-B08A-EBFF10773957}">
      <dgm:prSet/>
      <dgm:spPr/>
      <dgm:t>
        <a:bodyPr/>
        <a:lstStyle/>
        <a:p>
          <a:endParaRPr lang="en-US"/>
        </a:p>
      </dgm:t>
    </dgm:pt>
    <dgm:pt modelId="{5BC07EFC-E6ED-45FE-AAA1-3A750E82B9DA}" type="sibTrans" cxnId="{56D8A6B3-1562-4B8F-B08A-EBFF10773957}">
      <dgm:prSet/>
      <dgm:spPr/>
      <dgm:t>
        <a:bodyPr/>
        <a:lstStyle/>
        <a:p>
          <a:endParaRPr lang="en-US"/>
        </a:p>
      </dgm:t>
    </dgm:pt>
    <dgm:pt modelId="{F25713AB-AA66-4686-B18A-68E504EDA0C8}">
      <dgm:prSet/>
      <dgm:spPr/>
      <dgm:t>
        <a:bodyPr/>
        <a:lstStyle/>
        <a:p>
          <a:r>
            <a:rPr lang="en-US"/>
            <a:t>Students will understand the appropriate use of statistical tests.</a:t>
          </a:r>
        </a:p>
      </dgm:t>
    </dgm:pt>
    <dgm:pt modelId="{FCBE82A2-6D67-4C45-921C-0516CD6D5C6C}" type="parTrans" cxnId="{04803309-ED55-462E-8B40-DDBCE6AA6180}">
      <dgm:prSet/>
      <dgm:spPr/>
      <dgm:t>
        <a:bodyPr/>
        <a:lstStyle/>
        <a:p>
          <a:endParaRPr lang="en-US"/>
        </a:p>
      </dgm:t>
    </dgm:pt>
    <dgm:pt modelId="{D40988D9-5F44-42DA-9361-84F836446B94}" type="sibTrans" cxnId="{04803309-ED55-462E-8B40-DDBCE6AA6180}">
      <dgm:prSet/>
      <dgm:spPr/>
      <dgm:t>
        <a:bodyPr/>
        <a:lstStyle/>
        <a:p>
          <a:endParaRPr lang="en-US"/>
        </a:p>
      </dgm:t>
    </dgm:pt>
    <dgm:pt modelId="{78277383-1453-4423-95EF-7740BCBA4922}">
      <dgm:prSet/>
      <dgm:spPr/>
      <dgm:t>
        <a:bodyPr/>
        <a:lstStyle/>
        <a:p>
          <a:r>
            <a:rPr lang="en-US"/>
            <a:t>Students will know how to accurately write the results of a statistical test in APA format.</a:t>
          </a:r>
        </a:p>
      </dgm:t>
    </dgm:pt>
    <dgm:pt modelId="{C6A80E6C-96B6-4F86-869E-E59B1D1F5B47}" type="parTrans" cxnId="{176FFD07-E040-4B17-8318-517BF2BBC4A5}">
      <dgm:prSet/>
      <dgm:spPr/>
      <dgm:t>
        <a:bodyPr/>
        <a:lstStyle/>
        <a:p>
          <a:endParaRPr lang="en-US"/>
        </a:p>
      </dgm:t>
    </dgm:pt>
    <dgm:pt modelId="{561880E5-E474-4795-BA6F-282CCEF1FC4F}" type="sibTrans" cxnId="{176FFD07-E040-4B17-8318-517BF2BBC4A5}">
      <dgm:prSet/>
      <dgm:spPr/>
      <dgm:t>
        <a:bodyPr/>
        <a:lstStyle/>
        <a:p>
          <a:endParaRPr lang="en-US"/>
        </a:p>
      </dgm:t>
    </dgm:pt>
    <dgm:pt modelId="{070C1A7A-1744-46D2-B8C2-12590EB87C21}">
      <dgm:prSet/>
      <dgm:spPr/>
      <dgm:t>
        <a:bodyPr/>
        <a:lstStyle/>
        <a:p>
          <a:pPr>
            <a:defRPr b="1"/>
          </a:pPr>
          <a:r>
            <a:rPr lang="en-US"/>
            <a:t>Focus on conceptual understanding</a:t>
          </a:r>
        </a:p>
      </dgm:t>
    </dgm:pt>
    <dgm:pt modelId="{322CF8B3-5751-4940-933E-26460D3FA5A6}" type="parTrans" cxnId="{95868C4E-6D66-4F56-AB26-DB61BFECA37F}">
      <dgm:prSet/>
      <dgm:spPr/>
      <dgm:t>
        <a:bodyPr/>
        <a:lstStyle/>
        <a:p>
          <a:endParaRPr lang="en-US"/>
        </a:p>
      </dgm:t>
    </dgm:pt>
    <dgm:pt modelId="{0B631FF3-643B-452C-BDA4-511B4EFD2F5E}" type="sibTrans" cxnId="{95868C4E-6D66-4F56-AB26-DB61BFECA37F}">
      <dgm:prSet/>
      <dgm:spPr/>
      <dgm:t>
        <a:bodyPr/>
        <a:lstStyle/>
        <a:p>
          <a:endParaRPr lang="en-US"/>
        </a:p>
      </dgm:t>
    </dgm:pt>
    <dgm:pt modelId="{25D8D8AF-1789-4B7E-BD66-E1EA486DEC8A}">
      <dgm:prSet/>
      <dgm:spPr/>
      <dgm:t>
        <a:bodyPr/>
        <a:lstStyle/>
        <a:p>
          <a:r>
            <a:rPr lang="en-US"/>
            <a:t>Students will know how to calculate the results of statistical tests utilizing a mixture of hand calculations and statistical software programs.</a:t>
          </a:r>
        </a:p>
      </dgm:t>
    </dgm:pt>
    <dgm:pt modelId="{C5C05CD4-80C3-4315-8870-EA9D9268F889}" type="parTrans" cxnId="{4946AD6C-6EFE-42C8-8E12-8E70BFD35FC4}">
      <dgm:prSet/>
      <dgm:spPr/>
      <dgm:t>
        <a:bodyPr/>
        <a:lstStyle/>
        <a:p>
          <a:endParaRPr lang="en-US"/>
        </a:p>
      </dgm:t>
    </dgm:pt>
    <dgm:pt modelId="{BC25BAF8-2A6F-4DF3-9041-A6F528B906A6}" type="sibTrans" cxnId="{4946AD6C-6EFE-42C8-8E12-8E70BFD35FC4}">
      <dgm:prSet/>
      <dgm:spPr/>
      <dgm:t>
        <a:bodyPr/>
        <a:lstStyle/>
        <a:p>
          <a:endParaRPr lang="en-US"/>
        </a:p>
      </dgm:t>
    </dgm:pt>
    <dgm:pt modelId="{617D8266-F94C-45D9-A387-ABB52AB57AED}">
      <dgm:prSet/>
      <dgm:spPr/>
      <dgm:t>
        <a:bodyPr/>
        <a:lstStyle/>
        <a:p>
          <a:r>
            <a:rPr lang="en-US"/>
            <a:t>Students will know how to interpret the results of statistical tests.</a:t>
          </a:r>
        </a:p>
      </dgm:t>
    </dgm:pt>
    <dgm:pt modelId="{964FEEF9-000E-4ADD-BB1F-0B5238D9BA58}" type="parTrans" cxnId="{65A0F4B0-E00F-419C-B7E2-469078730477}">
      <dgm:prSet/>
      <dgm:spPr/>
      <dgm:t>
        <a:bodyPr/>
        <a:lstStyle/>
        <a:p>
          <a:endParaRPr lang="en-US"/>
        </a:p>
      </dgm:t>
    </dgm:pt>
    <dgm:pt modelId="{73EE7F0B-79C8-40D6-AF88-46258FD61337}" type="sibTrans" cxnId="{65A0F4B0-E00F-419C-B7E2-469078730477}">
      <dgm:prSet/>
      <dgm:spPr/>
      <dgm:t>
        <a:bodyPr/>
        <a:lstStyle/>
        <a:p>
          <a:endParaRPr lang="en-US"/>
        </a:p>
      </dgm:t>
    </dgm:pt>
    <dgm:pt modelId="{405CF422-77E8-426F-9CC8-00543C37A970}">
      <dgm:prSet/>
      <dgm:spPr/>
      <dgm:t>
        <a:bodyPr/>
        <a:lstStyle/>
        <a:p>
          <a:r>
            <a:rPr lang="en-US"/>
            <a:t>Students will be able to translate the results of said statistical test into real world meaning.</a:t>
          </a:r>
        </a:p>
      </dgm:t>
    </dgm:pt>
    <dgm:pt modelId="{847C5635-9F3A-4CFA-AADA-1B50729147C8}" type="parTrans" cxnId="{010E122F-E9D2-4EA0-958A-C40C889A1186}">
      <dgm:prSet/>
      <dgm:spPr/>
      <dgm:t>
        <a:bodyPr/>
        <a:lstStyle/>
        <a:p>
          <a:endParaRPr lang="en-US"/>
        </a:p>
      </dgm:t>
    </dgm:pt>
    <dgm:pt modelId="{B89D5FD6-C402-478A-AB8F-086C34EFC9DD}" type="sibTrans" cxnId="{010E122F-E9D2-4EA0-958A-C40C889A1186}">
      <dgm:prSet/>
      <dgm:spPr/>
      <dgm:t>
        <a:bodyPr/>
        <a:lstStyle/>
        <a:p>
          <a:endParaRPr lang="en-US"/>
        </a:p>
      </dgm:t>
    </dgm:pt>
    <dgm:pt modelId="{4642A639-FFB1-43CC-ADB4-33E0CAABCE12}">
      <dgm:prSet/>
      <dgm:spPr/>
      <dgm:t>
        <a:bodyPr/>
        <a:lstStyle/>
        <a:p>
          <a:pPr>
            <a:defRPr b="1"/>
          </a:pPr>
          <a:r>
            <a:rPr lang="en-US"/>
            <a:t>Use technology to explore concepts and analyze data</a:t>
          </a:r>
        </a:p>
      </dgm:t>
    </dgm:pt>
    <dgm:pt modelId="{3FF75287-AAC2-4C89-98D4-F80CA3BB11C0}" type="parTrans" cxnId="{766D9B70-4D2A-45C7-B505-0AA0FE2787C5}">
      <dgm:prSet/>
      <dgm:spPr/>
      <dgm:t>
        <a:bodyPr/>
        <a:lstStyle/>
        <a:p>
          <a:endParaRPr lang="en-US"/>
        </a:p>
      </dgm:t>
    </dgm:pt>
    <dgm:pt modelId="{5029C732-7F6F-4D47-8F53-E5DBE2633120}" type="sibTrans" cxnId="{766D9B70-4D2A-45C7-B505-0AA0FE2787C5}">
      <dgm:prSet/>
      <dgm:spPr/>
      <dgm:t>
        <a:bodyPr/>
        <a:lstStyle/>
        <a:p>
          <a:endParaRPr lang="en-US"/>
        </a:p>
      </dgm:t>
    </dgm:pt>
    <dgm:pt modelId="{8D8F4C48-F44D-4B82-892F-5DF7EF75158F}">
      <dgm:prSet/>
      <dgm:spPr/>
      <dgm:t>
        <a:bodyPr/>
        <a:lstStyle/>
        <a:p>
          <a:r>
            <a:rPr lang="en-US"/>
            <a:t>Students will know how to test that the dataset meets the assumptions needed to run statistical tests.</a:t>
          </a:r>
        </a:p>
      </dgm:t>
    </dgm:pt>
    <dgm:pt modelId="{573BD8AF-3DCD-45D7-BA51-F309F88F342E}" type="parTrans" cxnId="{79FFB3E0-B94D-4348-8ACE-A67DE6A9925A}">
      <dgm:prSet/>
      <dgm:spPr/>
      <dgm:t>
        <a:bodyPr/>
        <a:lstStyle/>
        <a:p>
          <a:endParaRPr lang="en-US"/>
        </a:p>
      </dgm:t>
    </dgm:pt>
    <dgm:pt modelId="{5294E6A6-49C2-48C7-A67C-5FE1F37D3616}" type="sibTrans" cxnId="{79FFB3E0-B94D-4348-8ACE-A67DE6A9925A}">
      <dgm:prSet/>
      <dgm:spPr/>
      <dgm:t>
        <a:bodyPr/>
        <a:lstStyle/>
        <a:p>
          <a:endParaRPr lang="en-US"/>
        </a:p>
      </dgm:t>
    </dgm:pt>
    <dgm:pt modelId="{470084D7-6E1F-4DB4-98BB-AE9926FE8DC3}">
      <dgm:prSet/>
      <dgm:spPr/>
      <dgm:t>
        <a:bodyPr/>
        <a:lstStyle/>
        <a:p>
          <a:r>
            <a:rPr lang="en-US"/>
            <a:t>Students will know how to run statistical tests in JASP.</a:t>
          </a:r>
        </a:p>
      </dgm:t>
    </dgm:pt>
    <dgm:pt modelId="{DFF39A62-4B10-41B7-AD2C-216417B63D5C}" type="parTrans" cxnId="{A3E399D8-96AE-4412-AF8C-695F645ACB91}">
      <dgm:prSet/>
      <dgm:spPr/>
      <dgm:t>
        <a:bodyPr/>
        <a:lstStyle/>
        <a:p>
          <a:endParaRPr lang="en-US"/>
        </a:p>
      </dgm:t>
    </dgm:pt>
    <dgm:pt modelId="{52538288-C84E-4B0A-9B69-6A1F78DA9771}" type="sibTrans" cxnId="{A3E399D8-96AE-4412-AF8C-695F645ACB91}">
      <dgm:prSet/>
      <dgm:spPr/>
      <dgm:t>
        <a:bodyPr/>
        <a:lstStyle/>
        <a:p>
          <a:endParaRPr lang="en-US"/>
        </a:p>
      </dgm:t>
    </dgm:pt>
    <dgm:pt modelId="{5F274B24-F4F1-4832-BBD0-0960A61CD34C}">
      <dgm:prSet/>
      <dgm:spPr/>
      <dgm:t>
        <a:bodyPr/>
        <a:lstStyle/>
        <a:p>
          <a:pPr>
            <a:defRPr b="1"/>
          </a:pPr>
          <a:r>
            <a:rPr lang="en-US"/>
            <a:t>Statistical Tests and related concepts</a:t>
          </a:r>
        </a:p>
      </dgm:t>
    </dgm:pt>
    <dgm:pt modelId="{02D742CF-5D9A-44EA-817A-7059D593CCE0}" type="parTrans" cxnId="{DFC94915-D35B-4F32-A534-CE0660AD56CD}">
      <dgm:prSet/>
      <dgm:spPr/>
      <dgm:t>
        <a:bodyPr/>
        <a:lstStyle/>
        <a:p>
          <a:endParaRPr lang="en-US"/>
        </a:p>
      </dgm:t>
    </dgm:pt>
    <dgm:pt modelId="{708296B7-0F2B-4C1C-A838-E0B43BEE718E}" type="sibTrans" cxnId="{DFC94915-D35B-4F32-A534-CE0660AD56CD}">
      <dgm:prSet/>
      <dgm:spPr/>
      <dgm:t>
        <a:bodyPr/>
        <a:lstStyle/>
        <a:p>
          <a:endParaRPr lang="en-US"/>
        </a:p>
      </dgm:t>
    </dgm:pt>
    <dgm:pt modelId="{255DB392-5BF8-4482-B49E-B5FFE8E81C21}">
      <dgm:prSet/>
      <dgm:spPr/>
      <dgm:t>
        <a:bodyPr/>
        <a:lstStyle/>
        <a:p>
          <a:r>
            <a:rPr lang="en-US"/>
            <a:t>Students will be familiar with the following statistical tests:</a:t>
          </a:r>
        </a:p>
      </dgm:t>
    </dgm:pt>
    <dgm:pt modelId="{56CEC841-23E4-4FBD-93BE-ACF093BBBCE4}" type="parTrans" cxnId="{F052C8A0-7206-4AAD-BBF5-F5ECAE21C8E5}">
      <dgm:prSet/>
      <dgm:spPr/>
      <dgm:t>
        <a:bodyPr/>
        <a:lstStyle/>
        <a:p>
          <a:endParaRPr lang="en-US"/>
        </a:p>
      </dgm:t>
    </dgm:pt>
    <dgm:pt modelId="{047C4711-D5B5-43BA-92D6-C4FFCA7C2233}" type="sibTrans" cxnId="{F052C8A0-7206-4AAD-BBF5-F5ECAE21C8E5}">
      <dgm:prSet/>
      <dgm:spPr/>
      <dgm:t>
        <a:bodyPr/>
        <a:lstStyle/>
        <a:p>
          <a:endParaRPr lang="en-US"/>
        </a:p>
      </dgm:t>
    </dgm:pt>
    <dgm:pt modelId="{5520080C-9708-4346-A515-74FB2842773D}">
      <dgm:prSet/>
      <dgm:spPr/>
      <dgm:t>
        <a:bodyPr/>
        <a:lstStyle/>
        <a:p>
          <a:r>
            <a:rPr lang="en-US"/>
            <a:t>Descriptive statistics: mean, standard deviations</a:t>
          </a:r>
        </a:p>
      </dgm:t>
    </dgm:pt>
    <dgm:pt modelId="{453F7AE1-D219-4874-998D-E676956D0B85}" type="parTrans" cxnId="{69345B39-41AB-4D22-93F4-D342CDF2F499}">
      <dgm:prSet/>
      <dgm:spPr/>
      <dgm:t>
        <a:bodyPr/>
        <a:lstStyle/>
        <a:p>
          <a:endParaRPr lang="en-US"/>
        </a:p>
      </dgm:t>
    </dgm:pt>
    <dgm:pt modelId="{6E9E3524-81FC-4B0F-9479-CCA5E232CEF3}" type="sibTrans" cxnId="{69345B39-41AB-4D22-93F4-D342CDF2F499}">
      <dgm:prSet/>
      <dgm:spPr/>
      <dgm:t>
        <a:bodyPr/>
        <a:lstStyle/>
        <a:p>
          <a:endParaRPr lang="en-US"/>
        </a:p>
      </dgm:t>
    </dgm:pt>
    <dgm:pt modelId="{FEC6F23D-2438-434F-BD03-EE4BE7D27B87}">
      <dgm:prSet/>
      <dgm:spPr/>
      <dgm:t>
        <a:bodyPr/>
        <a:lstStyle/>
        <a:p>
          <a:r>
            <a:rPr lang="en-US"/>
            <a:t>NHST add-ons: effect size, confidence intervals</a:t>
          </a:r>
        </a:p>
      </dgm:t>
    </dgm:pt>
    <dgm:pt modelId="{970B12D9-EAB1-497B-A823-2B2032EC786D}" type="parTrans" cxnId="{33C9B5D3-9809-4BF8-91DE-3724975BC203}">
      <dgm:prSet/>
      <dgm:spPr/>
      <dgm:t>
        <a:bodyPr/>
        <a:lstStyle/>
        <a:p>
          <a:endParaRPr lang="en-US"/>
        </a:p>
      </dgm:t>
    </dgm:pt>
    <dgm:pt modelId="{065D5F6A-DDF8-47C2-AE14-1A314AF76F87}" type="sibTrans" cxnId="{33C9B5D3-9809-4BF8-91DE-3724975BC203}">
      <dgm:prSet/>
      <dgm:spPr/>
      <dgm:t>
        <a:bodyPr/>
        <a:lstStyle/>
        <a:p>
          <a:endParaRPr lang="en-US"/>
        </a:p>
      </dgm:t>
    </dgm:pt>
    <dgm:pt modelId="{5B1DE69C-DF2B-4754-BDCE-42BA7670DE98}">
      <dgm:prSet/>
      <dgm:spPr/>
      <dgm:t>
        <a:bodyPr/>
        <a:lstStyle/>
        <a:p>
          <a:r>
            <a:rPr lang="en-US"/>
            <a:t>Z-scores and tests</a:t>
          </a:r>
        </a:p>
      </dgm:t>
    </dgm:pt>
    <dgm:pt modelId="{73F37D3E-36B8-48CA-BEE4-7DBFF024D9B9}" type="parTrans" cxnId="{9AC0F3B5-CB8B-4472-9DBB-322AC06C6AFD}">
      <dgm:prSet/>
      <dgm:spPr/>
      <dgm:t>
        <a:bodyPr/>
        <a:lstStyle/>
        <a:p>
          <a:endParaRPr lang="en-US"/>
        </a:p>
      </dgm:t>
    </dgm:pt>
    <dgm:pt modelId="{B2796148-4692-4F1E-AB98-C3A55CE056A6}" type="sibTrans" cxnId="{9AC0F3B5-CB8B-4472-9DBB-322AC06C6AFD}">
      <dgm:prSet/>
      <dgm:spPr/>
      <dgm:t>
        <a:bodyPr/>
        <a:lstStyle/>
        <a:p>
          <a:endParaRPr lang="en-US"/>
        </a:p>
      </dgm:t>
    </dgm:pt>
    <dgm:pt modelId="{04D04BDD-0902-461A-921B-A6696AA5A05F}">
      <dgm:prSet/>
      <dgm:spPr/>
      <dgm:t>
        <a:bodyPr/>
        <a:lstStyle/>
        <a:p>
          <a:r>
            <a:rPr lang="en-US"/>
            <a:t>T-tests: single, independent, and paired samples</a:t>
          </a:r>
        </a:p>
      </dgm:t>
    </dgm:pt>
    <dgm:pt modelId="{667D3AF0-780C-46A6-B6A1-F1502C75BACF}" type="parTrans" cxnId="{1E49703A-14CC-4C5D-B923-BEA89D441089}">
      <dgm:prSet/>
      <dgm:spPr/>
      <dgm:t>
        <a:bodyPr/>
        <a:lstStyle/>
        <a:p>
          <a:endParaRPr lang="en-US"/>
        </a:p>
      </dgm:t>
    </dgm:pt>
    <dgm:pt modelId="{EABCF431-A523-4549-842C-BCEA2DA6B217}" type="sibTrans" cxnId="{1E49703A-14CC-4C5D-B923-BEA89D441089}">
      <dgm:prSet/>
      <dgm:spPr/>
      <dgm:t>
        <a:bodyPr/>
        <a:lstStyle/>
        <a:p>
          <a:endParaRPr lang="en-US"/>
        </a:p>
      </dgm:t>
    </dgm:pt>
    <dgm:pt modelId="{0A757983-DE2F-44FC-92A4-0BD90E54479E}">
      <dgm:prSet/>
      <dgm:spPr/>
      <dgm:t>
        <a:bodyPr/>
        <a:lstStyle/>
        <a:p>
          <a:r>
            <a:rPr lang="en-US"/>
            <a:t>ANOVA: one-way and two-factor </a:t>
          </a:r>
        </a:p>
      </dgm:t>
    </dgm:pt>
    <dgm:pt modelId="{90722B3A-C6D4-4A8C-AC2F-5FD1EC5C44E9}" type="parTrans" cxnId="{8EE9A984-303A-4DA3-9063-24D08D62EABF}">
      <dgm:prSet/>
      <dgm:spPr/>
      <dgm:t>
        <a:bodyPr/>
        <a:lstStyle/>
        <a:p>
          <a:endParaRPr lang="en-US"/>
        </a:p>
      </dgm:t>
    </dgm:pt>
    <dgm:pt modelId="{AC072281-05FC-4944-B08F-D949162774BE}" type="sibTrans" cxnId="{8EE9A984-303A-4DA3-9063-24D08D62EABF}">
      <dgm:prSet/>
      <dgm:spPr/>
      <dgm:t>
        <a:bodyPr/>
        <a:lstStyle/>
        <a:p>
          <a:endParaRPr lang="en-US"/>
        </a:p>
      </dgm:t>
    </dgm:pt>
    <dgm:pt modelId="{30592E27-5A0D-4ABB-A648-555D9E65CB8C}">
      <dgm:prSet/>
      <dgm:spPr/>
      <dgm:t>
        <a:bodyPr/>
        <a:lstStyle/>
        <a:p>
          <a:r>
            <a:rPr lang="en-US"/>
            <a:t>Correlation </a:t>
          </a:r>
        </a:p>
      </dgm:t>
    </dgm:pt>
    <dgm:pt modelId="{9F499A59-6CE7-4F88-A0CF-68EA1C5266E8}" type="parTrans" cxnId="{A8006D04-2235-4106-A445-2B561C09A339}">
      <dgm:prSet/>
      <dgm:spPr/>
      <dgm:t>
        <a:bodyPr/>
        <a:lstStyle/>
        <a:p>
          <a:endParaRPr lang="en-US"/>
        </a:p>
      </dgm:t>
    </dgm:pt>
    <dgm:pt modelId="{67F860C5-6E4D-4998-8860-586EAC9F5F12}" type="sibTrans" cxnId="{A8006D04-2235-4106-A445-2B561C09A339}">
      <dgm:prSet/>
      <dgm:spPr/>
      <dgm:t>
        <a:bodyPr/>
        <a:lstStyle/>
        <a:p>
          <a:endParaRPr lang="en-US"/>
        </a:p>
      </dgm:t>
    </dgm:pt>
    <dgm:pt modelId="{36347F75-8FA4-42D5-A861-01AAFAD4BF98}">
      <dgm:prSet/>
      <dgm:spPr/>
      <dgm:t>
        <a:bodyPr/>
        <a:lstStyle/>
        <a:p>
          <a:r>
            <a:rPr lang="en-US"/>
            <a:t>Regression</a:t>
          </a:r>
        </a:p>
      </dgm:t>
    </dgm:pt>
    <dgm:pt modelId="{181F39EA-B186-4858-A8B8-FDCEFBBF21A2}" type="parTrans" cxnId="{7C655980-AE17-4529-962C-15BECEC72EF4}">
      <dgm:prSet/>
      <dgm:spPr/>
      <dgm:t>
        <a:bodyPr/>
        <a:lstStyle/>
        <a:p>
          <a:endParaRPr lang="en-US"/>
        </a:p>
      </dgm:t>
    </dgm:pt>
    <dgm:pt modelId="{F1152F3D-E244-4406-8FE1-48AAB2F6229C}" type="sibTrans" cxnId="{7C655980-AE17-4529-962C-15BECEC72EF4}">
      <dgm:prSet/>
      <dgm:spPr/>
      <dgm:t>
        <a:bodyPr/>
        <a:lstStyle/>
        <a:p>
          <a:endParaRPr lang="en-US"/>
        </a:p>
      </dgm:t>
    </dgm:pt>
    <dgm:pt modelId="{6721F2BC-0C87-4157-BC3E-7355904352F0}">
      <dgm:prSet/>
      <dgm:spPr/>
      <dgm:t>
        <a:bodyPr/>
        <a:lstStyle/>
        <a:p>
          <a:r>
            <a:rPr lang="en-US"/>
            <a:t>Chi-square </a:t>
          </a:r>
        </a:p>
      </dgm:t>
    </dgm:pt>
    <dgm:pt modelId="{8EDC7698-DC57-476C-90B9-D2809CC60D21}" type="parTrans" cxnId="{27F82543-656C-40AD-AA07-12E43CCC3345}">
      <dgm:prSet/>
      <dgm:spPr/>
      <dgm:t>
        <a:bodyPr/>
        <a:lstStyle/>
        <a:p>
          <a:endParaRPr lang="en-US"/>
        </a:p>
      </dgm:t>
    </dgm:pt>
    <dgm:pt modelId="{28DC8BFB-7647-4518-966C-248D25AB0F45}" type="sibTrans" cxnId="{27F82543-656C-40AD-AA07-12E43CCC3345}">
      <dgm:prSet/>
      <dgm:spPr/>
      <dgm:t>
        <a:bodyPr/>
        <a:lstStyle/>
        <a:p>
          <a:endParaRPr lang="en-US"/>
        </a:p>
      </dgm:t>
    </dgm:pt>
    <dgm:pt modelId="{29DBB23A-C7C0-4F1B-B967-3CB1633A177D}" type="pres">
      <dgm:prSet presAssocID="{2092C950-18C8-417A-8D3E-5D7CC6A9D998}" presName="Name0" presStyleCnt="0">
        <dgm:presLayoutVars>
          <dgm:dir/>
          <dgm:animLvl val="lvl"/>
          <dgm:resizeHandles val="exact"/>
        </dgm:presLayoutVars>
      </dgm:prSet>
      <dgm:spPr/>
    </dgm:pt>
    <dgm:pt modelId="{C22CBEEE-A76B-4D5D-A5EE-ED3742A56E91}" type="pres">
      <dgm:prSet presAssocID="{6D66074B-CF86-484C-84F2-2801DD70626A}" presName="composite" presStyleCnt="0"/>
      <dgm:spPr/>
    </dgm:pt>
    <dgm:pt modelId="{E1EFA97D-C447-40A6-AF1D-BCD085B4B087}" type="pres">
      <dgm:prSet presAssocID="{6D66074B-CF86-484C-84F2-2801DD70626A}" presName="parTx" presStyleLbl="alignNode1" presStyleIdx="0" presStyleCnt="4">
        <dgm:presLayoutVars>
          <dgm:chMax val="0"/>
          <dgm:chPref val="0"/>
          <dgm:bulletEnabled val="1"/>
        </dgm:presLayoutVars>
      </dgm:prSet>
      <dgm:spPr/>
    </dgm:pt>
    <dgm:pt modelId="{5AD8D4E3-ACE1-4EA1-ABF9-3527EDABBD1D}" type="pres">
      <dgm:prSet presAssocID="{6D66074B-CF86-484C-84F2-2801DD70626A}" presName="desTx" presStyleLbl="alignAccFollowNode1" presStyleIdx="0" presStyleCnt="4">
        <dgm:presLayoutVars>
          <dgm:bulletEnabled val="1"/>
        </dgm:presLayoutVars>
      </dgm:prSet>
      <dgm:spPr/>
    </dgm:pt>
    <dgm:pt modelId="{6CF73E33-BA8E-4DB3-BAA1-CA95F6DAF76A}" type="pres">
      <dgm:prSet presAssocID="{F633EA74-8606-4FA6-8DFD-9C6E558134E3}" presName="space" presStyleCnt="0"/>
      <dgm:spPr/>
    </dgm:pt>
    <dgm:pt modelId="{FA772452-32FB-497D-ABD7-1705D5DEB14B}" type="pres">
      <dgm:prSet presAssocID="{070C1A7A-1744-46D2-B8C2-12590EB87C21}" presName="composite" presStyleCnt="0"/>
      <dgm:spPr/>
    </dgm:pt>
    <dgm:pt modelId="{8B4BDD8F-ED8C-4CF8-A616-6193C537F0DD}" type="pres">
      <dgm:prSet presAssocID="{070C1A7A-1744-46D2-B8C2-12590EB87C21}" presName="parTx" presStyleLbl="alignNode1" presStyleIdx="1" presStyleCnt="4">
        <dgm:presLayoutVars>
          <dgm:chMax val="0"/>
          <dgm:chPref val="0"/>
          <dgm:bulletEnabled val="1"/>
        </dgm:presLayoutVars>
      </dgm:prSet>
      <dgm:spPr/>
    </dgm:pt>
    <dgm:pt modelId="{941A3128-7145-4229-9831-D00EF28F049D}" type="pres">
      <dgm:prSet presAssocID="{070C1A7A-1744-46D2-B8C2-12590EB87C21}" presName="desTx" presStyleLbl="alignAccFollowNode1" presStyleIdx="1" presStyleCnt="4">
        <dgm:presLayoutVars>
          <dgm:bulletEnabled val="1"/>
        </dgm:presLayoutVars>
      </dgm:prSet>
      <dgm:spPr/>
    </dgm:pt>
    <dgm:pt modelId="{A4C0B835-07E2-4EF5-AC81-C88CC6EA7C01}" type="pres">
      <dgm:prSet presAssocID="{0B631FF3-643B-452C-BDA4-511B4EFD2F5E}" presName="space" presStyleCnt="0"/>
      <dgm:spPr/>
    </dgm:pt>
    <dgm:pt modelId="{A32BE10B-22BE-448D-9E27-6D58051CA370}" type="pres">
      <dgm:prSet presAssocID="{4642A639-FFB1-43CC-ADB4-33E0CAABCE12}" presName="composite" presStyleCnt="0"/>
      <dgm:spPr/>
    </dgm:pt>
    <dgm:pt modelId="{24D6F73C-358A-4725-9416-2FCCAF723A1E}" type="pres">
      <dgm:prSet presAssocID="{4642A639-FFB1-43CC-ADB4-33E0CAABCE12}" presName="parTx" presStyleLbl="alignNode1" presStyleIdx="2" presStyleCnt="4">
        <dgm:presLayoutVars>
          <dgm:chMax val="0"/>
          <dgm:chPref val="0"/>
          <dgm:bulletEnabled val="1"/>
        </dgm:presLayoutVars>
      </dgm:prSet>
      <dgm:spPr/>
    </dgm:pt>
    <dgm:pt modelId="{ABDD4DBD-1BE1-48BE-A53F-9815FE078873}" type="pres">
      <dgm:prSet presAssocID="{4642A639-FFB1-43CC-ADB4-33E0CAABCE12}" presName="desTx" presStyleLbl="alignAccFollowNode1" presStyleIdx="2" presStyleCnt="4">
        <dgm:presLayoutVars>
          <dgm:bulletEnabled val="1"/>
        </dgm:presLayoutVars>
      </dgm:prSet>
      <dgm:spPr/>
    </dgm:pt>
    <dgm:pt modelId="{64CEC7E4-9D33-4C75-8027-C7D142874DF0}" type="pres">
      <dgm:prSet presAssocID="{5029C732-7F6F-4D47-8F53-E5DBE2633120}" presName="space" presStyleCnt="0"/>
      <dgm:spPr/>
    </dgm:pt>
    <dgm:pt modelId="{23A37F5E-1E81-453F-B514-ADC7FF23E246}" type="pres">
      <dgm:prSet presAssocID="{5F274B24-F4F1-4832-BBD0-0960A61CD34C}" presName="composite" presStyleCnt="0"/>
      <dgm:spPr/>
    </dgm:pt>
    <dgm:pt modelId="{4BE777CE-AEF0-4B5B-ABBA-0181CBE03AB1}" type="pres">
      <dgm:prSet presAssocID="{5F274B24-F4F1-4832-BBD0-0960A61CD34C}" presName="parTx" presStyleLbl="alignNode1" presStyleIdx="3" presStyleCnt="4">
        <dgm:presLayoutVars>
          <dgm:chMax val="0"/>
          <dgm:chPref val="0"/>
          <dgm:bulletEnabled val="1"/>
        </dgm:presLayoutVars>
      </dgm:prSet>
      <dgm:spPr/>
    </dgm:pt>
    <dgm:pt modelId="{68BBF5CA-4764-4180-8C87-024EF66D9D7F}" type="pres">
      <dgm:prSet presAssocID="{5F274B24-F4F1-4832-BBD0-0960A61CD34C}" presName="desTx" presStyleLbl="alignAccFollowNode1" presStyleIdx="3" presStyleCnt="4">
        <dgm:presLayoutVars>
          <dgm:bulletEnabled val="1"/>
        </dgm:presLayoutVars>
      </dgm:prSet>
      <dgm:spPr/>
    </dgm:pt>
  </dgm:ptLst>
  <dgm:cxnLst>
    <dgm:cxn modelId="{51831503-EF94-4F15-84FA-FFB1ABE50774}" type="presOf" srcId="{6D66074B-CF86-484C-84F2-2801DD70626A}" destId="{E1EFA97D-C447-40A6-AF1D-BCD085B4B087}" srcOrd="0" destOrd="0" presId="urn:microsoft.com/office/officeart/2005/8/layout/hList1"/>
    <dgm:cxn modelId="{792A4704-A9C3-462D-AF4A-093AD5CDA13E}" type="presOf" srcId="{25D8D8AF-1789-4B7E-BD66-E1EA486DEC8A}" destId="{941A3128-7145-4229-9831-D00EF28F049D}" srcOrd="0" destOrd="0" presId="urn:microsoft.com/office/officeart/2005/8/layout/hList1"/>
    <dgm:cxn modelId="{A8006D04-2235-4106-A445-2B561C09A339}" srcId="{255DB392-5BF8-4482-B49E-B5FFE8E81C21}" destId="{30592E27-5A0D-4ABB-A648-555D9E65CB8C}" srcOrd="5" destOrd="0" parTransId="{9F499A59-6CE7-4F88-A0CF-68EA1C5266E8}" sibTransId="{67F860C5-6E4D-4998-8860-586EAC9F5F12}"/>
    <dgm:cxn modelId="{176FFD07-E040-4B17-8318-517BF2BBC4A5}" srcId="{6D66074B-CF86-484C-84F2-2801DD70626A}" destId="{78277383-1453-4423-95EF-7740BCBA4922}" srcOrd="2" destOrd="0" parTransId="{C6A80E6C-96B6-4F86-869E-E59B1D1F5B47}" sibTransId="{561880E5-E474-4795-BA6F-282CCEF1FC4F}"/>
    <dgm:cxn modelId="{04803309-ED55-462E-8B40-DDBCE6AA6180}" srcId="{6D66074B-CF86-484C-84F2-2801DD70626A}" destId="{F25713AB-AA66-4686-B18A-68E504EDA0C8}" srcOrd="1" destOrd="0" parTransId="{FCBE82A2-6D67-4C45-921C-0516CD6D5C6C}" sibTransId="{D40988D9-5F44-42DA-9361-84F836446B94}"/>
    <dgm:cxn modelId="{DFC94915-D35B-4F32-A534-CE0660AD56CD}" srcId="{2092C950-18C8-417A-8D3E-5D7CC6A9D998}" destId="{5F274B24-F4F1-4832-BBD0-0960A61CD34C}" srcOrd="3" destOrd="0" parTransId="{02D742CF-5D9A-44EA-817A-7059D593CCE0}" sibTransId="{708296B7-0F2B-4C1C-A838-E0B43BEE718E}"/>
    <dgm:cxn modelId="{310CCC15-7322-45E7-934C-AB7983DAA2DB}" type="presOf" srcId="{D26E2288-B9B4-4D91-A549-0865C63C739B}" destId="{5AD8D4E3-ACE1-4EA1-ABF9-3527EDABBD1D}" srcOrd="0" destOrd="0" presId="urn:microsoft.com/office/officeart/2005/8/layout/hList1"/>
    <dgm:cxn modelId="{2E7BFC25-F24B-4B49-B59B-3067A059497D}" srcId="{2092C950-18C8-417A-8D3E-5D7CC6A9D998}" destId="{6D66074B-CF86-484C-84F2-2801DD70626A}" srcOrd="0" destOrd="0" parTransId="{533FF6C3-13F4-4A2D-B668-37A14506D82F}" sibTransId="{F633EA74-8606-4FA6-8DFD-9C6E558134E3}"/>
    <dgm:cxn modelId="{010E122F-E9D2-4EA0-958A-C40C889A1186}" srcId="{070C1A7A-1744-46D2-B8C2-12590EB87C21}" destId="{405CF422-77E8-426F-9CC8-00543C37A970}" srcOrd="2" destOrd="0" parTransId="{847C5635-9F3A-4CFA-AADA-1B50729147C8}" sibTransId="{B89D5FD6-C402-478A-AB8F-086C34EFC9DD}"/>
    <dgm:cxn modelId="{69345B39-41AB-4D22-93F4-D342CDF2F499}" srcId="{255DB392-5BF8-4482-B49E-B5FFE8E81C21}" destId="{5520080C-9708-4346-A515-74FB2842773D}" srcOrd="0" destOrd="0" parTransId="{453F7AE1-D219-4874-998D-E676956D0B85}" sibTransId="{6E9E3524-81FC-4B0F-9479-CCA5E232CEF3}"/>
    <dgm:cxn modelId="{1E49703A-14CC-4C5D-B923-BEA89D441089}" srcId="{255DB392-5BF8-4482-B49E-B5FFE8E81C21}" destId="{04D04BDD-0902-461A-921B-A6696AA5A05F}" srcOrd="3" destOrd="0" parTransId="{667D3AF0-780C-46A6-B6A1-F1502C75BACF}" sibTransId="{EABCF431-A523-4549-842C-BCEA2DA6B217}"/>
    <dgm:cxn modelId="{1B5E1E60-FB09-4612-8A35-ADB6C68AD141}" type="presOf" srcId="{F25713AB-AA66-4686-B18A-68E504EDA0C8}" destId="{5AD8D4E3-ACE1-4EA1-ABF9-3527EDABBD1D}" srcOrd="0" destOrd="1" presId="urn:microsoft.com/office/officeart/2005/8/layout/hList1"/>
    <dgm:cxn modelId="{27F82543-656C-40AD-AA07-12E43CCC3345}" srcId="{255DB392-5BF8-4482-B49E-B5FFE8E81C21}" destId="{6721F2BC-0C87-4157-BC3E-7355904352F0}" srcOrd="7" destOrd="0" parTransId="{8EDC7698-DC57-476C-90B9-D2809CC60D21}" sibTransId="{28DC8BFB-7647-4518-966C-248D25AB0F45}"/>
    <dgm:cxn modelId="{8A27FB67-AC9B-44D3-A908-9F157EA53CE0}" type="presOf" srcId="{5F274B24-F4F1-4832-BBD0-0960A61CD34C}" destId="{4BE777CE-AEF0-4B5B-ABBA-0181CBE03AB1}" srcOrd="0" destOrd="0" presId="urn:microsoft.com/office/officeart/2005/8/layout/hList1"/>
    <dgm:cxn modelId="{4946AD6C-6EFE-42C8-8E12-8E70BFD35FC4}" srcId="{070C1A7A-1744-46D2-B8C2-12590EB87C21}" destId="{25D8D8AF-1789-4B7E-BD66-E1EA486DEC8A}" srcOrd="0" destOrd="0" parTransId="{C5C05CD4-80C3-4315-8870-EA9D9268F889}" sibTransId="{BC25BAF8-2A6F-4DF3-9041-A6F528B906A6}"/>
    <dgm:cxn modelId="{95868C4E-6D66-4F56-AB26-DB61BFECA37F}" srcId="{2092C950-18C8-417A-8D3E-5D7CC6A9D998}" destId="{070C1A7A-1744-46D2-B8C2-12590EB87C21}" srcOrd="1" destOrd="0" parTransId="{322CF8B3-5751-4940-933E-26460D3FA5A6}" sibTransId="{0B631FF3-643B-452C-BDA4-511B4EFD2F5E}"/>
    <dgm:cxn modelId="{766D9B70-4D2A-45C7-B505-0AA0FE2787C5}" srcId="{2092C950-18C8-417A-8D3E-5D7CC6A9D998}" destId="{4642A639-FFB1-43CC-ADB4-33E0CAABCE12}" srcOrd="2" destOrd="0" parTransId="{3FF75287-AAC2-4C89-98D4-F80CA3BB11C0}" sibTransId="{5029C732-7F6F-4D47-8F53-E5DBE2633120}"/>
    <dgm:cxn modelId="{EDE83574-A895-442A-AEB8-D0CE00875BB7}" type="presOf" srcId="{6721F2BC-0C87-4157-BC3E-7355904352F0}" destId="{68BBF5CA-4764-4180-8C87-024EF66D9D7F}" srcOrd="0" destOrd="8" presId="urn:microsoft.com/office/officeart/2005/8/layout/hList1"/>
    <dgm:cxn modelId="{6F6AD756-0FC3-4693-AF1C-CF880C72485A}" type="presOf" srcId="{04D04BDD-0902-461A-921B-A6696AA5A05F}" destId="{68BBF5CA-4764-4180-8C87-024EF66D9D7F}" srcOrd="0" destOrd="4" presId="urn:microsoft.com/office/officeart/2005/8/layout/hList1"/>
    <dgm:cxn modelId="{C98D797D-9EE1-476F-81A4-09B659917C76}" type="presOf" srcId="{470084D7-6E1F-4DB4-98BB-AE9926FE8DC3}" destId="{ABDD4DBD-1BE1-48BE-A53F-9815FE078873}" srcOrd="0" destOrd="1" presId="urn:microsoft.com/office/officeart/2005/8/layout/hList1"/>
    <dgm:cxn modelId="{7C655980-AE17-4529-962C-15BECEC72EF4}" srcId="{255DB392-5BF8-4482-B49E-B5FFE8E81C21}" destId="{36347F75-8FA4-42D5-A861-01AAFAD4BF98}" srcOrd="6" destOrd="0" parTransId="{181F39EA-B186-4858-A8B8-FDCEFBBF21A2}" sibTransId="{F1152F3D-E244-4406-8FE1-48AAB2F6229C}"/>
    <dgm:cxn modelId="{8EE9A984-303A-4DA3-9063-24D08D62EABF}" srcId="{255DB392-5BF8-4482-B49E-B5FFE8E81C21}" destId="{0A757983-DE2F-44FC-92A4-0BD90E54479E}" srcOrd="4" destOrd="0" parTransId="{90722B3A-C6D4-4A8C-AC2F-5FD1EC5C44E9}" sibTransId="{AC072281-05FC-4944-B08F-D949162774BE}"/>
    <dgm:cxn modelId="{C9280685-1BBB-43E4-90F1-E50977F827DE}" type="presOf" srcId="{78277383-1453-4423-95EF-7740BCBA4922}" destId="{5AD8D4E3-ACE1-4EA1-ABF9-3527EDABBD1D}" srcOrd="0" destOrd="2" presId="urn:microsoft.com/office/officeart/2005/8/layout/hList1"/>
    <dgm:cxn modelId="{F052C8A0-7206-4AAD-BBF5-F5ECAE21C8E5}" srcId="{5F274B24-F4F1-4832-BBD0-0960A61CD34C}" destId="{255DB392-5BF8-4482-B49E-B5FFE8E81C21}" srcOrd="0" destOrd="0" parTransId="{56CEC841-23E4-4FBD-93BE-ACF093BBBCE4}" sibTransId="{047C4711-D5B5-43BA-92D6-C4FFCA7C2233}"/>
    <dgm:cxn modelId="{BDD0ADA5-1C80-45DF-AE1D-B5A850B94D28}" type="presOf" srcId="{5B1DE69C-DF2B-4754-BDCE-42BA7670DE98}" destId="{68BBF5CA-4764-4180-8C87-024EF66D9D7F}" srcOrd="0" destOrd="3" presId="urn:microsoft.com/office/officeart/2005/8/layout/hList1"/>
    <dgm:cxn modelId="{4222B1A8-94F2-4AFF-9005-1F1097F9CFC3}" type="presOf" srcId="{30592E27-5A0D-4ABB-A648-555D9E65CB8C}" destId="{68BBF5CA-4764-4180-8C87-024EF66D9D7F}" srcOrd="0" destOrd="6" presId="urn:microsoft.com/office/officeart/2005/8/layout/hList1"/>
    <dgm:cxn modelId="{5CFD3BAF-FEA0-4D8B-B936-48EDCAE600D8}" type="presOf" srcId="{36347F75-8FA4-42D5-A861-01AAFAD4BF98}" destId="{68BBF5CA-4764-4180-8C87-024EF66D9D7F}" srcOrd="0" destOrd="7" presId="urn:microsoft.com/office/officeart/2005/8/layout/hList1"/>
    <dgm:cxn modelId="{65A0F4B0-E00F-419C-B7E2-469078730477}" srcId="{070C1A7A-1744-46D2-B8C2-12590EB87C21}" destId="{617D8266-F94C-45D9-A387-ABB52AB57AED}" srcOrd="1" destOrd="0" parTransId="{964FEEF9-000E-4ADD-BB1F-0B5238D9BA58}" sibTransId="{73EE7F0B-79C8-40D6-AF88-46258FD61337}"/>
    <dgm:cxn modelId="{56D8A6B3-1562-4B8F-B08A-EBFF10773957}" srcId="{6D66074B-CF86-484C-84F2-2801DD70626A}" destId="{D26E2288-B9B4-4D91-A549-0865C63C739B}" srcOrd="0" destOrd="0" parTransId="{BF2743D5-4074-4CD4-A399-A07F323B933D}" sibTransId="{5BC07EFC-E6ED-45FE-AAA1-3A750E82B9DA}"/>
    <dgm:cxn modelId="{9AC0F3B5-CB8B-4472-9DBB-322AC06C6AFD}" srcId="{255DB392-5BF8-4482-B49E-B5FFE8E81C21}" destId="{5B1DE69C-DF2B-4754-BDCE-42BA7670DE98}" srcOrd="2" destOrd="0" parTransId="{73F37D3E-36B8-48CA-BEE4-7DBFF024D9B9}" sibTransId="{B2796148-4692-4F1E-AB98-C3A55CE056A6}"/>
    <dgm:cxn modelId="{86517CBC-A59C-4A03-92A9-9D35C0E73DC9}" type="presOf" srcId="{8D8F4C48-F44D-4B82-892F-5DF7EF75158F}" destId="{ABDD4DBD-1BE1-48BE-A53F-9815FE078873}" srcOrd="0" destOrd="0" presId="urn:microsoft.com/office/officeart/2005/8/layout/hList1"/>
    <dgm:cxn modelId="{2EDC6FC7-CEA9-4B71-9CA3-9B3EF19D9DA9}" type="presOf" srcId="{5520080C-9708-4346-A515-74FB2842773D}" destId="{68BBF5CA-4764-4180-8C87-024EF66D9D7F}" srcOrd="0" destOrd="1" presId="urn:microsoft.com/office/officeart/2005/8/layout/hList1"/>
    <dgm:cxn modelId="{B27DA7C9-15F7-4E49-9943-E49846970E9D}" type="presOf" srcId="{FEC6F23D-2438-434F-BD03-EE4BE7D27B87}" destId="{68BBF5CA-4764-4180-8C87-024EF66D9D7F}" srcOrd="0" destOrd="2" presId="urn:microsoft.com/office/officeart/2005/8/layout/hList1"/>
    <dgm:cxn modelId="{58F98DCB-D8C3-48C9-B3A1-03479F5CFB0A}" type="presOf" srcId="{070C1A7A-1744-46D2-B8C2-12590EB87C21}" destId="{8B4BDD8F-ED8C-4CF8-A616-6193C537F0DD}" srcOrd="0" destOrd="0" presId="urn:microsoft.com/office/officeart/2005/8/layout/hList1"/>
    <dgm:cxn modelId="{1DE64BD2-4786-463F-8E9D-02F4D796FC98}" type="presOf" srcId="{0A757983-DE2F-44FC-92A4-0BD90E54479E}" destId="{68BBF5CA-4764-4180-8C87-024EF66D9D7F}" srcOrd="0" destOrd="5" presId="urn:microsoft.com/office/officeart/2005/8/layout/hList1"/>
    <dgm:cxn modelId="{33C9B5D3-9809-4BF8-91DE-3724975BC203}" srcId="{255DB392-5BF8-4482-B49E-B5FFE8E81C21}" destId="{FEC6F23D-2438-434F-BD03-EE4BE7D27B87}" srcOrd="1" destOrd="0" parTransId="{970B12D9-EAB1-497B-A823-2B2032EC786D}" sibTransId="{065D5F6A-DDF8-47C2-AE14-1A314AF76F87}"/>
    <dgm:cxn modelId="{E6C10AD6-A5F0-4049-BA4D-771BA4934E05}" type="presOf" srcId="{617D8266-F94C-45D9-A387-ABB52AB57AED}" destId="{941A3128-7145-4229-9831-D00EF28F049D}" srcOrd="0" destOrd="1" presId="urn:microsoft.com/office/officeart/2005/8/layout/hList1"/>
    <dgm:cxn modelId="{A3E399D8-96AE-4412-AF8C-695F645ACB91}" srcId="{4642A639-FFB1-43CC-ADB4-33E0CAABCE12}" destId="{470084D7-6E1F-4DB4-98BB-AE9926FE8DC3}" srcOrd="1" destOrd="0" parTransId="{DFF39A62-4B10-41B7-AD2C-216417B63D5C}" sibTransId="{52538288-C84E-4B0A-9B69-6A1F78DA9771}"/>
    <dgm:cxn modelId="{13FF3EDA-DC79-404D-90A6-B09C59968E79}" type="presOf" srcId="{405CF422-77E8-426F-9CC8-00543C37A970}" destId="{941A3128-7145-4229-9831-D00EF28F049D}" srcOrd="0" destOrd="2" presId="urn:microsoft.com/office/officeart/2005/8/layout/hList1"/>
    <dgm:cxn modelId="{79FFB3E0-B94D-4348-8ACE-A67DE6A9925A}" srcId="{4642A639-FFB1-43CC-ADB4-33E0CAABCE12}" destId="{8D8F4C48-F44D-4B82-892F-5DF7EF75158F}" srcOrd="0" destOrd="0" parTransId="{573BD8AF-3DCD-45D7-BA51-F309F88F342E}" sibTransId="{5294E6A6-49C2-48C7-A67C-5FE1F37D3616}"/>
    <dgm:cxn modelId="{830A53F0-DCB9-41A9-BBF1-C473B8E0D08E}" type="presOf" srcId="{2092C950-18C8-417A-8D3E-5D7CC6A9D998}" destId="{29DBB23A-C7C0-4F1B-B967-3CB1633A177D}" srcOrd="0" destOrd="0" presId="urn:microsoft.com/office/officeart/2005/8/layout/hList1"/>
    <dgm:cxn modelId="{96EBF2F7-6E9A-483C-A224-7E21D97585BD}" type="presOf" srcId="{255DB392-5BF8-4482-B49E-B5FFE8E81C21}" destId="{68BBF5CA-4764-4180-8C87-024EF66D9D7F}" srcOrd="0" destOrd="0" presId="urn:microsoft.com/office/officeart/2005/8/layout/hList1"/>
    <dgm:cxn modelId="{182CA1FC-D1BC-4C93-A884-DC5A17320C57}" type="presOf" srcId="{4642A639-FFB1-43CC-ADB4-33E0CAABCE12}" destId="{24D6F73C-358A-4725-9416-2FCCAF723A1E}" srcOrd="0" destOrd="0" presId="urn:microsoft.com/office/officeart/2005/8/layout/hList1"/>
    <dgm:cxn modelId="{FDAD88A6-FC27-4386-B2AE-072936EA72DF}" type="presParOf" srcId="{29DBB23A-C7C0-4F1B-B967-3CB1633A177D}" destId="{C22CBEEE-A76B-4D5D-A5EE-ED3742A56E91}" srcOrd="0" destOrd="0" presId="urn:microsoft.com/office/officeart/2005/8/layout/hList1"/>
    <dgm:cxn modelId="{D223FA07-E94B-4B2F-9228-57C55A0EAD21}" type="presParOf" srcId="{C22CBEEE-A76B-4D5D-A5EE-ED3742A56E91}" destId="{E1EFA97D-C447-40A6-AF1D-BCD085B4B087}" srcOrd="0" destOrd="0" presId="urn:microsoft.com/office/officeart/2005/8/layout/hList1"/>
    <dgm:cxn modelId="{DECE45BF-814B-4825-8B71-5C79C2A677BF}" type="presParOf" srcId="{C22CBEEE-A76B-4D5D-A5EE-ED3742A56E91}" destId="{5AD8D4E3-ACE1-4EA1-ABF9-3527EDABBD1D}" srcOrd="1" destOrd="0" presId="urn:microsoft.com/office/officeart/2005/8/layout/hList1"/>
    <dgm:cxn modelId="{522EBF14-A0B1-4FAF-9318-9F10B495FBEC}" type="presParOf" srcId="{29DBB23A-C7C0-4F1B-B967-3CB1633A177D}" destId="{6CF73E33-BA8E-4DB3-BAA1-CA95F6DAF76A}" srcOrd="1" destOrd="0" presId="urn:microsoft.com/office/officeart/2005/8/layout/hList1"/>
    <dgm:cxn modelId="{2E369870-D5BC-4DEB-A694-CAEF6EA6284C}" type="presParOf" srcId="{29DBB23A-C7C0-4F1B-B967-3CB1633A177D}" destId="{FA772452-32FB-497D-ABD7-1705D5DEB14B}" srcOrd="2" destOrd="0" presId="urn:microsoft.com/office/officeart/2005/8/layout/hList1"/>
    <dgm:cxn modelId="{011B3568-4DD4-4DF0-AF6C-27B0DF69C305}" type="presParOf" srcId="{FA772452-32FB-497D-ABD7-1705D5DEB14B}" destId="{8B4BDD8F-ED8C-4CF8-A616-6193C537F0DD}" srcOrd="0" destOrd="0" presId="urn:microsoft.com/office/officeart/2005/8/layout/hList1"/>
    <dgm:cxn modelId="{174A3B2F-E1E1-47E9-9D8A-A53A412DCB8A}" type="presParOf" srcId="{FA772452-32FB-497D-ABD7-1705D5DEB14B}" destId="{941A3128-7145-4229-9831-D00EF28F049D}" srcOrd="1" destOrd="0" presId="urn:microsoft.com/office/officeart/2005/8/layout/hList1"/>
    <dgm:cxn modelId="{068E51B0-7106-49AB-A6D0-804BAA03361F}" type="presParOf" srcId="{29DBB23A-C7C0-4F1B-B967-3CB1633A177D}" destId="{A4C0B835-07E2-4EF5-AC81-C88CC6EA7C01}" srcOrd="3" destOrd="0" presId="urn:microsoft.com/office/officeart/2005/8/layout/hList1"/>
    <dgm:cxn modelId="{4C226305-2F1E-4BF7-8266-A9146DA920B5}" type="presParOf" srcId="{29DBB23A-C7C0-4F1B-B967-3CB1633A177D}" destId="{A32BE10B-22BE-448D-9E27-6D58051CA370}" srcOrd="4" destOrd="0" presId="urn:microsoft.com/office/officeart/2005/8/layout/hList1"/>
    <dgm:cxn modelId="{9F29BB58-7463-4416-BE02-BE288D2BC201}" type="presParOf" srcId="{A32BE10B-22BE-448D-9E27-6D58051CA370}" destId="{24D6F73C-358A-4725-9416-2FCCAF723A1E}" srcOrd="0" destOrd="0" presId="urn:microsoft.com/office/officeart/2005/8/layout/hList1"/>
    <dgm:cxn modelId="{96E9A5E8-A92A-44FE-B8D6-A66578B1A483}" type="presParOf" srcId="{A32BE10B-22BE-448D-9E27-6D58051CA370}" destId="{ABDD4DBD-1BE1-48BE-A53F-9815FE078873}" srcOrd="1" destOrd="0" presId="urn:microsoft.com/office/officeart/2005/8/layout/hList1"/>
    <dgm:cxn modelId="{549B4111-C0ED-4419-8925-163E123E2D62}" type="presParOf" srcId="{29DBB23A-C7C0-4F1B-B967-3CB1633A177D}" destId="{64CEC7E4-9D33-4C75-8027-C7D142874DF0}" srcOrd="5" destOrd="0" presId="urn:microsoft.com/office/officeart/2005/8/layout/hList1"/>
    <dgm:cxn modelId="{38E3E861-FD19-4854-80C6-0BB80C1B5C3E}" type="presParOf" srcId="{29DBB23A-C7C0-4F1B-B967-3CB1633A177D}" destId="{23A37F5E-1E81-453F-B514-ADC7FF23E246}" srcOrd="6" destOrd="0" presId="urn:microsoft.com/office/officeart/2005/8/layout/hList1"/>
    <dgm:cxn modelId="{2B797135-BDBC-4304-BE7D-07058A158B43}" type="presParOf" srcId="{23A37F5E-1E81-453F-B514-ADC7FF23E246}" destId="{4BE777CE-AEF0-4B5B-ABBA-0181CBE03AB1}" srcOrd="0" destOrd="0" presId="urn:microsoft.com/office/officeart/2005/8/layout/hList1"/>
    <dgm:cxn modelId="{1372EAF4-9496-4A96-9DD9-46E2A55B07B3}" type="presParOf" srcId="{23A37F5E-1E81-453F-B514-ADC7FF23E246}" destId="{68BBF5CA-4764-4180-8C87-024EF66D9D7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06DAA-16AC-4385-933D-F47B14153B33}"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3AA60692-D8D8-46EF-95BF-F6C78709B804}">
      <dgm:prSet/>
      <dgm:spPr/>
      <dgm:t>
        <a:bodyPr/>
        <a:lstStyle/>
        <a:p>
          <a:r>
            <a:rPr lang="en-US"/>
            <a:t>Examples come from real published data and demonstrate researchers using each statistical test covered in real life</a:t>
          </a:r>
        </a:p>
      </dgm:t>
    </dgm:pt>
    <dgm:pt modelId="{FF25E294-9C8C-47AA-B546-F9EF3A10D446}" type="parTrans" cxnId="{2AF7AAC0-A673-43CE-B2C9-CC0BFA2E1725}">
      <dgm:prSet/>
      <dgm:spPr/>
      <dgm:t>
        <a:bodyPr/>
        <a:lstStyle/>
        <a:p>
          <a:endParaRPr lang="en-US"/>
        </a:p>
      </dgm:t>
    </dgm:pt>
    <dgm:pt modelId="{FAFDFDAE-33DC-4238-86C6-8B61E32B4ED0}" type="sibTrans" cxnId="{2AF7AAC0-A673-43CE-B2C9-CC0BFA2E1725}">
      <dgm:prSet/>
      <dgm:spPr/>
      <dgm:t>
        <a:bodyPr/>
        <a:lstStyle/>
        <a:p>
          <a:endParaRPr lang="en-US"/>
        </a:p>
      </dgm:t>
    </dgm:pt>
    <dgm:pt modelId="{4633864D-1C3D-4194-8AE1-1F642F722891}">
      <dgm:prSet/>
      <dgm:spPr/>
      <dgm:t>
        <a:bodyPr/>
        <a:lstStyle/>
        <a:p>
          <a:r>
            <a:rPr lang="en-US"/>
            <a:t>Each example outlines:</a:t>
          </a:r>
        </a:p>
      </dgm:t>
    </dgm:pt>
    <dgm:pt modelId="{943849B1-1C46-487B-A5FC-DC6CFE07499A}" type="parTrans" cxnId="{1FA284BD-9B15-4A07-B6AD-F94AD0D7712F}">
      <dgm:prSet/>
      <dgm:spPr/>
      <dgm:t>
        <a:bodyPr/>
        <a:lstStyle/>
        <a:p>
          <a:endParaRPr lang="en-US"/>
        </a:p>
      </dgm:t>
    </dgm:pt>
    <dgm:pt modelId="{292D6EE1-C46E-498B-A7E5-7D1409396872}" type="sibTrans" cxnId="{1FA284BD-9B15-4A07-B6AD-F94AD0D7712F}">
      <dgm:prSet/>
      <dgm:spPr/>
      <dgm:t>
        <a:bodyPr/>
        <a:lstStyle/>
        <a:p>
          <a:endParaRPr lang="en-US"/>
        </a:p>
      </dgm:t>
    </dgm:pt>
    <dgm:pt modelId="{B86A02F3-4CC7-4066-94B3-B34894390BBC}">
      <dgm:prSet/>
      <dgm:spPr/>
      <dgm:t>
        <a:bodyPr/>
        <a:lstStyle/>
        <a:p>
          <a:r>
            <a:rPr lang="en-US"/>
            <a:t>Research question</a:t>
          </a:r>
        </a:p>
      </dgm:t>
    </dgm:pt>
    <dgm:pt modelId="{93232B48-6ED9-4DFD-B8AC-AFAB60803928}" type="parTrans" cxnId="{53AD1E8A-1393-4D2B-88DF-0CBD310C5D5E}">
      <dgm:prSet/>
      <dgm:spPr/>
      <dgm:t>
        <a:bodyPr/>
        <a:lstStyle/>
        <a:p>
          <a:endParaRPr lang="en-US"/>
        </a:p>
      </dgm:t>
    </dgm:pt>
    <dgm:pt modelId="{A49F5CAD-BB96-49B0-9981-8241332868DA}" type="sibTrans" cxnId="{53AD1E8A-1393-4D2B-88DF-0CBD310C5D5E}">
      <dgm:prSet/>
      <dgm:spPr/>
      <dgm:t>
        <a:bodyPr/>
        <a:lstStyle/>
        <a:p>
          <a:endParaRPr lang="en-US"/>
        </a:p>
      </dgm:t>
    </dgm:pt>
    <dgm:pt modelId="{8994A802-6AF3-4E8D-8EBC-FE4FFDE79D6E}">
      <dgm:prSet/>
      <dgm:spPr/>
      <dgm:t>
        <a:bodyPr/>
        <a:lstStyle/>
        <a:p>
          <a:r>
            <a:rPr lang="en-US"/>
            <a:t>Research design</a:t>
          </a:r>
        </a:p>
      </dgm:t>
    </dgm:pt>
    <dgm:pt modelId="{D670E308-6C89-4502-93BA-3AD97EDADF64}" type="parTrans" cxnId="{2CC40E3E-E113-4BE5-99EB-3BD4BE8E43AA}">
      <dgm:prSet/>
      <dgm:spPr/>
      <dgm:t>
        <a:bodyPr/>
        <a:lstStyle/>
        <a:p>
          <a:endParaRPr lang="en-US"/>
        </a:p>
      </dgm:t>
    </dgm:pt>
    <dgm:pt modelId="{97D3EC52-34C3-4E95-A7F5-803CB382F2B5}" type="sibTrans" cxnId="{2CC40E3E-E113-4BE5-99EB-3BD4BE8E43AA}">
      <dgm:prSet/>
      <dgm:spPr/>
      <dgm:t>
        <a:bodyPr/>
        <a:lstStyle/>
        <a:p>
          <a:endParaRPr lang="en-US"/>
        </a:p>
      </dgm:t>
    </dgm:pt>
    <dgm:pt modelId="{17D4896B-21C1-479D-92B2-7BF5046A9CDA}">
      <dgm:prSet/>
      <dgm:spPr/>
      <dgm:t>
        <a:bodyPr/>
        <a:lstStyle/>
        <a:p>
          <a:r>
            <a:rPr lang="en-US"/>
            <a:t>Why chosen statistical test was most appropriate to answer the research question</a:t>
          </a:r>
        </a:p>
      </dgm:t>
    </dgm:pt>
    <dgm:pt modelId="{C07DB714-D5E9-412C-B7C8-624322CB6979}" type="parTrans" cxnId="{EC7802BF-C8D2-45CF-B8F8-62C1394DE9AB}">
      <dgm:prSet/>
      <dgm:spPr/>
      <dgm:t>
        <a:bodyPr/>
        <a:lstStyle/>
        <a:p>
          <a:endParaRPr lang="en-US"/>
        </a:p>
      </dgm:t>
    </dgm:pt>
    <dgm:pt modelId="{4C54AC67-526E-417D-8F88-E07E12DAA39E}" type="sibTrans" cxnId="{EC7802BF-C8D2-45CF-B8F8-62C1394DE9AB}">
      <dgm:prSet/>
      <dgm:spPr/>
      <dgm:t>
        <a:bodyPr/>
        <a:lstStyle/>
        <a:p>
          <a:endParaRPr lang="en-US"/>
        </a:p>
      </dgm:t>
    </dgm:pt>
    <dgm:pt modelId="{F2C89DFC-CD1F-4039-88B6-A1E17DB49DBC}">
      <dgm:prSet/>
      <dgm:spPr/>
      <dgm:t>
        <a:bodyPr/>
        <a:lstStyle/>
        <a:p>
          <a:r>
            <a:rPr lang="en-US"/>
            <a:t>Assignments use real data from human participants to practice statistical analyses </a:t>
          </a:r>
        </a:p>
      </dgm:t>
    </dgm:pt>
    <dgm:pt modelId="{87C0B762-A4C8-48FA-A65F-58DF3C8FC5D0}" type="parTrans" cxnId="{EE7B0787-4F88-4316-B56A-A18821188BDC}">
      <dgm:prSet/>
      <dgm:spPr/>
      <dgm:t>
        <a:bodyPr/>
        <a:lstStyle/>
        <a:p>
          <a:endParaRPr lang="en-US"/>
        </a:p>
      </dgm:t>
    </dgm:pt>
    <dgm:pt modelId="{78FF2737-8355-48DE-8A18-F4094B650D2D}" type="sibTrans" cxnId="{EE7B0787-4F88-4316-B56A-A18821188BDC}">
      <dgm:prSet/>
      <dgm:spPr/>
      <dgm:t>
        <a:bodyPr/>
        <a:lstStyle/>
        <a:p>
          <a:endParaRPr lang="en-US"/>
        </a:p>
      </dgm:t>
    </dgm:pt>
    <dgm:pt modelId="{15258553-98E1-4A66-B498-972B3B12D157}" type="pres">
      <dgm:prSet presAssocID="{11D06DAA-16AC-4385-933D-F47B14153B33}" presName="Name0" presStyleCnt="0">
        <dgm:presLayoutVars>
          <dgm:dir/>
          <dgm:animLvl val="lvl"/>
          <dgm:resizeHandles val="exact"/>
        </dgm:presLayoutVars>
      </dgm:prSet>
      <dgm:spPr/>
    </dgm:pt>
    <dgm:pt modelId="{126C3B76-51D5-4A52-AA45-0186048528D1}" type="pres">
      <dgm:prSet presAssocID="{F2C89DFC-CD1F-4039-88B6-A1E17DB49DBC}" presName="boxAndChildren" presStyleCnt="0"/>
      <dgm:spPr/>
    </dgm:pt>
    <dgm:pt modelId="{28D35851-D211-45E1-B2C5-25D0F516D945}" type="pres">
      <dgm:prSet presAssocID="{F2C89DFC-CD1F-4039-88B6-A1E17DB49DBC}" presName="parentTextBox" presStyleLbl="node1" presStyleIdx="0" presStyleCnt="3"/>
      <dgm:spPr/>
    </dgm:pt>
    <dgm:pt modelId="{91CA8E09-FCE8-4894-97B1-34F49CB853AD}" type="pres">
      <dgm:prSet presAssocID="{292D6EE1-C46E-498B-A7E5-7D1409396872}" presName="sp" presStyleCnt="0"/>
      <dgm:spPr/>
    </dgm:pt>
    <dgm:pt modelId="{16B65D59-5E03-44FE-A4C8-D72D98F35105}" type="pres">
      <dgm:prSet presAssocID="{4633864D-1C3D-4194-8AE1-1F642F722891}" presName="arrowAndChildren" presStyleCnt="0"/>
      <dgm:spPr/>
    </dgm:pt>
    <dgm:pt modelId="{9ADAC6EC-AD2F-4D5D-A9F1-25342E4ADA98}" type="pres">
      <dgm:prSet presAssocID="{4633864D-1C3D-4194-8AE1-1F642F722891}" presName="parentTextArrow" presStyleLbl="node1" presStyleIdx="0" presStyleCnt="3"/>
      <dgm:spPr/>
    </dgm:pt>
    <dgm:pt modelId="{35459BA9-1F82-4507-81A4-C469B03A929E}" type="pres">
      <dgm:prSet presAssocID="{4633864D-1C3D-4194-8AE1-1F642F722891}" presName="arrow" presStyleLbl="node1" presStyleIdx="1" presStyleCnt="3"/>
      <dgm:spPr/>
    </dgm:pt>
    <dgm:pt modelId="{1137A79B-EF33-4D09-8EE2-39991B26D702}" type="pres">
      <dgm:prSet presAssocID="{4633864D-1C3D-4194-8AE1-1F642F722891}" presName="descendantArrow" presStyleCnt="0"/>
      <dgm:spPr/>
    </dgm:pt>
    <dgm:pt modelId="{E6F0E57A-D164-4F16-AFC4-F192B4774559}" type="pres">
      <dgm:prSet presAssocID="{B86A02F3-4CC7-4066-94B3-B34894390BBC}" presName="childTextArrow" presStyleLbl="fgAccFollowNode1" presStyleIdx="0" presStyleCnt="3">
        <dgm:presLayoutVars>
          <dgm:bulletEnabled val="1"/>
        </dgm:presLayoutVars>
      </dgm:prSet>
      <dgm:spPr/>
    </dgm:pt>
    <dgm:pt modelId="{72A7A5E9-AD5F-4096-B038-5B8BD9F85073}" type="pres">
      <dgm:prSet presAssocID="{8994A802-6AF3-4E8D-8EBC-FE4FFDE79D6E}" presName="childTextArrow" presStyleLbl="fgAccFollowNode1" presStyleIdx="1" presStyleCnt="3">
        <dgm:presLayoutVars>
          <dgm:bulletEnabled val="1"/>
        </dgm:presLayoutVars>
      </dgm:prSet>
      <dgm:spPr/>
    </dgm:pt>
    <dgm:pt modelId="{68AEA14B-1D5D-4CA9-9A09-E24B340D8DF4}" type="pres">
      <dgm:prSet presAssocID="{17D4896B-21C1-479D-92B2-7BF5046A9CDA}" presName="childTextArrow" presStyleLbl="fgAccFollowNode1" presStyleIdx="2" presStyleCnt="3">
        <dgm:presLayoutVars>
          <dgm:bulletEnabled val="1"/>
        </dgm:presLayoutVars>
      </dgm:prSet>
      <dgm:spPr/>
    </dgm:pt>
    <dgm:pt modelId="{4B1454A1-CF38-4A17-92E2-CFDD45ABBBB2}" type="pres">
      <dgm:prSet presAssocID="{FAFDFDAE-33DC-4238-86C6-8B61E32B4ED0}" presName="sp" presStyleCnt="0"/>
      <dgm:spPr/>
    </dgm:pt>
    <dgm:pt modelId="{591170EB-E080-4F7C-92B0-A5E15B289E7F}" type="pres">
      <dgm:prSet presAssocID="{3AA60692-D8D8-46EF-95BF-F6C78709B804}" presName="arrowAndChildren" presStyleCnt="0"/>
      <dgm:spPr/>
    </dgm:pt>
    <dgm:pt modelId="{A556F3D8-A9F0-40C8-AB9A-4F4FDAFF414D}" type="pres">
      <dgm:prSet presAssocID="{3AA60692-D8D8-46EF-95BF-F6C78709B804}" presName="parentTextArrow" presStyleLbl="node1" presStyleIdx="2" presStyleCnt="3"/>
      <dgm:spPr/>
    </dgm:pt>
  </dgm:ptLst>
  <dgm:cxnLst>
    <dgm:cxn modelId="{85D5740E-9D8D-43BF-8C38-951B99D87DB9}" type="presOf" srcId="{17D4896B-21C1-479D-92B2-7BF5046A9CDA}" destId="{68AEA14B-1D5D-4CA9-9A09-E24B340D8DF4}" srcOrd="0" destOrd="0" presId="urn:microsoft.com/office/officeart/2005/8/layout/process4"/>
    <dgm:cxn modelId="{DDC61521-DC26-4FCB-BDDE-1C6FA0CD7264}" type="presOf" srcId="{B86A02F3-4CC7-4066-94B3-B34894390BBC}" destId="{E6F0E57A-D164-4F16-AFC4-F192B4774559}" srcOrd="0" destOrd="0" presId="urn:microsoft.com/office/officeart/2005/8/layout/process4"/>
    <dgm:cxn modelId="{1DC7A326-64C6-4AF0-A370-4CA6DE62149E}" type="presOf" srcId="{11D06DAA-16AC-4385-933D-F47B14153B33}" destId="{15258553-98E1-4A66-B498-972B3B12D157}" srcOrd="0" destOrd="0" presId="urn:microsoft.com/office/officeart/2005/8/layout/process4"/>
    <dgm:cxn modelId="{1ADB0A2F-72AF-489E-8428-A34E3C1B1D37}" type="presOf" srcId="{3AA60692-D8D8-46EF-95BF-F6C78709B804}" destId="{A556F3D8-A9F0-40C8-AB9A-4F4FDAFF414D}" srcOrd="0" destOrd="0" presId="urn:microsoft.com/office/officeart/2005/8/layout/process4"/>
    <dgm:cxn modelId="{2CC40E3E-E113-4BE5-99EB-3BD4BE8E43AA}" srcId="{4633864D-1C3D-4194-8AE1-1F642F722891}" destId="{8994A802-6AF3-4E8D-8EBC-FE4FFDE79D6E}" srcOrd="1" destOrd="0" parTransId="{D670E308-6C89-4502-93BA-3AD97EDADF64}" sibTransId="{97D3EC52-34C3-4E95-A7F5-803CB382F2B5}"/>
    <dgm:cxn modelId="{E58DFD5D-0EC3-425A-9667-D7D58E73C01C}" type="presOf" srcId="{F2C89DFC-CD1F-4039-88B6-A1E17DB49DBC}" destId="{28D35851-D211-45E1-B2C5-25D0F516D945}" srcOrd="0" destOrd="0" presId="urn:microsoft.com/office/officeart/2005/8/layout/process4"/>
    <dgm:cxn modelId="{1B482B6E-60DC-4365-81BD-809F03379B69}" type="presOf" srcId="{4633864D-1C3D-4194-8AE1-1F642F722891}" destId="{35459BA9-1F82-4507-81A4-C469B03A929E}" srcOrd="1" destOrd="0" presId="urn:microsoft.com/office/officeart/2005/8/layout/process4"/>
    <dgm:cxn modelId="{EE7B0787-4F88-4316-B56A-A18821188BDC}" srcId="{11D06DAA-16AC-4385-933D-F47B14153B33}" destId="{F2C89DFC-CD1F-4039-88B6-A1E17DB49DBC}" srcOrd="2" destOrd="0" parTransId="{87C0B762-A4C8-48FA-A65F-58DF3C8FC5D0}" sibTransId="{78FF2737-8355-48DE-8A18-F4094B650D2D}"/>
    <dgm:cxn modelId="{53AD1E8A-1393-4D2B-88DF-0CBD310C5D5E}" srcId="{4633864D-1C3D-4194-8AE1-1F642F722891}" destId="{B86A02F3-4CC7-4066-94B3-B34894390BBC}" srcOrd="0" destOrd="0" parTransId="{93232B48-6ED9-4DFD-B8AC-AFAB60803928}" sibTransId="{A49F5CAD-BB96-49B0-9981-8241332868DA}"/>
    <dgm:cxn modelId="{8B18E1BB-15C1-449A-AEF4-87D46AFA665D}" type="presOf" srcId="{8994A802-6AF3-4E8D-8EBC-FE4FFDE79D6E}" destId="{72A7A5E9-AD5F-4096-B038-5B8BD9F85073}" srcOrd="0" destOrd="0" presId="urn:microsoft.com/office/officeart/2005/8/layout/process4"/>
    <dgm:cxn modelId="{1FA284BD-9B15-4A07-B6AD-F94AD0D7712F}" srcId="{11D06DAA-16AC-4385-933D-F47B14153B33}" destId="{4633864D-1C3D-4194-8AE1-1F642F722891}" srcOrd="1" destOrd="0" parTransId="{943849B1-1C46-487B-A5FC-DC6CFE07499A}" sibTransId="{292D6EE1-C46E-498B-A7E5-7D1409396872}"/>
    <dgm:cxn modelId="{EC7802BF-C8D2-45CF-B8F8-62C1394DE9AB}" srcId="{4633864D-1C3D-4194-8AE1-1F642F722891}" destId="{17D4896B-21C1-479D-92B2-7BF5046A9CDA}" srcOrd="2" destOrd="0" parTransId="{C07DB714-D5E9-412C-B7C8-624322CB6979}" sibTransId="{4C54AC67-526E-417D-8F88-E07E12DAA39E}"/>
    <dgm:cxn modelId="{2AF7AAC0-A673-43CE-B2C9-CC0BFA2E1725}" srcId="{11D06DAA-16AC-4385-933D-F47B14153B33}" destId="{3AA60692-D8D8-46EF-95BF-F6C78709B804}" srcOrd="0" destOrd="0" parTransId="{FF25E294-9C8C-47AA-B546-F9EF3A10D446}" sibTransId="{FAFDFDAE-33DC-4238-86C6-8B61E32B4ED0}"/>
    <dgm:cxn modelId="{54736DF8-B04F-4A66-A770-0E5CF1C3832D}" type="presOf" srcId="{4633864D-1C3D-4194-8AE1-1F642F722891}" destId="{9ADAC6EC-AD2F-4D5D-A9F1-25342E4ADA98}" srcOrd="0" destOrd="0" presId="urn:microsoft.com/office/officeart/2005/8/layout/process4"/>
    <dgm:cxn modelId="{A3CE8E88-E2B8-475C-A4DF-80D0CAC30787}" type="presParOf" srcId="{15258553-98E1-4A66-B498-972B3B12D157}" destId="{126C3B76-51D5-4A52-AA45-0186048528D1}" srcOrd="0" destOrd="0" presId="urn:microsoft.com/office/officeart/2005/8/layout/process4"/>
    <dgm:cxn modelId="{F51AC712-C410-4852-8445-A2FD421C382B}" type="presParOf" srcId="{126C3B76-51D5-4A52-AA45-0186048528D1}" destId="{28D35851-D211-45E1-B2C5-25D0F516D945}" srcOrd="0" destOrd="0" presId="urn:microsoft.com/office/officeart/2005/8/layout/process4"/>
    <dgm:cxn modelId="{5C36FC54-53F3-4526-BF96-7A2AE602D40D}" type="presParOf" srcId="{15258553-98E1-4A66-B498-972B3B12D157}" destId="{91CA8E09-FCE8-4894-97B1-34F49CB853AD}" srcOrd="1" destOrd="0" presId="urn:microsoft.com/office/officeart/2005/8/layout/process4"/>
    <dgm:cxn modelId="{DDB8F540-C9E6-48C7-909B-DE2B5AC1EE7C}" type="presParOf" srcId="{15258553-98E1-4A66-B498-972B3B12D157}" destId="{16B65D59-5E03-44FE-A4C8-D72D98F35105}" srcOrd="2" destOrd="0" presId="urn:microsoft.com/office/officeart/2005/8/layout/process4"/>
    <dgm:cxn modelId="{ACFEBEB9-CAC6-4088-B924-BBF848AFABF3}" type="presParOf" srcId="{16B65D59-5E03-44FE-A4C8-D72D98F35105}" destId="{9ADAC6EC-AD2F-4D5D-A9F1-25342E4ADA98}" srcOrd="0" destOrd="0" presId="urn:microsoft.com/office/officeart/2005/8/layout/process4"/>
    <dgm:cxn modelId="{533C6074-3AD9-4E8C-A126-A5996CC54EFD}" type="presParOf" srcId="{16B65D59-5E03-44FE-A4C8-D72D98F35105}" destId="{35459BA9-1F82-4507-81A4-C469B03A929E}" srcOrd="1" destOrd="0" presId="urn:microsoft.com/office/officeart/2005/8/layout/process4"/>
    <dgm:cxn modelId="{39B85DC9-567A-4A03-8D54-944F4F4F5269}" type="presParOf" srcId="{16B65D59-5E03-44FE-A4C8-D72D98F35105}" destId="{1137A79B-EF33-4D09-8EE2-39991B26D702}" srcOrd="2" destOrd="0" presId="urn:microsoft.com/office/officeart/2005/8/layout/process4"/>
    <dgm:cxn modelId="{598C1FE2-F08F-4B45-AE8B-2E2EC65AF463}" type="presParOf" srcId="{1137A79B-EF33-4D09-8EE2-39991B26D702}" destId="{E6F0E57A-D164-4F16-AFC4-F192B4774559}" srcOrd="0" destOrd="0" presId="urn:microsoft.com/office/officeart/2005/8/layout/process4"/>
    <dgm:cxn modelId="{E1D91923-015D-46D2-9391-FE8CD812AF75}" type="presParOf" srcId="{1137A79B-EF33-4D09-8EE2-39991B26D702}" destId="{72A7A5E9-AD5F-4096-B038-5B8BD9F85073}" srcOrd="1" destOrd="0" presId="urn:microsoft.com/office/officeart/2005/8/layout/process4"/>
    <dgm:cxn modelId="{D25111D7-1AF5-45FE-9192-D38395E12D57}" type="presParOf" srcId="{1137A79B-EF33-4D09-8EE2-39991B26D702}" destId="{68AEA14B-1D5D-4CA9-9A09-E24B340D8DF4}" srcOrd="2" destOrd="0" presId="urn:microsoft.com/office/officeart/2005/8/layout/process4"/>
    <dgm:cxn modelId="{C85142C5-EF34-4E08-8C12-2A44CAAD6DCB}" type="presParOf" srcId="{15258553-98E1-4A66-B498-972B3B12D157}" destId="{4B1454A1-CF38-4A17-92E2-CFDD45ABBBB2}" srcOrd="3" destOrd="0" presId="urn:microsoft.com/office/officeart/2005/8/layout/process4"/>
    <dgm:cxn modelId="{D50BBCD4-532F-49F3-A48D-F16AD85401FE}" type="presParOf" srcId="{15258553-98E1-4A66-B498-972B3B12D157}" destId="{591170EB-E080-4F7C-92B0-A5E15B289E7F}" srcOrd="4" destOrd="0" presId="urn:microsoft.com/office/officeart/2005/8/layout/process4"/>
    <dgm:cxn modelId="{548ED48C-FB0A-411C-B0E9-46FE6B4AE2B5}" type="presParOf" srcId="{591170EB-E080-4F7C-92B0-A5E15B289E7F}" destId="{A556F3D8-A9F0-40C8-AB9A-4F4FDAFF414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34C0B-24E6-411A-A578-D39F57ACD8A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C4A3970-E4D2-4726-A870-C099D77EA121}">
      <dgm:prSet/>
      <dgm:spPr/>
      <dgm:t>
        <a:bodyPr/>
        <a:lstStyle/>
        <a:p>
          <a:r>
            <a:rPr lang="en-US"/>
            <a:t>Diversity is a major area of psychological research itself, but also affects the work done in almost every sub-discipline of psychology</a:t>
          </a:r>
        </a:p>
      </dgm:t>
    </dgm:pt>
    <dgm:pt modelId="{CFB44D59-2409-4DC1-848D-FB11350EDD9B}" type="parTrans" cxnId="{6AC5C0A5-C726-4EF4-BC80-F163BB234B12}">
      <dgm:prSet/>
      <dgm:spPr/>
      <dgm:t>
        <a:bodyPr/>
        <a:lstStyle/>
        <a:p>
          <a:endParaRPr lang="en-US"/>
        </a:p>
      </dgm:t>
    </dgm:pt>
    <dgm:pt modelId="{D0DAAE2E-3CB9-4E5F-8E55-4DE7FC0B93DD}" type="sibTrans" cxnId="{6AC5C0A5-C726-4EF4-BC80-F163BB234B12}">
      <dgm:prSet/>
      <dgm:spPr/>
      <dgm:t>
        <a:bodyPr/>
        <a:lstStyle/>
        <a:p>
          <a:endParaRPr lang="en-US"/>
        </a:p>
      </dgm:t>
    </dgm:pt>
    <dgm:pt modelId="{F27216B3-AF09-4FD0-A986-4CE752017697}">
      <dgm:prSet/>
      <dgm:spPr/>
      <dgm:t>
        <a:bodyPr/>
        <a:lstStyle/>
        <a:p>
          <a:r>
            <a:rPr lang="en-US"/>
            <a:t>The APA’s Ethical Principles of Psychologists and Code of Conduct calls on us to be knowledgeable about diversity in order to </a:t>
          </a:r>
          <a:r>
            <a:rPr lang="en-US" b="1"/>
            <a:t>avoid biases and prejudices</a:t>
          </a:r>
          <a:r>
            <a:rPr lang="en-US"/>
            <a:t>– not an easy task</a:t>
          </a:r>
        </a:p>
      </dgm:t>
    </dgm:pt>
    <dgm:pt modelId="{ED8BB3A3-A37B-415F-92A6-797AEED8F03B}" type="parTrans" cxnId="{D92AFBFF-F189-4ACE-8033-7285A628C00A}">
      <dgm:prSet/>
      <dgm:spPr/>
      <dgm:t>
        <a:bodyPr/>
        <a:lstStyle/>
        <a:p>
          <a:endParaRPr lang="en-US"/>
        </a:p>
      </dgm:t>
    </dgm:pt>
    <dgm:pt modelId="{F199944F-3915-4C2D-A10A-5F1C434B6124}" type="sibTrans" cxnId="{D92AFBFF-F189-4ACE-8033-7285A628C00A}">
      <dgm:prSet/>
      <dgm:spPr/>
      <dgm:t>
        <a:bodyPr/>
        <a:lstStyle/>
        <a:p>
          <a:endParaRPr lang="en-US"/>
        </a:p>
      </dgm:t>
    </dgm:pt>
    <dgm:pt modelId="{27231748-6AB6-4D44-B36D-9AABA709B7AC}">
      <dgm:prSet/>
      <dgm:spPr/>
      <dgm:t>
        <a:bodyPr/>
        <a:lstStyle/>
        <a:p>
          <a:r>
            <a:rPr lang="en-US"/>
            <a:t>The research examples in the manual illustrate our course concepts AND help us understand diversity</a:t>
          </a:r>
        </a:p>
      </dgm:t>
    </dgm:pt>
    <dgm:pt modelId="{84E239F1-1C95-4FEA-BE8C-2C7AA47FB4C6}" type="parTrans" cxnId="{A62614D1-68EB-4455-9D82-64EAF3F6EB92}">
      <dgm:prSet/>
      <dgm:spPr/>
      <dgm:t>
        <a:bodyPr/>
        <a:lstStyle/>
        <a:p>
          <a:endParaRPr lang="en-US"/>
        </a:p>
      </dgm:t>
    </dgm:pt>
    <dgm:pt modelId="{3899F895-5DF4-4FB4-803D-DBF623358444}" type="sibTrans" cxnId="{A62614D1-68EB-4455-9D82-64EAF3F6EB92}">
      <dgm:prSet/>
      <dgm:spPr/>
      <dgm:t>
        <a:bodyPr/>
        <a:lstStyle/>
        <a:p>
          <a:endParaRPr lang="en-US"/>
        </a:p>
      </dgm:t>
    </dgm:pt>
    <dgm:pt modelId="{CDE4F52C-30F3-4763-BFB2-277F0B1F6E95}" type="pres">
      <dgm:prSet presAssocID="{34334C0B-24E6-411A-A578-D39F57ACD8A4}" presName="vert0" presStyleCnt="0">
        <dgm:presLayoutVars>
          <dgm:dir/>
          <dgm:animOne val="branch"/>
          <dgm:animLvl val="lvl"/>
        </dgm:presLayoutVars>
      </dgm:prSet>
      <dgm:spPr/>
    </dgm:pt>
    <dgm:pt modelId="{B9E24689-0EA7-4096-89D5-642728A5B06B}" type="pres">
      <dgm:prSet presAssocID="{5C4A3970-E4D2-4726-A870-C099D77EA121}" presName="thickLine" presStyleLbl="alignNode1" presStyleIdx="0" presStyleCnt="3"/>
      <dgm:spPr/>
    </dgm:pt>
    <dgm:pt modelId="{15A590E9-2194-45E5-90F8-C3FC0AB7A538}" type="pres">
      <dgm:prSet presAssocID="{5C4A3970-E4D2-4726-A870-C099D77EA121}" presName="horz1" presStyleCnt="0"/>
      <dgm:spPr/>
    </dgm:pt>
    <dgm:pt modelId="{42634442-C238-47F9-94E3-293B01136526}" type="pres">
      <dgm:prSet presAssocID="{5C4A3970-E4D2-4726-A870-C099D77EA121}" presName="tx1" presStyleLbl="revTx" presStyleIdx="0" presStyleCnt="3"/>
      <dgm:spPr/>
    </dgm:pt>
    <dgm:pt modelId="{6982CC30-B589-4C10-BC56-C12B33D2E57D}" type="pres">
      <dgm:prSet presAssocID="{5C4A3970-E4D2-4726-A870-C099D77EA121}" presName="vert1" presStyleCnt="0"/>
      <dgm:spPr/>
    </dgm:pt>
    <dgm:pt modelId="{14211FCA-3703-444D-8403-DC2C93C63CED}" type="pres">
      <dgm:prSet presAssocID="{F27216B3-AF09-4FD0-A986-4CE752017697}" presName="thickLine" presStyleLbl="alignNode1" presStyleIdx="1" presStyleCnt="3"/>
      <dgm:spPr/>
    </dgm:pt>
    <dgm:pt modelId="{311AA80B-D43A-412E-8058-43D47D424819}" type="pres">
      <dgm:prSet presAssocID="{F27216B3-AF09-4FD0-A986-4CE752017697}" presName="horz1" presStyleCnt="0"/>
      <dgm:spPr/>
    </dgm:pt>
    <dgm:pt modelId="{2F8021E0-0E15-48B3-B032-6A3DE40AE58D}" type="pres">
      <dgm:prSet presAssocID="{F27216B3-AF09-4FD0-A986-4CE752017697}" presName="tx1" presStyleLbl="revTx" presStyleIdx="1" presStyleCnt="3"/>
      <dgm:spPr/>
    </dgm:pt>
    <dgm:pt modelId="{77EA153E-B04F-4209-B420-AFB4E2C3AA9C}" type="pres">
      <dgm:prSet presAssocID="{F27216B3-AF09-4FD0-A986-4CE752017697}" presName="vert1" presStyleCnt="0"/>
      <dgm:spPr/>
    </dgm:pt>
    <dgm:pt modelId="{FA856FC7-2B60-4932-B3A5-199C1476D9A2}" type="pres">
      <dgm:prSet presAssocID="{27231748-6AB6-4D44-B36D-9AABA709B7AC}" presName="thickLine" presStyleLbl="alignNode1" presStyleIdx="2" presStyleCnt="3"/>
      <dgm:spPr/>
    </dgm:pt>
    <dgm:pt modelId="{21A8C251-5FD2-4690-A8D9-562B25CE1520}" type="pres">
      <dgm:prSet presAssocID="{27231748-6AB6-4D44-B36D-9AABA709B7AC}" presName="horz1" presStyleCnt="0"/>
      <dgm:spPr/>
    </dgm:pt>
    <dgm:pt modelId="{2572B6E6-1AD9-4F38-A000-7998CA17F6C4}" type="pres">
      <dgm:prSet presAssocID="{27231748-6AB6-4D44-B36D-9AABA709B7AC}" presName="tx1" presStyleLbl="revTx" presStyleIdx="2" presStyleCnt="3"/>
      <dgm:spPr/>
    </dgm:pt>
    <dgm:pt modelId="{13754F05-F19C-4DB1-9ED0-FACF49EB2502}" type="pres">
      <dgm:prSet presAssocID="{27231748-6AB6-4D44-B36D-9AABA709B7AC}" presName="vert1" presStyleCnt="0"/>
      <dgm:spPr/>
    </dgm:pt>
  </dgm:ptLst>
  <dgm:cxnLst>
    <dgm:cxn modelId="{C0CCE230-CFFE-4B74-B236-C3E4AC9D49A8}" type="presOf" srcId="{34334C0B-24E6-411A-A578-D39F57ACD8A4}" destId="{CDE4F52C-30F3-4763-BFB2-277F0B1F6E95}" srcOrd="0" destOrd="0" presId="urn:microsoft.com/office/officeart/2008/layout/LinedList"/>
    <dgm:cxn modelId="{A163CE91-3367-43C4-86C6-C2C2F16C7AE4}" type="presOf" srcId="{27231748-6AB6-4D44-B36D-9AABA709B7AC}" destId="{2572B6E6-1AD9-4F38-A000-7998CA17F6C4}" srcOrd="0" destOrd="0" presId="urn:microsoft.com/office/officeart/2008/layout/LinedList"/>
    <dgm:cxn modelId="{6AC5C0A5-C726-4EF4-BC80-F163BB234B12}" srcId="{34334C0B-24E6-411A-A578-D39F57ACD8A4}" destId="{5C4A3970-E4D2-4726-A870-C099D77EA121}" srcOrd="0" destOrd="0" parTransId="{CFB44D59-2409-4DC1-848D-FB11350EDD9B}" sibTransId="{D0DAAE2E-3CB9-4E5F-8E55-4DE7FC0B93DD}"/>
    <dgm:cxn modelId="{A62614D1-68EB-4455-9D82-64EAF3F6EB92}" srcId="{34334C0B-24E6-411A-A578-D39F57ACD8A4}" destId="{27231748-6AB6-4D44-B36D-9AABA709B7AC}" srcOrd="2" destOrd="0" parTransId="{84E239F1-1C95-4FEA-BE8C-2C7AA47FB4C6}" sibTransId="{3899F895-5DF4-4FB4-803D-DBF623358444}"/>
    <dgm:cxn modelId="{594C8DD1-2A1C-4764-90B8-BE30AD692349}" type="presOf" srcId="{5C4A3970-E4D2-4726-A870-C099D77EA121}" destId="{42634442-C238-47F9-94E3-293B01136526}" srcOrd="0" destOrd="0" presId="urn:microsoft.com/office/officeart/2008/layout/LinedList"/>
    <dgm:cxn modelId="{BA7F65F3-2E3A-4B41-9A29-C0F1A5B6A169}" type="presOf" srcId="{F27216B3-AF09-4FD0-A986-4CE752017697}" destId="{2F8021E0-0E15-48B3-B032-6A3DE40AE58D}" srcOrd="0" destOrd="0" presId="urn:microsoft.com/office/officeart/2008/layout/LinedList"/>
    <dgm:cxn modelId="{D92AFBFF-F189-4ACE-8033-7285A628C00A}" srcId="{34334C0B-24E6-411A-A578-D39F57ACD8A4}" destId="{F27216B3-AF09-4FD0-A986-4CE752017697}" srcOrd="1" destOrd="0" parTransId="{ED8BB3A3-A37B-415F-92A6-797AEED8F03B}" sibTransId="{F199944F-3915-4C2D-A10A-5F1C434B6124}"/>
    <dgm:cxn modelId="{6ED99C57-D638-481B-A9C7-315A4B91E058}" type="presParOf" srcId="{CDE4F52C-30F3-4763-BFB2-277F0B1F6E95}" destId="{B9E24689-0EA7-4096-89D5-642728A5B06B}" srcOrd="0" destOrd="0" presId="urn:microsoft.com/office/officeart/2008/layout/LinedList"/>
    <dgm:cxn modelId="{6E61DBA6-7D68-46AB-8189-A950C3566BFE}" type="presParOf" srcId="{CDE4F52C-30F3-4763-BFB2-277F0B1F6E95}" destId="{15A590E9-2194-45E5-90F8-C3FC0AB7A538}" srcOrd="1" destOrd="0" presId="urn:microsoft.com/office/officeart/2008/layout/LinedList"/>
    <dgm:cxn modelId="{F693E734-6CDB-4E27-A0BB-969BF784542B}" type="presParOf" srcId="{15A590E9-2194-45E5-90F8-C3FC0AB7A538}" destId="{42634442-C238-47F9-94E3-293B01136526}" srcOrd="0" destOrd="0" presId="urn:microsoft.com/office/officeart/2008/layout/LinedList"/>
    <dgm:cxn modelId="{F74E1BF7-9A0E-43DD-8124-C138B5A6C0BB}" type="presParOf" srcId="{15A590E9-2194-45E5-90F8-C3FC0AB7A538}" destId="{6982CC30-B589-4C10-BC56-C12B33D2E57D}" srcOrd="1" destOrd="0" presId="urn:microsoft.com/office/officeart/2008/layout/LinedList"/>
    <dgm:cxn modelId="{69522406-6F0E-40E7-84FC-C3F5DA2B5C5B}" type="presParOf" srcId="{CDE4F52C-30F3-4763-BFB2-277F0B1F6E95}" destId="{14211FCA-3703-444D-8403-DC2C93C63CED}" srcOrd="2" destOrd="0" presId="urn:microsoft.com/office/officeart/2008/layout/LinedList"/>
    <dgm:cxn modelId="{407AB07A-DBA3-4B06-B5C7-EF427CDAFF17}" type="presParOf" srcId="{CDE4F52C-30F3-4763-BFB2-277F0B1F6E95}" destId="{311AA80B-D43A-412E-8058-43D47D424819}" srcOrd="3" destOrd="0" presId="urn:microsoft.com/office/officeart/2008/layout/LinedList"/>
    <dgm:cxn modelId="{6830470B-9AC9-4B84-ADA5-E7FD28A507F9}" type="presParOf" srcId="{311AA80B-D43A-412E-8058-43D47D424819}" destId="{2F8021E0-0E15-48B3-B032-6A3DE40AE58D}" srcOrd="0" destOrd="0" presId="urn:microsoft.com/office/officeart/2008/layout/LinedList"/>
    <dgm:cxn modelId="{65EBEA4F-0A52-43E1-8AE8-FCA504C67B3B}" type="presParOf" srcId="{311AA80B-D43A-412E-8058-43D47D424819}" destId="{77EA153E-B04F-4209-B420-AFB4E2C3AA9C}" srcOrd="1" destOrd="0" presId="urn:microsoft.com/office/officeart/2008/layout/LinedList"/>
    <dgm:cxn modelId="{3FA012C3-E63B-4A72-A570-E1986556F337}" type="presParOf" srcId="{CDE4F52C-30F3-4763-BFB2-277F0B1F6E95}" destId="{FA856FC7-2B60-4932-B3A5-199C1476D9A2}" srcOrd="4" destOrd="0" presId="urn:microsoft.com/office/officeart/2008/layout/LinedList"/>
    <dgm:cxn modelId="{27AA65F9-FBE2-4ACC-93F8-D4453EB0F6D9}" type="presParOf" srcId="{CDE4F52C-30F3-4763-BFB2-277F0B1F6E95}" destId="{21A8C251-5FD2-4690-A8D9-562B25CE1520}" srcOrd="5" destOrd="0" presId="urn:microsoft.com/office/officeart/2008/layout/LinedList"/>
    <dgm:cxn modelId="{FACF6218-6FF5-41DF-82B9-52D562EB76D0}" type="presParOf" srcId="{21A8C251-5FD2-4690-A8D9-562B25CE1520}" destId="{2572B6E6-1AD9-4F38-A000-7998CA17F6C4}" srcOrd="0" destOrd="0" presId="urn:microsoft.com/office/officeart/2008/layout/LinedList"/>
    <dgm:cxn modelId="{CC64C5C7-0EA6-4129-9FE3-F3D59C534E5D}" type="presParOf" srcId="{21A8C251-5FD2-4690-A8D9-562B25CE1520}" destId="{13754F05-F19C-4DB1-9ED0-FACF49EB25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D02D68-F26B-4C73-9A98-3CC250EFF8CD}"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17467E2C-8BE3-4CA6-8C0B-8579DED9E43F}">
      <dgm:prSet/>
      <dgm:spPr/>
      <dgm:t>
        <a:bodyPr/>
        <a:lstStyle/>
        <a:p>
          <a:r>
            <a:rPr lang="en-US" b="1"/>
            <a:t>A</a:t>
          </a:r>
          <a:r>
            <a:rPr lang="en-US"/>
            <a:t>ge &amp; Generation</a:t>
          </a:r>
        </a:p>
      </dgm:t>
    </dgm:pt>
    <dgm:pt modelId="{034904C2-9058-460C-8389-64D1FDEE636B}" type="parTrans" cxnId="{C02FB819-2950-4051-A875-9A495CC97A8A}">
      <dgm:prSet/>
      <dgm:spPr/>
      <dgm:t>
        <a:bodyPr/>
        <a:lstStyle/>
        <a:p>
          <a:endParaRPr lang="en-US"/>
        </a:p>
      </dgm:t>
    </dgm:pt>
    <dgm:pt modelId="{6BF85B2F-1F24-483B-A432-253C0D9E879A}" type="sibTrans" cxnId="{C02FB819-2950-4051-A875-9A495CC97A8A}">
      <dgm:prSet/>
      <dgm:spPr/>
      <dgm:t>
        <a:bodyPr/>
        <a:lstStyle/>
        <a:p>
          <a:endParaRPr lang="en-US"/>
        </a:p>
      </dgm:t>
    </dgm:pt>
    <dgm:pt modelId="{60ED87F2-E68B-4508-903E-6A1F77CEE323}">
      <dgm:prSet/>
      <dgm:spPr/>
      <dgm:t>
        <a:bodyPr/>
        <a:lstStyle/>
        <a:p>
          <a:r>
            <a:rPr lang="en-US" b="1"/>
            <a:t>D</a:t>
          </a:r>
          <a:r>
            <a:rPr lang="en-US"/>
            <a:t>evelopmental Disability</a:t>
          </a:r>
        </a:p>
      </dgm:t>
    </dgm:pt>
    <dgm:pt modelId="{C2A4205A-0B87-42EF-8A12-680826A98809}" type="parTrans" cxnId="{E58EC340-C441-4C8C-8394-0171109F9595}">
      <dgm:prSet/>
      <dgm:spPr/>
      <dgm:t>
        <a:bodyPr/>
        <a:lstStyle/>
        <a:p>
          <a:endParaRPr lang="en-US"/>
        </a:p>
      </dgm:t>
    </dgm:pt>
    <dgm:pt modelId="{16255892-EC3B-4366-B546-6A26FE7CD68C}" type="sibTrans" cxnId="{E58EC340-C441-4C8C-8394-0171109F9595}">
      <dgm:prSet/>
      <dgm:spPr/>
      <dgm:t>
        <a:bodyPr/>
        <a:lstStyle/>
        <a:p>
          <a:endParaRPr lang="en-US"/>
        </a:p>
      </dgm:t>
    </dgm:pt>
    <dgm:pt modelId="{787C8977-85F0-41EC-BB4D-9486E11F2610}">
      <dgm:prSet/>
      <dgm:spPr/>
      <dgm:t>
        <a:bodyPr/>
        <a:lstStyle/>
        <a:p>
          <a:r>
            <a:rPr lang="en-US" b="1"/>
            <a:t>D</a:t>
          </a:r>
          <a:r>
            <a:rPr lang="en-US"/>
            <a:t>isability (Acquired)</a:t>
          </a:r>
        </a:p>
      </dgm:t>
    </dgm:pt>
    <dgm:pt modelId="{F70189CD-8E07-4169-B865-7666BCBD974C}" type="parTrans" cxnId="{83A306A5-5E55-4AF5-8C58-EFA7B21A4C66}">
      <dgm:prSet/>
      <dgm:spPr/>
      <dgm:t>
        <a:bodyPr/>
        <a:lstStyle/>
        <a:p>
          <a:endParaRPr lang="en-US"/>
        </a:p>
      </dgm:t>
    </dgm:pt>
    <dgm:pt modelId="{30DE5D05-B762-4E10-A216-A7BEF5475178}" type="sibTrans" cxnId="{83A306A5-5E55-4AF5-8C58-EFA7B21A4C66}">
      <dgm:prSet/>
      <dgm:spPr/>
      <dgm:t>
        <a:bodyPr/>
        <a:lstStyle/>
        <a:p>
          <a:endParaRPr lang="en-US"/>
        </a:p>
      </dgm:t>
    </dgm:pt>
    <dgm:pt modelId="{032F22DB-0D91-48D2-AC62-05A36B499260}">
      <dgm:prSet/>
      <dgm:spPr/>
      <dgm:t>
        <a:bodyPr/>
        <a:lstStyle/>
        <a:p>
          <a:r>
            <a:rPr lang="en-US" b="1"/>
            <a:t>R</a:t>
          </a:r>
          <a:r>
            <a:rPr lang="en-US"/>
            <a:t>eligion</a:t>
          </a:r>
        </a:p>
      </dgm:t>
    </dgm:pt>
    <dgm:pt modelId="{84147D8E-7130-4E69-9882-C4C91FE5CA6B}" type="parTrans" cxnId="{C189109F-103A-4412-B9A9-1731ECC168CD}">
      <dgm:prSet/>
      <dgm:spPr/>
      <dgm:t>
        <a:bodyPr/>
        <a:lstStyle/>
        <a:p>
          <a:endParaRPr lang="en-US"/>
        </a:p>
      </dgm:t>
    </dgm:pt>
    <dgm:pt modelId="{88676484-5BC4-4BA9-9671-4002EC256A13}" type="sibTrans" cxnId="{C189109F-103A-4412-B9A9-1731ECC168CD}">
      <dgm:prSet/>
      <dgm:spPr/>
      <dgm:t>
        <a:bodyPr/>
        <a:lstStyle/>
        <a:p>
          <a:endParaRPr lang="en-US"/>
        </a:p>
      </dgm:t>
    </dgm:pt>
    <dgm:pt modelId="{E0B08649-00B3-40B3-B476-3ECE765C7DFC}">
      <dgm:prSet/>
      <dgm:spPr/>
      <dgm:t>
        <a:bodyPr/>
        <a:lstStyle/>
        <a:p>
          <a:r>
            <a:rPr lang="en-US" b="1"/>
            <a:t>E</a:t>
          </a:r>
          <a:r>
            <a:rPr lang="en-US"/>
            <a:t>thnicity &amp; Race</a:t>
          </a:r>
        </a:p>
      </dgm:t>
    </dgm:pt>
    <dgm:pt modelId="{E883EE99-F5C3-407D-8B18-07DA51C4080F}" type="parTrans" cxnId="{C9B14BCA-C8CF-41CD-90EC-BF1B566A6EF0}">
      <dgm:prSet/>
      <dgm:spPr/>
      <dgm:t>
        <a:bodyPr/>
        <a:lstStyle/>
        <a:p>
          <a:endParaRPr lang="en-US"/>
        </a:p>
      </dgm:t>
    </dgm:pt>
    <dgm:pt modelId="{7B191875-7513-42BA-9DB0-45C11EC0C5C7}" type="sibTrans" cxnId="{C9B14BCA-C8CF-41CD-90EC-BF1B566A6EF0}">
      <dgm:prSet/>
      <dgm:spPr/>
      <dgm:t>
        <a:bodyPr/>
        <a:lstStyle/>
        <a:p>
          <a:endParaRPr lang="en-US"/>
        </a:p>
      </dgm:t>
    </dgm:pt>
    <dgm:pt modelId="{42F1F093-E39A-4449-8054-A1309BE59DB4}">
      <dgm:prSet/>
      <dgm:spPr/>
      <dgm:t>
        <a:bodyPr/>
        <a:lstStyle/>
        <a:p>
          <a:r>
            <a:rPr lang="en-US" b="1"/>
            <a:t>S</a:t>
          </a:r>
          <a:r>
            <a:rPr lang="en-US"/>
            <a:t>ocioeconomic status</a:t>
          </a:r>
        </a:p>
      </dgm:t>
    </dgm:pt>
    <dgm:pt modelId="{5CD5A9CD-DA22-436C-98F7-FD8750397A92}" type="parTrans" cxnId="{F3741FF1-DB45-4332-A2DF-7AD6CA82E76A}">
      <dgm:prSet/>
      <dgm:spPr/>
      <dgm:t>
        <a:bodyPr/>
        <a:lstStyle/>
        <a:p>
          <a:endParaRPr lang="en-US"/>
        </a:p>
      </dgm:t>
    </dgm:pt>
    <dgm:pt modelId="{F8E77B9E-036F-476D-BF56-0E67A628E854}" type="sibTrans" cxnId="{F3741FF1-DB45-4332-A2DF-7AD6CA82E76A}">
      <dgm:prSet/>
      <dgm:spPr/>
      <dgm:t>
        <a:bodyPr/>
        <a:lstStyle/>
        <a:p>
          <a:endParaRPr lang="en-US"/>
        </a:p>
      </dgm:t>
    </dgm:pt>
    <dgm:pt modelId="{2FB0431C-8782-4F3C-B05D-7F65A8CCA8F9}">
      <dgm:prSet/>
      <dgm:spPr/>
      <dgm:t>
        <a:bodyPr/>
        <a:lstStyle/>
        <a:p>
          <a:r>
            <a:rPr lang="en-US" b="1"/>
            <a:t>S</a:t>
          </a:r>
          <a:r>
            <a:rPr lang="en-US"/>
            <a:t>exual orientation</a:t>
          </a:r>
        </a:p>
      </dgm:t>
    </dgm:pt>
    <dgm:pt modelId="{5A1F891F-248D-457A-9DB4-A5B9224B802D}" type="parTrans" cxnId="{679346C1-E593-4D57-9510-69111F91BA2B}">
      <dgm:prSet/>
      <dgm:spPr/>
      <dgm:t>
        <a:bodyPr/>
        <a:lstStyle/>
        <a:p>
          <a:endParaRPr lang="en-US"/>
        </a:p>
      </dgm:t>
    </dgm:pt>
    <dgm:pt modelId="{DF6E8BC0-070B-4F2F-865D-CB7C4B98FBC1}" type="sibTrans" cxnId="{679346C1-E593-4D57-9510-69111F91BA2B}">
      <dgm:prSet/>
      <dgm:spPr/>
      <dgm:t>
        <a:bodyPr/>
        <a:lstStyle/>
        <a:p>
          <a:endParaRPr lang="en-US"/>
        </a:p>
      </dgm:t>
    </dgm:pt>
    <dgm:pt modelId="{80006469-C5F5-4A58-BABC-DB8ED03FEB8C}">
      <dgm:prSet/>
      <dgm:spPr/>
      <dgm:t>
        <a:bodyPr/>
        <a:lstStyle/>
        <a:p>
          <a:r>
            <a:rPr lang="en-US" b="1"/>
            <a:t>I</a:t>
          </a:r>
          <a:r>
            <a:rPr lang="en-US"/>
            <a:t>ndigenous Group</a:t>
          </a:r>
        </a:p>
      </dgm:t>
    </dgm:pt>
    <dgm:pt modelId="{D7DBE5B7-3CC5-4BDC-9403-1C64DABF1521}" type="parTrans" cxnId="{7D9FFCDE-B913-4676-A4FA-0D408F758795}">
      <dgm:prSet/>
      <dgm:spPr/>
      <dgm:t>
        <a:bodyPr/>
        <a:lstStyle/>
        <a:p>
          <a:endParaRPr lang="en-US"/>
        </a:p>
      </dgm:t>
    </dgm:pt>
    <dgm:pt modelId="{CCAFC94C-4663-4E82-811F-F54F5DFB187A}" type="sibTrans" cxnId="{7D9FFCDE-B913-4676-A4FA-0D408F758795}">
      <dgm:prSet/>
      <dgm:spPr/>
      <dgm:t>
        <a:bodyPr/>
        <a:lstStyle/>
        <a:p>
          <a:endParaRPr lang="en-US"/>
        </a:p>
      </dgm:t>
    </dgm:pt>
    <dgm:pt modelId="{2CB862AA-456B-4BF3-887E-2E52AECFFD83}">
      <dgm:prSet/>
      <dgm:spPr/>
      <dgm:t>
        <a:bodyPr/>
        <a:lstStyle/>
        <a:p>
          <a:r>
            <a:rPr lang="en-US" b="1"/>
            <a:t>N</a:t>
          </a:r>
          <a:r>
            <a:rPr lang="en-US"/>
            <a:t>ational Origin &amp; Language</a:t>
          </a:r>
        </a:p>
      </dgm:t>
    </dgm:pt>
    <dgm:pt modelId="{C5DA67BA-FCAF-4533-9404-0ED7F809CB8B}" type="parTrans" cxnId="{A8C1F633-EB39-481C-B1C7-0778E6FC89E8}">
      <dgm:prSet/>
      <dgm:spPr/>
      <dgm:t>
        <a:bodyPr/>
        <a:lstStyle/>
        <a:p>
          <a:endParaRPr lang="en-US"/>
        </a:p>
      </dgm:t>
    </dgm:pt>
    <dgm:pt modelId="{60B439F4-9023-4E71-A596-7AF547362FF2}" type="sibTrans" cxnId="{A8C1F633-EB39-481C-B1C7-0778E6FC89E8}">
      <dgm:prSet/>
      <dgm:spPr/>
      <dgm:t>
        <a:bodyPr/>
        <a:lstStyle/>
        <a:p>
          <a:endParaRPr lang="en-US"/>
        </a:p>
      </dgm:t>
    </dgm:pt>
    <dgm:pt modelId="{F2F1E674-21D3-4357-9378-35616E2ED6F2}">
      <dgm:prSet/>
      <dgm:spPr/>
      <dgm:t>
        <a:bodyPr/>
        <a:lstStyle/>
        <a:p>
          <a:r>
            <a:rPr lang="en-US" b="1"/>
            <a:t>G</a:t>
          </a:r>
          <a:r>
            <a:rPr lang="en-US"/>
            <a:t>ender</a:t>
          </a:r>
        </a:p>
      </dgm:t>
    </dgm:pt>
    <dgm:pt modelId="{F32897DA-2C6C-4BA1-9978-54C382DB2181}" type="parTrans" cxnId="{F69A7E8D-65BA-4735-BF0E-DA28FB50E771}">
      <dgm:prSet/>
      <dgm:spPr/>
      <dgm:t>
        <a:bodyPr/>
        <a:lstStyle/>
        <a:p>
          <a:endParaRPr lang="en-US"/>
        </a:p>
      </dgm:t>
    </dgm:pt>
    <dgm:pt modelId="{FA959806-935B-47E9-8236-D67FACF2C750}" type="sibTrans" cxnId="{F69A7E8D-65BA-4735-BF0E-DA28FB50E771}">
      <dgm:prSet/>
      <dgm:spPr/>
      <dgm:t>
        <a:bodyPr/>
        <a:lstStyle/>
        <a:p>
          <a:endParaRPr lang="en-US"/>
        </a:p>
      </dgm:t>
    </dgm:pt>
    <dgm:pt modelId="{591A784D-7F12-4F85-B4BA-555BCD0A340E}" type="pres">
      <dgm:prSet presAssocID="{83D02D68-F26B-4C73-9A98-3CC250EFF8CD}" presName="vert0" presStyleCnt="0">
        <dgm:presLayoutVars>
          <dgm:dir/>
          <dgm:animOne val="branch"/>
          <dgm:animLvl val="lvl"/>
        </dgm:presLayoutVars>
      </dgm:prSet>
      <dgm:spPr/>
    </dgm:pt>
    <dgm:pt modelId="{59B55408-D090-48B6-82D2-F9F916B6E0E7}" type="pres">
      <dgm:prSet presAssocID="{17467E2C-8BE3-4CA6-8C0B-8579DED9E43F}" presName="thickLine" presStyleLbl="alignNode1" presStyleIdx="0" presStyleCnt="10"/>
      <dgm:spPr/>
    </dgm:pt>
    <dgm:pt modelId="{B47F417D-BB42-4B57-9C6F-67B22F083B8A}" type="pres">
      <dgm:prSet presAssocID="{17467E2C-8BE3-4CA6-8C0B-8579DED9E43F}" presName="horz1" presStyleCnt="0"/>
      <dgm:spPr/>
    </dgm:pt>
    <dgm:pt modelId="{B21C027F-B7B8-495D-966C-C43B160D5526}" type="pres">
      <dgm:prSet presAssocID="{17467E2C-8BE3-4CA6-8C0B-8579DED9E43F}" presName="tx1" presStyleLbl="revTx" presStyleIdx="0" presStyleCnt="10"/>
      <dgm:spPr/>
    </dgm:pt>
    <dgm:pt modelId="{AE662446-AEEE-46F3-AB3E-5C31A0DD0EA4}" type="pres">
      <dgm:prSet presAssocID="{17467E2C-8BE3-4CA6-8C0B-8579DED9E43F}" presName="vert1" presStyleCnt="0"/>
      <dgm:spPr/>
    </dgm:pt>
    <dgm:pt modelId="{5CDB2793-DD86-4C0C-A973-A6DEDD3A6A5E}" type="pres">
      <dgm:prSet presAssocID="{60ED87F2-E68B-4508-903E-6A1F77CEE323}" presName="thickLine" presStyleLbl="alignNode1" presStyleIdx="1" presStyleCnt="10"/>
      <dgm:spPr/>
    </dgm:pt>
    <dgm:pt modelId="{E06DD0CE-C9E4-4FF5-8538-5A93A064B1C1}" type="pres">
      <dgm:prSet presAssocID="{60ED87F2-E68B-4508-903E-6A1F77CEE323}" presName="horz1" presStyleCnt="0"/>
      <dgm:spPr/>
    </dgm:pt>
    <dgm:pt modelId="{4FBB6EE9-D266-420D-A081-01DEE80760AD}" type="pres">
      <dgm:prSet presAssocID="{60ED87F2-E68B-4508-903E-6A1F77CEE323}" presName="tx1" presStyleLbl="revTx" presStyleIdx="1" presStyleCnt="10"/>
      <dgm:spPr/>
    </dgm:pt>
    <dgm:pt modelId="{B3470509-4844-4911-9063-9D00B931614D}" type="pres">
      <dgm:prSet presAssocID="{60ED87F2-E68B-4508-903E-6A1F77CEE323}" presName="vert1" presStyleCnt="0"/>
      <dgm:spPr/>
    </dgm:pt>
    <dgm:pt modelId="{57760896-DF70-4885-BCB3-926E9F7E7D8D}" type="pres">
      <dgm:prSet presAssocID="{787C8977-85F0-41EC-BB4D-9486E11F2610}" presName="thickLine" presStyleLbl="alignNode1" presStyleIdx="2" presStyleCnt="10"/>
      <dgm:spPr/>
    </dgm:pt>
    <dgm:pt modelId="{3C2AC49D-486B-45FA-A749-2B38AFE7007E}" type="pres">
      <dgm:prSet presAssocID="{787C8977-85F0-41EC-BB4D-9486E11F2610}" presName="horz1" presStyleCnt="0"/>
      <dgm:spPr/>
    </dgm:pt>
    <dgm:pt modelId="{28ED1057-DB11-41E0-9FCF-7DEEE689A7AA}" type="pres">
      <dgm:prSet presAssocID="{787C8977-85F0-41EC-BB4D-9486E11F2610}" presName="tx1" presStyleLbl="revTx" presStyleIdx="2" presStyleCnt="10"/>
      <dgm:spPr/>
    </dgm:pt>
    <dgm:pt modelId="{25A649ED-DFF0-4CE0-8BAE-280CD60E97C1}" type="pres">
      <dgm:prSet presAssocID="{787C8977-85F0-41EC-BB4D-9486E11F2610}" presName="vert1" presStyleCnt="0"/>
      <dgm:spPr/>
    </dgm:pt>
    <dgm:pt modelId="{F8A0CA87-FCFA-46BE-839F-F57593505A58}" type="pres">
      <dgm:prSet presAssocID="{032F22DB-0D91-48D2-AC62-05A36B499260}" presName="thickLine" presStyleLbl="alignNode1" presStyleIdx="3" presStyleCnt="10"/>
      <dgm:spPr/>
    </dgm:pt>
    <dgm:pt modelId="{8F0A026F-1239-42FC-BC26-5277D08B87F2}" type="pres">
      <dgm:prSet presAssocID="{032F22DB-0D91-48D2-AC62-05A36B499260}" presName="horz1" presStyleCnt="0"/>
      <dgm:spPr/>
    </dgm:pt>
    <dgm:pt modelId="{F9195D48-F186-482F-8ECF-CD33F5CFEACF}" type="pres">
      <dgm:prSet presAssocID="{032F22DB-0D91-48D2-AC62-05A36B499260}" presName="tx1" presStyleLbl="revTx" presStyleIdx="3" presStyleCnt="10"/>
      <dgm:spPr/>
    </dgm:pt>
    <dgm:pt modelId="{F17C25FA-D768-48A8-A024-3C8D9B244C53}" type="pres">
      <dgm:prSet presAssocID="{032F22DB-0D91-48D2-AC62-05A36B499260}" presName="vert1" presStyleCnt="0"/>
      <dgm:spPr/>
    </dgm:pt>
    <dgm:pt modelId="{8F93E428-4AC7-4432-9807-326C9A0C3FFE}" type="pres">
      <dgm:prSet presAssocID="{E0B08649-00B3-40B3-B476-3ECE765C7DFC}" presName="thickLine" presStyleLbl="alignNode1" presStyleIdx="4" presStyleCnt="10"/>
      <dgm:spPr/>
    </dgm:pt>
    <dgm:pt modelId="{BA5D9F75-D733-46F8-B79C-47BDF41AAAB5}" type="pres">
      <dgm:prSet presAssocID="{E0B08649-00B3-40B3-B476-3ECE765C7DFC}" presName="horz1" presStyleCnt="0"/>
      <dgm:spPr/>
    </dgm:pt>
    <dgm:pt modelId="{776EF1EA-D3F3-4C41-82C2-4A013A45A360}" type="pres">
      <dgm:prSet presAssocID="{E0B08649-00B3-40B3-B476-3ECE765C7DFC}" presName="tx1" presStyleLbl="revTx" presStyleIdx="4" presStyleCnt="10"/>
      <dgm:spPr/>
    </dgm:pt>
    <dgm:pt modelId="{3B19A29D-7D38-4F0C-ABB0-A5981DA46A59}" type="pres">
      <dgm:prSet presAssocID="{E0B08649-00B3-40B3-B476-3ECE765C7DFC}" presName="vert1" presStyleCnt="0"/>
      <dgm:spPr/>
    </dgm:pt>
    <dgm:pt modelId="{57072266-0435-4E11-92D7-38D57908F022}" type="pres">
      <dgm:prSet presAssocID="{42F1F093-E39A-4449-8054-A1309BE59DB4}" presName="thickLine" presStyleLbl="alignNode1" presStyleIdx="5" presStyleCnt="10"/>
      <dgm:spPr/>
    </dgm:pt>
    <dgm:pt modelId="{29EA629C-1F02-4428-9AF0-E8FA2670B5B0}" type="pres">
      <dgm:prSet presAssocID="{42F1F093-E39A-4449-8054-A1309BE59DB4}" presName="horz1" presStyleCnt="0"/>
      <dgm:spPr/>
    </dgm:pt>
    <dgm:pt modelId="{ED4BFBC3-A2BC-477F-A7AB-88EBDE23F000}" type="pres">
      <dgm:prSet presAssocID="{42F1F093-E39A-4449-8054-A1309BE59DB4}" presName="tx1" presStyleLbl="revTx" presStyleIdx="5" presStyleCnt="10"/>
      <dgm:spPr/>
    </dgm:pt>
    <dgm:pt modelId="{063B942B-A696-4F5F-9B27-F6B5835DB6B8}" type="pres">
      <dgm:prSet presAssocID="{42F1F093-E39A-4449-8054-A1309BE59DB4}" presName="vert1" presStyleCnt="0"/>
      <dgm:spPr/>
    </dgm:pt>
    <dgm:pt modelId="{3B871CF9-5E0D-4750-8757-61A8F30BC2D2}" type="pres">
      <dgm:prSet presAssocID="{2FB0431C-8782-4F3C-B05D-7F65A8CCA8F9}" presName="thickLine" presStyleLbl="alignNode1" presStyleIdx="6" presStyleCnt="10"/>
      <dgm:spPr/>
    </dgm:pt>
    <dgm:pt modelId="{180330E6-D5F9-4F95-A9B4-DB4AE8906D63}" type="pres">
      <dgm:prSet presAssocID="{2FB0431C-8782-4F3C-B05D-7F65A8CCA8F9}" presName="horz1" presStyleCnt="0"/>
      <dgm:spPr/>
    </dgm:pt>
    <dgm:pt modelId="{4DE12AAB-951A-4F00-8C4A-11B0A1C28313}" type="pres">
      <dgm:prSet presAssocID="{2FB0431C-8782-4F3C-B05D-7F65A8CCA8F9}" presName="tx1" presStyleLbl="revTx" presStyleIdx="6" presStyleCnt="10"/>
      <dgm:spPr/>
    </dgm:pt>
    <dgm:pt modelId="{104797D9-A530-40A6-BD22-35E9BCF8170E}" type="pres">
      <dgm:prSet presAssocID="{2FB0431C-8782-4F3C-B05D-7F65A8CCA8F9}" presName="vert1" presStyleCnt="0"/>
      <dgm:spPr/>
    </dgm:pt>
    <dgm:pt modelId="{9592755C-842F-450E-8C6A-32E7FBC2878C}" type="pres">
      <dgm:prSet presAssocID="{80006469-C5F5-4A58-BABC-DB8ED03FEB8C}" presName="thickLine" presStyleLbl="alignNode1" presStyleIdx="7" presStyleCnt="10"/>
      <dgm:spPr/>
    </dgm:pt>
    <dgm:pt modelId="{26584CB8-802C-44F6-B5DD-B35659E0AC2F}" type="pres">
      <dgm:prSet presAssocID="{80006469-C5F5-4A58-BABC-DB8ED03FEB8C}" presName="horz1" presStyleCnt="0"/>
      <dgm:spPr/>
    </dgm:pt>
    <dgm:pt modelId="{20908AF4-9C93-4CAC-8194-EAE9EA9B8FA6}" type="pres">
      <dgm:prSet presAssocID="{80006469-C5F5-4A58-BABC-DB8ED03FEB8C}" presName="tx1" presStyleLbl="revTx" presStyleIdx="7" presStyleCnt="10"/>
      <dgm:spPr/>
    </dgm:pt>
    <dgm:pt modelId="{768798AA-AEBB-4A49-A0FE-3D56ADF0442C}" type="pres">
      <dgm:prSet presAssocID="{80006469-C5F5-4A58-BABC-DB8ED03FEB8C}" presName="vert1" presStyleCnt="0"/>
      <dgm:spPr/>
    </dgm:pt>
    <dgm:pt modelId="{44F9767E-5AE3-4C2A-AF49-587EE9D6CBA4}" type="pres">
      <dgm:prSet presAssocID="{2CB862AA-456B-4BF3-887E-2E52AECFFD83}" presName="thickLine" presStyleLbl="alignNode1" presStyleIdx="8" presStyleCnt="10"/>
      <dgm:spPr/>
    </dgm:pt>
    <dgm:pt modelId="{A5508B8E-B93C-4F6E-A9D2-DB63CBD01B8D}" type="pres">
      <dgm:prSet presAssocID="{2CB862AA-456B-4BF3-887E-2E52AECFFD83}" presName="horz1" presStyleCnt="0"/>
      <dgm:spPr/>
    </dgm:pt>
    <dgm:pt modelId="{C77EDC4C-8F7D-4FD1-A65D-3491FBC2E7FB}" type="pres">
      <dgm:prSet presAssocID="{2CB862AA-456B-4BF3-887E-2E52AECFFD83}" presName="tx1" presStyleLbl="revTx" presStyleIdx="8" presStyleCnt="10"/>
      <dgm:spPr/>
    </dgm:pt>
    <dgm:pt modelId="{49666475-2B44-45EE-ADCF-19E2B1955101}" type="pres">
      <dgm:prSet presAssocID="{2CB862AA-456B-4BF3-887E-2E52AECFFD83}" presName="vert1" presStyleCnt="0"/>
      <dgm:spPr/>
    </dgm:pt>
    <dgm:pt modelId="{67CA6DDD-B947-4A35-8E40-DFFB3F128933}" type="pres">
      <dgm:prSet presAssocID="{F2F1E674-21D3-4357-9378-35616E2ED6F2}" presName="thickLine" presStyleLbl="alignNode1" presStyleIdx="9" presStyleCnt="10"/>
      <dgm:spPr/>
    </dgm:pt>
    <dgm:pt modelId="{25E7AFFE-763E-4DC4-98D1-175AB12FE255}" type="pres">
      <dgm:prSet presAssocID="{F2F1E674-21D3-4357-9378-35616E2ED6F2}" presName="horz1" presStyleCnt="0"/>
      <dgm:spPr/>
    </dgm:pt>
    <dgm:pt modelId="{EF5D7CA9-A633-4144-A8FD-12B5D20A61BC}" type="pres">
      <dgm:prSet presAssocID="{F2F1E674-21D3-4357-9378-35616E2ED6F2}" presName="tx1" presStyleLbl="revTx" presStyleIdx="9" presStyleCnt="10"/>
      <dgm:spPr/>
    </dgm:pt>
    <dgm:pt modelId="{977BC544-E30C-456C-BF19-230717B30E40}" type="pres">
      <dgm:prSet presAssocID="{F2F1E674-21D3-4357-9378-35616E2ED6F2}" presName="vert1" presStyleCnt="0"/>
      <dgm:spPr/>
    </dgm:pt>
  </dgm:ptLst>
  <dgm:cxnLst>
    <dgm:cxn modelId="{81D55C10-EEF3-41C7-9E92-15588F8B56CE}" type="presOf" srcId="{83D02D68-F26B-4C73-9A98-3CC250EFF8CD}" destId="{591A784D-7F12-4F85-B4BA-555BCD0A340E}" srcOrd="0" destOrd="0" presId="urn:microsoft.com/office/officeart/2008/layout/LinedList"/>
    <dgm:cxn modelId="{C02FB819-2950-4051-A875-9A495CC97A8A}" srcId="{83D02D68-F26B-4C73-9A98-3CC250EFF8CD}" destId="{17467E2C-8BE3-4CA6-8C0B-8579DED9E43F}" srcOrd="0" destOrd="0" parTransId="{034904C2-9058-460C-8389-64D1FDEE636B}" sibTransId="{6BF85B2F-1F24-483B-A432-253C0D9E879A}"/>
    <dgm:cxn modelId="{E0978D1B-40DA-4DA8-8274-BB98C11FF6F5}" type="presOf" srcId="{60ED87F2-E68B-4508-903E-6A1F77CEE323}" destId="{4FBB6EE9-D266-420D-A081-01DEE80760AD}" srcOrd="0" destOrd="0" presId="urn:microsoft.com/office/officeart/2008/layout/LinedList"/>
    <dgm:cxn modelId="{A8C1F633-EB39-481C-B1C7-0778E6FC89E8}" srcId="{83D02D68-F26B-4C73-9A98-3CC250EFF8CD}" destId="{2CB862AA-456B-4BF3-887E-2E52AECFFD83}" srcOrd="8" destOrd="0" parTransId="{C5DA67BA-FCAF-4533-9404-0ED7F809CB8B}" sibTransId="{60B439F4-9023-4E71-A596-7AF547362FF2}"/>
    <dgm:cxn modelId="{E58EC340-C441-4C8C-8394-0171109F9595}" srcId="{83D02D68-F26B-4C73-9A98-3CC250EFF8CD}" destId="{60ED87F2-E68B-4508-903E-6A1F77CEE323}" srcOrd="1" destOrd="0" parTransId="{C2A4205A-0B87-42EF-8A12-680826A98809}" sibTransId="{16255892-EC3B-4366-B546-6A26FE7CD68C}"/>
    <dgm:cxn modelId="{8710E260-3161-4AEF-B159-7F98FE02C4E9}" type="presOf" srcId="{E0B08649-00B3-40B3-B476-3ECE765C7DFC}" destId="{776EF1EA-D3F3-4C41-82C2-4A013A45A360}" srcOrd="0" destOrd="0" presId="urn:microsoft.com/office/officeart/2008/layout/LinedList"/>
    <dgm:cxn modelId="{8CF3096A-929D-4266-AA64-1C94B98AD5DA}" type="presOf" srcId="{17467E2C-8BE3-4CA6-8C0B-8579DED9E43F}" destId="{B21C027F-B7B8-495D-966C-C43B160D5526}" srcOrd="0" destOrd="0" presId="urn:microsoft.com/office/officeart/2008/layout/LinedList"/>
    <dgm:cxn modelId="{9920E74B-FC87-4874-8C93-A81F663A10DB}" type="presOf" srcId="{80006469-C5F5-4A58-BABC-DB8ED03FEB8C}" destId="{20908AF4-9C93-4CAC-8194-EAE9EA9B8FA6}" srcOrd="0" destOrd="0" presId="urn:microsoft.com/office/officeart/2008/layout/LinedList"/>
    <dgm:cxn modelId="{FA4DB86C-DDB8-42AE-AE37-FD5C3FB7EA16}" type="presOf" srcId="{032F22DB-0D91-48D2-AC62-05A36B499260}" destId="{F9195D48-F186-482F-8ECF-CD33F5CFEACF}" srcOrd="0" destOrd="0" presId="urn:microsoft.com/office/officeart/2008/layout/LinedList"/>
    <dgm:cxn modelId="{B331E24D-9FB9-4D0D-930E-7ECA92268089}" type="presOf" srcId="{42F1F093-E39A-4449-8054-A1309BE59DB4}" destId="{ED4BFBC3-A2BC-477F-A7AB-88EBDE23F000}" srcOrd="0" destOrd="0" presId="urn:microsoft.com/office/officeart/2008/layout/LinedList"/>
    <dgm:cxn modelId="{F69A7E8D-65BA-4735-BF0E-DA28FB50E771}" srcId="{83D02D68-F26B-4C73-9A98-3CC250EFF8CD}" destId="{F2F1E674-21D3-4357-9378-35616E2ED6F2}" srcOrd="9" destOrd="0" parTransId="{F32897DA-2C6C-4BA1-9978-54C382DB2181}" sibTransId="{FA959806-935B-47E9-8236-D67FACF2C750}"/>
    <dgm:cxn modelId="{C189109F-103A-4412-B9A9-1731ECC168CD}" srcId="{83D02D68-F26B-4C73-9A98-3CC250EFF8CD}" destId="{032F22DB-0D91-48D2-AC62-05A36B499260}" srcOrd="3" destOrd="0" parTransId="{84147D8E-7130-4E69-9882-C4C91FE5CA6B}" sibTransId="{88676484-5BC4-4BA9-9671-4002EC256A13}"/>
    <dgm:cxn modelId="{83A306A5-5E55-4AF5-8C58-EFA7B21A4C66}" srcId="{83D02D68-F26B-4C73-9A98-3CC250EFF8CD}" destId="{787C8977-85F0-41EC-BB4D-9486E11F2610}" srcOrd="2" destOrd="0" parTransId="{F70189CD-8E07-4169-B865-7666BCBD974C}" sibTransId="{30DE5D05-B762-4E10-A216-A7BEF5475178}"/>
    <dgm:cxn modelId="{09C661B0-C68E-496B-862B-45724BA549F7}" type="presOf" srcId="{787C8977-85F0-41EC-BB4D-9486E11F2610}" destId="{28ED1057-DB11-41E0-9FCF-7DEEE689A7AA}" srcOrd="0" destOrd="0" presId="urn:microsoft.com/office/officeart/2008/layout/LinedList"/>
    <dgm:cxn modelId="{252027B3-A1F2-4F10-B65D-B6EBEA83A079}" type="presOf" srcId="{2FB0431C-8782-4F3C-B05D-7F65A8CCA8F9}" destId="{4DE12AAB-951A-4F00-8C4A-11B0A1C28313}" srcOrd="0" destOrd="0" presId="urn:microsoft.com/office/officeart/2008/layout/LinedList"/>
    <dgm:cxn modelId="{8E946CBB-72FD-4214-BD00-E1D5CAA96D28}" type="presOf" srcId="{F2F1E674-21D3-4357-9378-35616E2ED6F2}" destId="{EF5D7CA9-A633-4144-A8FD-12B5D20A61BC}" srcOrd="0" destOrd="0" presId="urn:microsoft.com/office/officeart/2008/layout/LinedList"/>
    <dgm:cxn modelId="{679346C1-E593-4D57-9510-69111F91BA2B}" srcId="{83D02D68-F26B-4C73-9A98-3CC250EFF8CD}" destId="{2FB0431C-8782-4F3C-B05D-7F65A8CCA8F9}" srcOrd="6" destOrd="0" parTransId="{5A1F891F-248D-457A-9DB4-A5B9224B802D}" sibTransId="{DF6E8BC0-070B-4F2F-865D-CB7C4B98FBC1}"/>
    <dgm:cxn modelId="{C9B14BCA-C8CF-41CD-90EC-BF1B566A6EF0}" srcId="{83D02D68-F26B-4C73-9A98-3CC250EFF8CD}" destId="{E0B08649-00B3-40B3-B476-3ECE765C7DFC}" srcOrd="4" destOrd="0" parTransId="{E883EE99-F5C3-407D-8B18-07DA51C4080F}" sibTransId="{7B191875-7513-42BA-9DB0-45C11EC0C5C7}"/>
    <dgm:cxn modelId="{7D9FFCDE-B913-4676-A4FA-0D408F758795}" srcId="{83D02D68-F26B-4C73-9A98-3CC250EFF8CD}" destId="{80006469-C5F5-4A58-BABC-DB8ED03FEB8C}" srcOrd="7" destOrd="0" parTransId="{D7DBE5B7-3CC5-4BDC-9403-1C64DABF1521}" sibTransId="{CCAFC94C-4663-4E82-811F-F54F5DFB187A}"/>
    <dgm:cxn modelId="{CE2555ED-ED80-41CB-8A11-45EFAE6FAE3E}" type="presOf" srcId="{2CB862AA-456B-4BF3-887E-2E52AECFFD83}" destId="{C77EDC4C-8F7D-4FD1-A65D-3491FBC2E7FB}" srcOrd="0" destOrd="0" presId="urn:microsoft.com/office/officeart/2008/layout/LinedList"/>
    <dgm:cxn modelId="{F3741FF1-DB45-4332-A2DF-7AD6CA82E76A}" srcId="{83D02D68-F26B-4C73-9A98-3CC250EFF8CD}" destId="{42F1F093-E39A-4449-8054-A1309BE59DB4}" srcOrd="5" destOrd="0" parTransId="{5CD5A9CD-DA22-436C-98F7-FD8750397A92}" sibTransId="{F8E77B9E-036F-476D-BF56-0E67A628E854}"/>
    <dgm:cxn modelId="{4E2F9DFD-FDBE-4726-B5BF-BF010D56DDF1}" type="presParOf" srcId="{591A784D-7F12-4F85-B4BA-555BCD0A340E}" destId="{59B55408-D090-48B6-82D2-F9F916B6E0E7}" srcOrd="0" destOrd="0" presId="urn:microsoft.com/office/officeart/2008/layout/LinedList"/>
    <dgm:cxn modelId="{B16215EB-D772-4264-AA7F-49D3C5205F94}" type="presParOf" srcId="{591A784D-7F12-4F85-B4BA-555BCD0A340E}" destId="{B47F417D-BB42-4B57-9C6F-67B22F083B8A}" srcOrd="1" destOrd="0" presId="urn:microsoft.com/office/officeart/2008/layout/LinedList"/>
    <dgm:cxn modelId="{2152DFA4-591F-4D0B-A0C8-DB83820FFF05}" type="presParOf" srcId="{B47F417D-BB42-4B57-9C6F-67B22F083B8A}" destId="{B21C027F-B7B8-495D-966C-C43B160D5526}" srcOrd="0" destOrd="0" presId="urn:microsoft.com/office/officeart/2008/layout/LinedList"/>
    <dgm:cxn modelId="{8E80206F-5526-43A2-AE91-E606D55022F7}" type="presParOf" srcId="{B47F417D-BB42-4B57-9C6F-67B22F083B8A}" destId="{AE662446-AEEE-46F3-AB3E-5C31A0DD0EA4}" srcOrd="1" destOrd="0" presId="urn:microsoft.com/office/officeart/2008/layout/LinedList"/>
    <dgm:cxn modelId="{8C59BD7E-DA04-46AA-9028-0586CC06DFC9}" type="presParOf" srcId="{591A784D-7F12-4F85-B4BA-555BCD0A340E}" destId="{5CDB2793-DD86-4C0C-A973-A6DEDD3A6A5E}" srcOrd="2" destOrd="0" presId="urn:microsoft.com/office/officeart/2008/layout/LinedList"/>
    <dgm:cxn modelId="{5A4C9812-15D3-41CC-98D9-4408FDA4B9A9}" type="presParOf" srcId="{591A784D-7F12-4F85-B4BA-555BCD0A340E}" destId="{E06DD0CE-C9E4-4FF5-8538-5A93A064B1C1}" srcOrd="3" destOrd="0" presId="urn:microsoft.com/office/officeart/2008/layout/LinedList"/>
    <dgm:cxn modelId="{E08917B3-9236-40C5-B3DB-7A31080BBBE2}" type="presParOf" srcId="{E06DD0CE-C9E4-4FF5-8538-5A93A064B1C1}" destId="{4FBB6EE9-D266-420D-A081-01DEE80760AD}" srcOrd="0" destOrd="0" presId="urn:microsoft.com/office/officeart/2008/layout/LinedList"/>
    <dgm:cxn modelId="{43C0561F-F616-4585-80A4-B841CF1DEB15}" type="presParOf" srcId="{E06DD0CE-C9E4-4FF5-8538-5A93A064B1C1}" destId="{B3470509-4844-4911-9063-9D00B931614D}" srcOrd="1" destOrd="0" presId="urn:microsoft.com/office/officeart/2008/layout/LinedList"/>
    <dgm:cxn modelId="{D6073FB0-011E-4B4A-9A53-083636E21921}" type="presParOf" srcId="{591A784D-7F12-4F85-B4BA-555BCD0A340E}" destId="{57760896-DF70-4885-BCB3-926E9F7E7D8D}" srcOrd="4" destOrd="0" presId="urn:microsoft.com/office/officeart/2008/layout/LinedList"/>
    <dgm:cxn modelId="{C331CA16-7BEE-457E-8AA5-9A292C59B5EA}" type="presParOf" srcId="{591A784D-7F12-4F85-B4BA-555BCD0A340E}" destId="{3C2AC49D-486B-45FA-A749-2B38AFE7007E}" srcOrd="5" destOrd="0" presId="urn:microsoft.com/office/officeart/2008/layout/LinedList"/>
    <dgm:cxn modelId="{CA00CF9B-35DE-4236-B801-87D7DEB8E0FB}" type="presParOf" srcId="{3C2AC49D-486B-45FA-A749-2B38AFE7007E}" destId="{28ED1057-DB11-41E0-9FCF-7DEEE689A7AA}" srcOrd="0" destOrd="0" presId="urn:microsoft.com/office/officeart/2008/layout/LinedList"/>
    <dgm:cxn modelId="{1D959FDC-F59F-4D33-923F-96D659F9E649}" type="presParOf" srcId="{3C2AC49D-486B-45FA-A749-2B38AFE7007E}" destId="{25A649ED-DFF0-4CE0-8BAE-280CD60E97C1}" srcOrd="1" destOrd="0" presId="urn:microsoft.com/office/officeart/2008/layout/LinedList"/>
    <dgm:cxn modelId="{E1E2B1DC-CA0A-4CD5-8C80-0CA1C57698C8}" type="presParOf" srcId="{591A784D-7F12-4F85-B4BA-555BCD0A340E}" destId="{F8A0CA87-FCFA-46BE-839F-F57593505A58}" srcOrd="6" destOrd="0" presId="urn:microsoft.com/office/officeart/2008/layout/LinedList"/>
    <dgm:cxn modelId="{B495F5D0-4209-4C64-A1DA-EFC949AA2A5D}" type="presParOf" srcId="{591A784D-7F12-4F85-B4BA-555BCD0A340E}" destId="{8F0A026F-1239-42FC-BC26-5277D08B87F2}" srcOrd="7" destOrd="0" presId="urn:microsoft.com/office/officeart/2008/layout/LinedList"/>
    <dgm:cxn modelId="{56A2FB46-49DB-45F6-9CF7-A87ACE18B72A}" type="presParOf" srcId="{8F0A026F-1239-42FC-BC26-5277D08B87F2}" destId="{F9195D48-F186-482F-8ECF-CD33F5CFEACF}" srcOrd="0" destOrd="0" presId="urn:microsoft.com/office/officeart/2008/layout/LinedList"/>
    <dgm:cxn modelId="{AC08BA84-6DAC-45B4-8A05-264481AD37A8}" type="presParOf" srcId="{8F0A026F-1239-42FC-BC26-5277D08B87F2}" destId="{F17C25FA-D768-48A8-A024-3C8D9B244C53}" srcOrd="1" destOrd="0" presId="urn:microsoft.com/office/officeart/2008/layout/LinedList"/>
    <dgm:cxn modelId="{A9BD6373-AB0C-402D-A3A8-B34D138293F7}" type="presParOf" srcId="{591A784D-7F12-4F85-B4BA-555BCD0A340E}" destId="{8F93E428-4AC7-4432-9807-326C9A0C3FFE}" srcOrd="8" destOrd="0" presId="urn:microsoft.com/office/officeart/2008/layout/LinedList"/>
    <dgm:cxn modelId="{25C68607-6D34-4D9F-9C35-B5DBEF3893BC}" type="presParOf" srcId="{591A784D-7F12-4F85-B4BA-555BCD0A340E}" destId="{BA5D9F75-D733-46F8-B79C-47BDF41AAAB5}" srcOrd="9" destOrd="0" presId="urn:microsoft.com/office/officeart/2008/layout/LinedList"/>
    <dgm:cxn modelId="{8CF0751B-9E32-49E0-854E-D6189F6C823D}" type="presParOf" srcId="{BA5D9F75-D733-46F8-B79C-47BDF41AAAB5}" destId="{776EF1EA-D3F3-4C41-82C2-4A013A45A360}" srcOrd="0" destOrd="0" presId="urn:microsoft.com/office/officeart/2008/layout/LinedList"/>
    <dgm:cxn modelId="{F4ADFEF0-48FD-4C9C-92EF-F210542F3C40}" type="presParOf" srcId="{BA5D9F75-D733-46F8-B79C-47BDF41AAAB5}" destId="{3B19A29D-7D38-4F0C-ABB0-A5981DA46A59}" srcOrd="1" destOrd="0" presId="urn:microsoft.com/office/officeart/2008/layout/LinedList"/>
    <dgm:cxn modelId="{966349B4-895C-4DF6-9679-DC2C2C77A2C9}" type="presParOf" srcId="{591A784D-7F12-4F85-B4BA-555BCD0A340E}" destId="{57072266-0435-4E11-92D7-38D57908F022}" srcOrd="10" destOrd="0" presId="urn:microsoft.com/office/officeart/2008/layout/LinedList"/>
    <dgm:cxn modelId="{48AE4EE2-235F-4B20-B687-16E8A74AAD3B}" type="presParOf" srcId="{591A784D-7F12-4F85-B4BA-555BCD0A340E}" destId="{29EA629C-1F02-4428-9AF0-E8FA2670B5B0}" srcOrd="11" destOrd="0" presId="urn:microsoft.com/office/officeart/2008/layout/LinedList"/>
    <dgm:cxn modelId="{8C04EABA-3C56-4687-AC48-27E56D862CC7}" type="presParOf" srcId="{29EA629C-1F02-4428-9AF0-E8FA2670B5B0}" destId="{ED4BFBC3-A2BC-477F-A7AB-88EBDE23F000}" srcOrd="0" destOrd="0" presId="urn:microsoft.com/office/officeart/2008/layout/LinedList"/>
    <dgm:cxn modelId="{AA6D39DA-267A-4DB7-B1E1-F8B50B8F03D5}" type="presParOf" srcId="{29EA629C-1F02-4428-9AF0-E8FA2670B5B0}" destId="{063B942B-A696-4F5F-9B27-F6B5835DB6B8}" srcOrd="1" destOrd="0" presId="urn:microsoft.com/office/officeart/2008/layout/LinedList"/>
    <dgm:cxn modelId="{9F809543-AF9C-4016-B4E3-A7A4FBD97F69}" type="presParOf" srcId="{591A784D-7F12-4F85-B4BA-555BCD0A340E}" destId="{3B871CF9-5E0D-4750-8757-61A8F30BC2D2}" srcOrd="12" destOrd="0" presId="urn:microsoft.com/office/officeart/2008/layout/LinedList"/>
    <dgm:cxn modelId="{49C62AFE-68BD-463D-8F97-56190E2C1751}" type="presParOf" srcId="{591A784D-7F12-4F85-B4BA-555BCD0A340E}" destId="{180330E6-D5F9-4F95-A9B4-DB4AE8906D63}" srcOrd="13" destOrd="0" presId="urn:microsoft.com/office/officeart/2008/layout/LinedList"/>
    <dgm:cxn modelId="{A526F348-AAF2-41B6-91B9-7B27AD68E6D1}" type="presParOf" srcId="{180330E6-D5F9-4F95-A9B4-DB4AE8906D63}" destId="{4DE12AAB-951A-4F00-8C4A-11B0A1C28313}" srcOrd="0" destOrd="0" presId="urn:microsoft.com/office/officeart/2008/layout/LinedList"/>
    <dgm:cxn modelId="{9382E1E3-A001-4844-8B61-BB0D39DB9B7D}" type="presParOf" srcId="{180330E6-D5F9-4F95-A9B4-DB4AE8906D63}" destId="{104797D9-A530-40A6-BD22-35E9BCF8170E}" srcOrd="1" destOrd="0" presId="urn:microsoft.com/office/officeart/2008/layout/LinedList"/>
    <dgm:cxn modelId="{0725BED2-DBAC-47AC-A1CD-3E6837196050}" type="presParOf" srcId="{591A784D-7F12-4F85-B4BA-555BCD0A340E}" destId="{9592755C-842F-450E-8C6A-32E7FBC2878C}" srcOrd="14" destOrd="0" presId="urn:microsoft.com/office/officeart/2008/layout/LinedList"/>
    <dgm:cxn modelId="{78F0C690-0E30-43A8-8B12-7A03EABDE350}" type="presParOf" srcId="{591A784D-7F12-4F85-B4BA-555BCD0A340E}" destId="{26584CB8-802C-44F6-B5DD-B35659E0AC2F}" srcOrd="15" destOrd="0" presId="urn:microsoft.com/office/officeart/2008/layout/LinedList"/>
    <dgm:cxn modelId="{58586A52-88B2-4150-B248-4F8BF232F7FF}" type="presParOf" srcId="{26584CB8-802C-44F6-B5DD-B35659E0AC2F}" destId="{20908AF4-9C93-4CAC-8194-EAE9EA9B8FA6}" srcOrd="0" destOrd="0" presId="urn:microsoft.com/office/officeart/2008/layout/LinedList"/>
    <dgm:cxn modelId="{3FAC5990-BC9A-468F-9096-F9376D6D06C0}" type="presParOf" srcId="{26584CB8-802C-44F6-B5DD-B35659E0AC2F}" destId="{768798AA-AEBB-4A49-A0FE-3D56ADF0442C}" srcOrd="1" destOrd="0" presId="urn:microsoft.com/office/officeart/2008/layout/LinedList"/>
    <dgm:cxn modelId="{7B4CD63B-0997-429F-A22F-D883E600B918}" type="presParOf" srcId="{591A784D-7F12-4F85-B4BA-555BCD0A340E}" destId="{44F9767E-5AE3-4C2A-AF49-587EE9D6CBA4}" srcOrd="16" destOrd="0" presId="urn:microsoft.com/office/officeart/2008/layout/LinedList"/>
    <dgm:cxn modelId="{150B89E3-4EB3-40F8-884D-CF9C67C5769A}" type="presParOf" srcId="{591A784D-7F12-4F85-B4BA-555BCD0A340E}" destId="{A5508B8E-B93C-4F6E-A9D2-DB63CBD01B8D}" srcOrd="17" destOrd="0" presId="urn:microsoft.com/office/officeart/2008/layout/LinedList"/>
    <dgm:cxn modelId="{9CC92EBE-5C2A-4FF9-9165-34FF1A870D71}" type="presParOf" srcId="{A5508B8E-B93C-4F6E-A9D2-DB63CBD01B8D}" destId="{C77EDC4C-8F7D-4FD1-A65D-3491FBC2E7FB}" srcOrd="0" destOrd="0" presId="urn:microsoft.com/office/officeart/2008/layout/LinedList"/>
    <dgm:cxn modelId="{148CFD1F-2DC5-4426-9737-6ED460427CEE}" type="presParOf" srcId="{A5508B8E-B93C-4F6E-A9D2-DB63CBD01B8D}" destId="{49666475-2B44-45EE-ADCF-19E2B1955101}" srcOrd="1" destOrd="0" presId="urn:microsoft.com/office/officeart/2008/layout/LinedList"/>
    <dgm:cxn modelId="{6DF11E0E-94EE-4083-8C42-A1EEE8043E49}" type="presParOf" srcId="{591A784D-7F12-4F85-B4BA-555BCD0A340E}" destId="{67CA6DDD-B947-4A35-8E40-DFFB3F128933}" srcOrd="18" destOrd="0" presId="urn:microsoft.com/office/officeart/2008/layout/LinedList"/>
    <dgm:cxn modelId="{27E4A88F-D412-4378-8AFE-447EF6DA29B3}" type="presParOf" srcId="{591A784D-7F12-4F85-B4BA-555BCD0A340E}" destId="{25E7AFFE-763E-4DC4-98D1-175AB12FE255}" srcOrd="19" destOrd="0" presId="urn:microsoft.com/office/officeart/2008/layout/LinedList"/>
    <dgm:cxn modelId="{DB693D1F-3540-4737-B2AA-81A9EB64AD1F}" type="presParOf" srcId="{25E7AFFE-763E-4DC4-98D1-175AB12FE255}" destId="{EF5D7CA9-A633-4144-A8FD-12B5D20A61BC}" srcOrd="0" destOrd="0" presId="urn:microsoft.com/office/officeart/2008/layout/LinedList"/>
    <dgm:cxn modelId="{EC648E1A-123C-4D99-A8DF-0AE1303D5778}" type="presParOf" srcId="{25E7AFFE-763E-4DC4-98D1-175AB12FE255}" destId="{977BC544-E30C-456C-BF19-230717B30E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14E087-75C9-4E9D-86E5-6C67F455C2D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C1DB2E7-C2DD-4AFA-8818-7095211B559A}">
      <dgm:prSet custT="1"/>
      <dgm:spPr/>
      <dgm:t>
        <a:bodyPr/>
        <a:lstStyle/>
        <a:p>
          <a:r>
            <a:rPr lang="en-US" sz="1600" b="1" u="sng"/>
            <a:t>JASP</a:t>
          </a:r>
          <a:r>
            <a:rPr lang="en-US" sz="1600"/>
            <a:t>: Open source, statistical analyses software program, based in Excel, graphic user interface</a:t>
          </a:r>
        </a:p>
      </dgm:t>
    </dgm:pt>
    <dgm:pt modelId="{F6041650-168C-47FE-B8D1-A7A60C1748F4}" type="parTrans" cxnId="{E4262D94-E4C8-456B-AEFD-7AFB9A8FA7ED}">
      <dgm:prSet/>
      <dgm:spPr/>
      <dgm:t>
        <a:bodyPr/>
        <a:lstStyle/>
        <a:p>
          <a:endParaRPr lang="en-US"/>
        </a:p>
      </dgm:t>
    </dgm:pt>
    <dgm:pt modelId="{A5AABDCF-3C91-4B78-A47E-2F195B4CC92B}" type="sibTrans" cxnId="{E4262D94-E4C8-456B-AEFD-7AFB9A8FA7ED}">
      <dgm:prSet/>
      <dgm:spPr/>
      <dgm:t>
        <a:bodyPr/>
        <a:lstStyle/>
        <a:p>
          <a:endParaRPr lang="en-US"/>
        </a:p>
      </dgm:t>
    </dgm:pt>
    <dgm:pt modelId="{CBADE75D-2ACB-4DF5-81C0-133E09629133}">
      <dgm:prSet custT="1"/>
      <dgm:spPr/>
      <dgm:t>
        <a:bodyPr/>
        <a:lstStyle/>
        <a:p>
          <a:r>
            <a:rPr lang="en-US" sz="1600" b="1" u="sng" dirty="0"/>
            <a:t>Excel</a:t>
          </a:r>
          <a:r>
            <a:rPr lang="en-US" sz="1600" dirty="0"/>
            <a:t>: Spreadsheet software, allows for basic computations, data analysis, and data visualization</a:t>
          </a:r>
        </a:p>
      </dgm:t>
    </dgm:pt>
    <dgm:pt modelId="{2F479636-0521-4DD6-A100-EF1A20754DDE}" type="parTrans" cxnId="{2494731C-4292-4579-9691-4F9C2AC84C76}">
      <dgm:prSet/>
      <dgm:spPr/>
      <dgm:t>
        <a:bodyPr/>
        <a:lstStyle/>
        <a:p>
          <a:endParaRPr lang="en-US"/>
        </a:p>
      </dgm:t>
    </dgm:pt>
    <dgm:pt modelId="{3764375E-404A-49C4-8E1B-05B3C2BE3283}" type="sibTrans" cxnId="{2494731C-4292-4579-9691-4F9C2AC84C76}">
      <dgm:prSet/>
      <dgm:spPr/>
      <dgm:t>
        <a:bodyPr/>
        <a:lstStyle/>
        <a:p>
          <a:endParaRPr lang="en-US"/>
        </a:p>
      </dgm:t>
    </dgm:pt>
    <dgm:pt modelId="{63481AA2-9E1A-41ED-9C8F-A2FD0F744E75}">
      <dgm:prSet custT="1"/>
      <dgm:spPr/>
      <dgm:t>
        <a:bodyPr/>
        <a:lstStyle/>
        <a:p>
          <a:r>
            <a:rPr lang="en-US" sz="1600" b="1" u="sng"/>
            <a:t>SPSS</a:t>
          </a:r>
          <a:r>
            <a:rPr lang="en-US" sz="1600"/>
            <a:t>: Paid program, graphic user interface, option to code analyses</a:t>
          </a:r>
        </a:p>
      </dgm:t>
    </dgm:pt>
    <dgm:pt modelId="{688739F0-4BE4-4390-9D3B-1182C19B5DD8}" type="parTrans" cxnId="{58E718BD-1788-48F8-B075-E123BADB39FF}">
      <dgm:prSet/>
      <dgm:spPr/>
      <dgm:t>
        <a:bodyPr/>
        <a:lstStyle/>
        <a:p>
          <a:endParaRPr lang="en-US"/>
        </a:p>
      </dgm:t>
    </dgm:pt>
    <dgm:pt modelId="{ED7510C4-3D9B-4D6F-84C5-23D5E88875BE}" type="sibTrans" cxnId="{58E718BD-1788-48F8-B075-E123BADB39FF}">
      <dgm:prSet/>
      <dgm:spPr/>
      <dgm:t>
        <a:bodyPr/>
        <a:lstStyle/>
        <a:p>
          <a:endParaRPr lang="en-US"/>
        </a:p>
      </dgm:t>
    </dgm:pt>
    <dgm:pt modelId="{96FAD98D-B6DD-473A-9388-82934B692E99}">
      <dgm:prSet custT="1"/>
      <dgm:spPr/>
      <dgm:t>
        <a:bodyPr/>
        <a:lstStyle/>
        <a:p>
          <a:r>
            <a:rPr lang="en-US" sz="1600" b="1" u="sng" dirty="0"/>
            <a:t>R</a:t>
          </a:r>
          <a:r>
            <a:rPr lang="en-US" sz="1600" dirty="0"/>
            <a:t>: Open source, computer language and environment for statistical programming, download packages to perform statistical analyses/visualize data, requires some knowledge of coding </a:t>
          </a:r>
        </a:p>
      </dgm:t>
    </dgm:pt>
    <dgm:pt modelId="{C63788C7-E096-4FF7-89A1-9A74D99E413E}" type="parTrans" cxnId="{CA46E333-49F5-486F-BF7F-25D0E102521F}">
      <dgm:prSet/>
      <dgm:spPr/>
      <dgm:t>
        <a:bodyPr/>
        <a:lstStyle/>
        <a:p>
          <a:endParaRPr lang="en-US"/>
        </a:p>
      </dgm:t>
    </dgm:pt>
    <dgm:pt modelId="{DD5BFDCC-FE9D-4AC1-8669-57AFA2BAC6D6}" type="sibTrans" cxnId="{CA46E333-49F5-486F-BF7F-25D0E102521F}">
      <dgm:prSet/>
      <dgm:spPr/>
      <dgm:t>
        <a:bodyPr/>
        <a:lstStyle/>
        <a:p>
          <a:endParaRPr lang="en-US"/>
        </a:p>
      </dgm:t>
    </dgm:pt>
    <dgm:pt modelId="{35B0E9A2-D2FA-4516-B676-CC770FBB3AE8}" type="pres">
      <dgm:prSet presAssocID="{0C14E087-75C9-4E9D-86E5-6C67F455C2DC}" presName="root" presStyleCnt="0">
        <dgm:presLayoutVars>
          <dgm:dir/>
          <dgm:resizeHandles val="exact"/>
        </dgm:presLayoutVars>
      </dgm:prSet>
      <dgm:spPr/>
    </dgm:pt>
    <dgm:pt modelId="{364385EA-0778-472C-BD75-287D9865EA93}" type="pres">
      <dgm:prSet presAssocID="{6C1DB2E7-C2DD-4AFA-8818-7095211B559A}" presName="compNode" presStyleCnt="0"/>
      <dgm:spPr/>
    </dgm:pt>
    <dgm:pt modelId="{541BAB83-14DF-4084-9730-B810D607D234}" type="pres">
      <dgm:prSet presAssocID="{6C1DB2E7-C2DD-4AFA-8818-7095211B559A}" presName="iconRect" presStyleLbl="node1" presStyleIdx="0" presStyleCnt="4"/>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a:noFill/>
        </a:ln>
      </dgm:spPr>
    </dgm:pt>
    <dgm:pt modelId="{D24441EB-772E-464C-BC98-B264FDCBA435}" type="pres">
      <dgm:prSet presAssocID="{6C1DB2E7-C2DD-4AFA-8818-7095211B559A}" presName="spaceRect" presStyleCnt="0"/>
      <dgm:spPr/>
    </dgm:pt>
    <dgm:pt modelId="{A89D754A-972A-4219-9666-5B2D1AE91249}" type="pres">
      <dgm:prSet presAssocID="{6C1DB2E7-C2DD-4AFA-8818-7095211B559A}" presName="textRect" presStyleLbl="revTx" presStyleIdx="0" presStyleCnt="4">
        <dgm:presLayoutVars>
          <dgm:chMax val="1"/>
          <dgm:chPref val="1"/>
        </dgm:presLayoutVars>
      </dgm:prSet>
      <dgm:spPr/>
    </dgm:pt>
    <dgm:pt modelId="{A95EF7E8-75D8-466B-B40B-E59DFA18DE88}" type="pres">
      <dgm:prSet presAssocID="{A5AABDCF-3C91-4B78-A47E-2F195B4CC92B}" presName="sibTrans" presStyleCnt="0"/>
      <dgm:spPr/>
    </dgm:pt>
    <dgm:pt modelId="{86CAE222-22C7-467A-AAA9-4B0823C9176B}" type="pres">
      <dgm:prSet presAssocID="{CBADE75D-2ACB-4DF5-81C0-133E09629133}" presName="compNode" presStyleCnt="0"/>
      <dgm:spPr/>
    </dgm:pt>
    <dgm:pt modelId="{2217EA91-96EF-4ED2-A698-8913C8C78753}" type="pres">
      <dgm:prSet presAssocID="{CBADE75D-2ACB-4DF5-81C0-133E09629133}" presName="iconRect" presStyleLbl="node1" presStyleIdx="1" presStyleCnt="4"/>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a:noFill/>
        </a:ln>
      </dgm:spPr>
    </dgm:pt>
    <dgm:pt modelId="{443FC41E-99D6-45A6-8B1F-C12252448B63}" type="pres">
      <dgm:prSet presAssocID="{CBADE75D-2ACB-4DF5-81C0-133E09629133}" presName="spaceRect" presStyleCnt="0"/>
      <dgm:spPr/>
    </dgm:pt>
    <dgm:pt modelId="{B9B62061-5BB2-4C27-B076-63F553ED1C36}" type="pres">
      <dgm:prSet presAssocID="{CBADE75D-2ACB-4DF5-81C0-133E09629133}" presName="textRect" presStyleLbl="revTx" presStyleIdx="1" presStyleCnt="4">
        <dgm:presLayoutVars>
          <dgm:chMax val="1"/>
          <dgm:chPref val="1"/>
        </dgm:presLayoutVars>
      </dgm:prSet>
      <dgm:spPr/>
    </dgm:pt>
    <dgm:pt modelId="{3D80C167-B71C-4661-9476-F920E48FB3E6}" type="pres">
      <dgm:prSet presAssocID="{3764375E-404A-49C4-8E1B-05B3C2BE3283}" presName="sibTrans" presStyleCnt="0"/>
      <dgm:spPr/>
    </dgm:pt>
    <dgm:pt modelId="{97DA370B-E5D7-4BC3-ADC1-7942F069F263}" type="pres">
      <dgm:prSet presAssocID="{63481AA2-9E1A-41ED-9C8F-A2FD0F744E75}" presName="compNode" presStyleCnt="0"/>
      <dgm:spPr/>
    </dgm:pt>
    <dgm:pt modelId="{29FE9E3C-B579-48A7-B98D-C9871E48ED83}" type="pres">
      <dgm:prSet presAssocID="{63481AA2-9E1A-41ED-9C8F-A2FD0F744E75}" presName="iconRect" presStyleLbl="node1" presStyleIdx="2" presStyleCnt="4"/>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a:noFill/>
        </a:ln>
      </dgm:spPr>
    </dgm:pt>
    <dgm:pt modelId="{AC2EAEB7-618E-495D-998D-3C411CE487E2}" type="pres">
      <dgm:prSet presAssocID="{63481AA2-9E1A-41ED-9C8F-A2FD0F744E75}" presName="spaceRect" presStyleCnt="0"/>
      <dgm:spPr/>
    </dgm:pt>
    <dgm:pt modelId="{081D69FD-4B45-4E00-AC37-F511226B8820}" type="pres">
      <dgm:prSet presAssocID="{63481AA2-9E1A-41ED-9C8F-A2FD0F744E75}" presName="textRect" presStyleLbl="revTx" presStyleIdx="2" presStyleCnt="4">
        <dgm:presLayoutVars>
          <dgm:chMax val="1"/>
          <dgm:chPref val="1"/>
        </dgm:presLayoutVars>
      </dgm:prSet>
      <dgm:spPr/>
    </dgm:pt>
    <dgm:pt modelId="{B140C93E-8DFC-46E6-AC15-44D0B576B0A0}" type="pres">
      <dgm:prSet presAssocID="{ED7510C4-3D9B-4D6F-84C5-23D5E88875BE}" presName="sibTrans" presStyleCnt="0"/>
      <dgm:spPr/>
    </dgm:pt>
    <dgm:pt modelId="{FE3304F1-6CB2-4329-99CD-8E36A3D90465}" type="pres">
      <dgm:prSet presAssocID="{96FAD98D-B6DD-473A-9388-82934B692E99}" presName="compNode" presStyleCnt="0"/>
      <dgm:spPr/>
    </dgm:pt>
    <dgm:pt modelId="{F5B5D149-5BAC-4052-B352-1195F1C0FEC9}" type="pres">
      <dgm:prSet presAssocID="{96FAD98D-B6DD-473A-9388-82934B692E99}" presName="iconRect" presStyleLbl="node1" presStyleIdx="3" presStyleCnt="4"/>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28000" r="-28000"/>
          </a:stretch>
        </a:blipFill>
        <a:ln>
          <a:noFill/>
        </a:ln>
      </dgm:spPr>
    </dgm:pt>
    <dgm:pt modelId="{C20B7D00-5260-4D44-8039-12B463CE8E5F}" type="pres">
      <dgm:prSet presAssocID="{96FAD98D-B6DD-473A-9388-82934B692E99}" presName="spaceRect" presStyleCnt="0"/>
      <dgm:spPr/>
    </dgm:pt>
    <dgm:pt modelId="{A9B59D7F-C958-40E4-BBE1-66A80271B3B7}" type="pres">
      <dgm:prSet presAssocID="{96FAD98D-B6DD-473A-9388-82934B692E99}" presName="textRect" presStyleLbl="revTx" presStyleIdx="3" presStyleCnt="4">
        <dgm:presLayoutVars>
          <dgm:chMax val="1"/>
          <dgm:chPref val="1"/>
        </dgm:presLayoutVars>
      </dgm:prSet>
      <dgm:spPr/>
    </dgm:pt>
  </dgm:ptLst>
  <dgm:cxnLst>
    <dgm:cxn modelId="{2494731C-4292-4579-9691-4F9C2AC84C76}" srcId="{0C14E087-75C9-4E9D-86E5-6C67F455C2DC}" destId="{CBADE75D-2ACB-4DF5-81C0-133E09629133}" srcOrd="1" destOrd="0" parTransId="{2F479636-0521-4DD6-A100-EF1A20754DDE}" sibTransId="{3764375E-404A-49C4-8E1B-05B3C2BE3283}"/>
    <dgm:cxn modelId="{CA46E333-49F5-486F-BF7F-25D0E102521F}" srcId="{0C14E087-75C9-4E9D-86E5-6C67F455C2DC}" destId="{96FAD98D-B6DD-473A-9388-82934B692E99}" srcOrd="3" destOrd="0" parTransId="{C63788C7-E096-4FF7-89A1-9A74D99E413E}" sibTransId="{DD5BFDCC-FE9D-4AC1-8669-57AFA2BAC6D6}"/>
    <dgm:cxn modelId="{D2C8CC3C-B080-4DAB-8F72-B2EE00A415E4}" type="presOf" srcId="{0C14E087-75C9-4E9D-86E5-6C67F455C2DC}" destId="{35B0E9A2-D2FA-4516-B676-CC770FBB3AE8}" srcOrd="0" destOrd="0" presId="urn:microsoft.com/office/officeart/2018/2/layout/IconLabelList"/>
    <dgm:cxn modelId="{E053F755-A3AD-421C-88FE-2AFE9881E265}" type="presOf" srcId="{CBADE75D-2ACB-4DF5-81C0-133E09629133}" destId="{B9B62061-5BB2-4C27-B076-63F553ED1C36}" srcOrd="0" destOrd="0" presId="urn:microsoft.com/office/officeart/2018/2/layout/IconLabelList"/>
    <dgm:cxn modelId="{E43CD558-FB9A-49E4-943F-FB1CDFB1D5EF}" type="presOf" srcId="{6C1DB2E7-C2DD-4AFA-8818-7095211B559A}" destId="{A89D754A-972A-4219-9666-5B2D1AE91249}" srcOrd="0" destOrd="0" presId="urn:microsoft.com/office/officeart/2018/2/layout/IconLabelList"/>
    <dgm:cxn modelId="{E4262D94-E4C8-456B-AEFD-7AFB9A8FA7ED}" srcId="{0C14E087-75C9-4E9D-86E5-6C67F455C2DC}" destId="{6C1DB2E7-C2DD-4AFA-8818-7095211B559A}" srcOrd="0" destOrd="0" parTransId="{F6041650-168C-47FE-B8D1-A7A60C1748F4}" sibTransId="{A5AABDCF-3C91-4B78-A47E-2F195B4CC92B}"/>
    <dgm:cxn modelId="{E08136B3-F68B-448C-8E32-0F65D5499BAC}" type="presOf" srcId="{63481AA2-9E1A-41ED-9C8F-A2FD0F744E75}" destId="{081D69FD-4B45-4E00-AC37-F511226B8820}" srcOrd="0" destOrd="0" presId="urn:microsoft.com/office/officeart/2018/2/layout/IconLabelList"/>
    <dgm:cxn modelId="{58E718BD-1788-48F8-B075-E123BADB39FF}" srcId="{0C14E087-75C9-4E9D-86E5-6C67F455C2DC}" destId="{63481AA2-9E1A-41ED-9C8F-A2FD0F744E75}" srcOrd="2" destOrd="0" parTransId="{688739F0-4BE4-4390-9D3B-1182C19B5DD8}" sibTransId="{ED7510C4-3D9B-4D6F-84C5-23D5E88875BE}"/>
    <dgm:cxn modelId="{139E94FF-CC06-41F8-9E9F-F0FD3AE2BCF1}" type="presOf" srcId="{96FAD98D-B6DD-473A-9388-82934B692E99}" destId="{A9B59D7F-C958-40E4-BBE1-66A80271B3B7}" srcOrd="0" destOrd="0" presId="urn:microsoft.com/office/officeart/2018/2/layout/IconLabelList"/>
    <dgm:cxn modelId="{B8A2274E-2C0B-482B-BFE2-B521AFFF2690}" type="presParOf" srcId="{35B0E9A2-D2FA-4516-B676-CC770FBB3AE8}" destId="{364385EA-0778-472C-BD75-287D9865EA93}" srcOrd="0" destOrd="0" presId="urn:microsoft.com/office/officeart/2018/2/layout/IconLabelList"/>
    <dgm:cxn modelId="{7C9D6EB8-6E18-427C-8382-1AE80D396CB0}" type="presParOf" srcId="{364385EA-0778-472C-BD75-287D9865EA93}" destId="{541BAB83-14DF-4084-9730-B810D607D234}" srcOrd="0" destOrd="0" presId="urn:microsoft.com/office/officeart/2018/2/layout/IconLabelList"/>
    <dgm:cxn modelId="{D8963529-D80A-4E7C-B7F4-D16AE3EC3217}" type="presParOf" srcId="{364385EA-0778-472C-BD75-287D9865EA93}" destId="{D24441EB-772E-464C-BC98-B264FDCBA435}" srcOrd="1" destOrd="0" presId="urn:microsoft.com/office/officeart/2018/2/layout/IconLabelList"/>
    <dgm:cxn modelId="{E5E923C1-C27F-450C-8626-1737E61CB994}" type="presParOf" srcId="{364385EA-0778-472C-BD75-287D9865EA93}" destId="{A89D754A-972A-4219-9666-5B2D1AE91249}" srcOrd="2" destOrd="0" presId="urn:microsoft.com/office/officeart/2018/2/layout/IconLabelList"/>
    <dgm:cxn modelId="{4F7FE5B8-0784-48E0-A22A-2DCCC6E8777C}" type="presParOf" srcId="{35B0E9A2-D2FA-4516-B676-CC770FBB3AE8}" destId="{A95EF7E8-75D8-466B-B40B-E59DFA18DE88}" srcOrd="1" destOrd="0" presId="urn:microsoft.com/office/officeart/2018/2/layout/IconLabelList"/>
    <dgm:cxn modelId="{8C60566E-42AC-4772-9C58-F257FC095B97}" type="presParOf" srcId="{35B0E9A2-D2FA-4516-B676-CC770FBB3AE8}" destId="{86CAE222-22C7-467A-AAA9-4B0823C9176B}" srcOrd="2" destOrd="0" presId="urn:microsoft.com/office/officeart/2018/2/layout/IconLabelList"/>
    <dgm:cxn modelId="{FE3455A3-28BC-4DFB-8BAC-C453A41AE63B}" type="presParOf" srcId="{86CAE222-22C7-467A-AAA9-4B0823C9176B}" destId="{2217EA91-96EF-4ED2-A698-8913C8C78753}" srcOrd="0" destOrd="0" presId="urn:microsoft.com/office/officeart/2018/2/layout/IconLabelList"/>
    <dgm:cxn modelId="{49F70931-D9FF-4526-8365-DFC71DFD2722}" type="presParOf" srcId="{86CAE222-22C7-467A-AAA9-4B0823C9176B}" destId="{443FC41E-99D6-45A6-8B1F-C12252448B63}" srcOrd="1" destOrd="0" presId="urn:microsoft.com/office/officeart/2018/2/layout/IconLabelList"/>
    <dgm:cxn modelId="{EFA2B157-55E4-4860-B3A0-896B4ECE8668}" type="presParOf" srcId="{86CAE222-22C7-467A-AAA9-4B0823C9176B}" destId="{B9B62061-5BB2-4C27-B076-63F553ED1C36}" srcOrd="2" destOrd="0" presId="urn:microsoft.com/office/officeart/2018/2/layout/IconLabelList"/>
    <dgm:cxn modelId="{4E776DE7-1B08-4C5A-8FB0-B031A15EE0C9}" type="presParOf" srcId="{35B0E9A2-D2FA-4516-B676-CC770FBB3AE8}" destId="{3D80C167-B71C-4661-9476-F920E48FB3E6}" srcOrd="3" destOrd="0" presId="urn:microsoft.com/office/officeart/2018/2/layout/IconLabelList"/>
    <dgm:cxn modelId="{7772E82B-4079-445B-A399-AEF4024B5579}" type="presParOf" srcId="{35B0E9A2-D2FA-4516-B676-CC770FBB3AE8}" destId="{97DA370B-E5D7-4BC3-ADC1-7942F069F263}" srcOrd="4" destOrd="0" presId="urn:microsoft.com/office/officeart/2018/2/layout/IconLabelList"/>
    <dgm:cxn modelId="{D7AA3A06-D9E1-47E1-A31F-9CE097851610}" type="presParOf" srcId="{97DA370B-E5D7-4BC3-ADC1-7942F069F263}" destId="{29FE9E3C-B579-48A7-B98D-C9871E48ED83}" srcOrd="0" destOrd="0" presId="urn:microsoft.com/office/officeart/2018/2/layout/IconLabelList"/>
    <dgm:cxn modelId="{F08E0A41-E1FD-41CA-BE40-B5B68EFBD03C}" type="presParOf" srcId="{97DA370B-E5D7-4BC3-ADC1-7942F069F263}" destId="{AC2EAEB7-618E-495D-998D-3C411CE487E2}" srcOrd="1" destOrd="0" presId="urn:microsoft.com/office/officeart/2018/2/layout/IconLabelList"/>
    <dgm:cxn modelId="{E9455ADF-460B-45EA-A335-8B6F11C59139}" type="presParOf" srcId="{97DA370B-E5D7-4BC3-ADC1-7942F069F263}" destId="{081D69FD-4B45-4E00-AC37-F511226B8820}" srcOrd="2" destOrd="0" presId="urn:microsoft.com/office/officeart/2018/2/layout/IconLabelList"/>
    <dgm:cxn modelId="{6BD30074-A910-4AE5-8B6B-34EA39A792A5}" type="presParOf" srcId="{35B0E9A2-D2FA-4516-B676-CC770FBB3AE8}" destId="{B140C93E-8DFC-46E6-AC15-44D0B576B0A0}" srcOrd="5" destOrd="0" presId="urn:microsoft.com/office/officeart/2018/2/layout/IconLabelList"/>
    <dgm:cxn modelId="{B03236E7-B3D8-444C-B4EA-A04E39251096}" type="presParOf" srcId="{35B0E9A2-D2FA-4516-B676-CC770FBB3AE8}" destId="{FE3304F1-6CB2-4329-99CD-8E36A3D90465}" srcOrd="6" destOrd="0" presId="urn:microsoft.com/office/officeart/2018/2/layout/IconLabelList"/>
    <dgm:cxn modelId="{D37D4D27-0FC0-40F9-B3E7-342EFE40270E}" type="presParOf" srcId="{FE3304F1-6CB2-4329-99CD-8E36A3D90465}" destId="{F5B5D149-5BAC-4052-B352-1195F1C0FEC9}" srcOrd="0" destOrd="0" presId="urn:microsoft.com/office/officeart/2018/2/layout/IconLabelList"/>
    <dgm:cxn modelId="{7B4D374B-997D-493E-811E-C473D0386BA5}" type="presParOf" srcId="{FE3304F1-6CB2-4329-99CD-8E36A3D90465}" destId="{C20B7D00-5260-4D44-8039-12B463CE8E5F}" srcOrd="1" destOrd="0" presId="urn:microsoft.com/office/officeart/2018/2/layout/IconLabelList"/>
    <dgm:cxn modelId="{E5538700-E5C9-41E7-A847-38DD0EBA3D62}" type="presParOf" srcId="{FE3304F1-6CB2-4329-99CD-8E36A3D90465}" destId="{A9B59D7F-C958-40E4-BBE1-66A80271B3B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FA97D-C447-40A6-AF1D-BCD085B4B087}">
      <dsp:nvSpPr>
        <dsp:cNvPr id="0" name=""/>
        <dsp:cNvSpPr/>
      </dsp:nvSpPr>
      <dsp:spPr>
        <a:xfrm>
          <a:off x="3953" y="129363"/>
          <a:ext cx="2377306" cy="5058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defRPr b="1"/>
          </a:pPr>
          <a:r>
            <a:rPr lang="en-US" sz="1400" kern="1200"/>
            <a:t>Teach statistical thinking</a:t>
          </a:r>
        </a:p>
      </dsp:txBody>
      <dsp:txXfrm>
        <a:off x="3953" y="129363"/>
        <a:ext cx="2377306" cy="505897"/>
      </dsp:txXfrm>
    </dsp:sp>
    <dsp:sp modelId="{5AD8D4E3-ACE1-4EA1-ABF9-3527EDABBD1D}">
      <dsp:nvSpPr>
        <dsp:cNvPr id="0" name=""/>
        <dsp:cNvSpPr/>
      </dsp:nvSpPr>
      <dsp:spPr>
        <a:xfrm>
          <a:off x="3953" y="635261"/>
          <a:ext cx="2377306" cy="3586712"/>
        </a:xfrm>
        <a:prstGeom prst="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Students will be able to state the null and alternative hypotheses for statistical tests.</a:t>
          </a:r>
        </a:p>
        <a:p>
          <a:pPr marL="114300" lvl="1" indent="-114300" algn="l" defTabSz="622300">
            <a:lnSpc>
              <a:spcPct val="90000"/>
            </a:lnSpc>
            <a:spcBef>
              <a:spcPct val="0"/>
            </a:spcBef>
            <a:spcAft>
              <a:spcPct val="15000"/>
            </a:spcAft>
            <a:buChar char="•"/>
          </a:pPr>
          <a:r>
            <a:rPr lang="en-US" sz="1400" kern="1200"/>
            <a:t>Students will understand the appropriate use of statistical tests.</a:t>
          </a:r>
        </a:p>
        <a:p>
          <a:pPr marL="114300" lvl="1" indent="-114300" algn="l" defTabSz="622300">
            <a:lnSpc>
              <a:spcPct val="90000"/>
            </a:lnSpc>
            <a:spcBef>
              <a:spcPct val="0"/>
            </a:spcBef>
            <a:spcAft>
              <a:spcPct val="15000"/>
            </a:spcAft>
            <a:buChar char="•"/>
          </a:pPr>
          <a:r>
            <a:rPr lang="en-US" sz="1400" kern="1200"/>
            <a:t>Students will know how to accurately write the results of a statistical test in APA format.</a:t>
          </a:r>
        </a:p>
      </dsp:txBody>
      <dsp:txXfrm>
        <a:off x="3953" y="635261"/>
        <a:ext cx="2377306" cy="3586712"/>
      </dsp:txXfrm>
    </dsp:sp>
    <dsp:sp modelId="{8B4BDD8F-ED8C-4CF8-A616-6193C537F0DD}">
      <dsp:nvSpPr>
        <dsp:cNvPr id="0" name=""/>
        <dsp:cNvSpPr/>
      </dsp:nvSpPr>
      <dsp:spPr>
        <a:xfrm>
          <a:off x="2714082" y="129363"/>
          <a:ext cx="2377306" cy="5058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defRPr b="1"/>
          </a:pPr>
          <a:r>
            <a:rPr lang="en-US" sz="1400" kern="1200"/>
            <a:t>Focus on conceptual understanding</a:t>
          </a:r>
        </a:p>
      </dsp:txBody>
      <dsp:txXfrm>
        <a:off x="2714082" y="129363"/>
        <a:ext cx="2377306" cy="505897"/>
      </dsp:txXfrm>
    </dsp:sp>
    <dsp:sp modelId="{941A3128-7145-4229-9831-D00EF28F049D}">
      <dsp:nvSpPr>
        <dsp:cNvPr id="0" name=""/>
        <dsp:cNvSpPr/>
      </dsp:nvSpPr>
      <dsp:spPr>
        <a:xfrm>
          <a:off x="2714082" y="635261"/>
          <a:ext cx="2377306" cy="3586712"/>
        </a:xfrm>
        <a:prstGeom prst="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Students will know how to calculate the results of statistical tests utilizing a mixture of hand calculations and statistical software programs.</a:t>
          </a:r>
        </a:p>
        <a:p>
          <a:pPr marL="114300" lvl="1" indent="-114300" algn="l" defTabSz="622300">
            <a:lnSpc>
              <a:spcPct val="90000"/>
            </a:lnSpc>
            <a:spcBef>
              <a:spcPct val="0"/>
            </a:spcBef>
            <a:spcAft>
              <a:spcPct val="15000"/>
            </a:spcAft>
            <a:buChar char="•"/>
          </a:pPr>
          <a:r>
            <a:rPr lang="en-US" sz="1400" kern="1200"/>
            <a:t>Students will know how to interpret the results of statistical tests.</a:t>
          </a:r>
        </a:p>
        <a:p>
          <a:pPr marL="114300" lvl="1" indent="-114300" algn="l" defTabSz="622300">
            <a:lnSpc>
              <a:spcPct val="90000"/>
            </a:lnSpc>
            <a:spcBef>
              <a:spcPct val="0"/>
            </a:spcBef>
            <a:spcAft>
              <a:spcPct val="15000"/>
            </a:spcAft>
            <a:buChar char="•"/>
          </a:pPr>
          <a:r>
            <a:rPr lang="en-US" sz="1400" kern="1200"/>
            <a:t>Students will be able to translate the results of said statistical test into real world meaning.</a:t>
          </a:r>
        </a:p>
      </dsp:txBody>
      <dsp:txXfrm>
        <a:off x="2714082" y="635261"/>
        <a:ext cx="2377306" cy="3586712"/>
      </dsp:txXfrm>
    </dsp:sp>
    <dsp:sp modelId="{24D6F73C-358A-4725-9416-2FCCAF723A1E}">
      <dsp:nvSpPr>
        <dsp:cNvPr id="0" name=""/>
        <dsp:cNvSpPr/>
      </dsp:nvSpPr>
      <dsp:spPr>
        <a:xfrm>
          <a:off x="5424211" y="129363"/>
          <a:ext cx="2377306" cy="5058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defRPr b="1"/>
          </a:pPr>
          <a:r>
            <a:rPr lang="en-US" sz="1400" kern="1200"/>
            <a:t>Use technology to explore concepts and analyze data</a:t>
          </a:r>
        </a:p>
      </dsp:txBody>
      <dsp:txXfrm>
        <a:off x="5424211" y="129363"/>
        <a:ext cx="2377306" cy="505897"/>
      </dsp:txXfrm>
    </dsp:sp>
    <dsp:sp modelId="{ABDD4DBD-1BE1-48BE-A53F-9815FE078873}">
      <dsp:nvSpPr>
        <dsp:cNvPr id="0" name=""/>
        <dsp:cNvSpPr/>
      </dsp:nvSpPr>
      <dsp:spPr>
        <a:xfrm>
          <a:off x="5424211" y="635261"/>
          <a:ext cx="2377306" cy="3586712"/>
        </a:xfrm>
        <a:prstGeom prst="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Students will know how to test that the dataset meets the assumptions needed to run statistical tests.</a:t>
          </a:r>
        </a:p>
        <a:p>
          <a:pPr marL="114300" lvl="1" indent="-114300" algn="l" defTabSz="622300">
            <a:lnSpc>
              <a:spcPct val="90000"/>
            </a:lnSpc>
            <a:spcBef>
              <a:spcPct val="0"/>
            </a:spcBef>
            <a:spcAft>
              <a:spcPct val="15000"/>
            </a:spcAft>
            <a:buChar char="•"/>
          </a:pPr>
          <a:r>
            <a:rPr lang="en-US" sz="1400" kern="1200"/>
            <a:t>Students will know how to run statistical tests in JASP.</a:t>
          </a:r>
        </a:p>
      </dsp:txBody>
      <dsp:txXfrm>
        <a:off x="5424211" y="635261"/>
        <a:ext cx="2377306" cy="3586712"/>
      </dsp:txXfrm>
    </dsp:sp>
    <dsp:sp modelId="{4BE777CE-AEF0-4B5B-ABBA-0181CBE03AB1}">
      <dsp:nvSpPr>
        <dsp:cNvPr id="0" name=""/>
        <dsp:cNvSpPr/>
      </dsp:nvSpPr>
      <dsp:spPr>
        <a:xfrm>
          <a:off x="8134340" y="129363"/>
          <a:ext cx="2377306" cy="5058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defRPr b="1"/>
          </a:pPr>
          <a:r>
            <a:rPr lang="en-US" sz="1400" kern="1200"/>
            <a:t>Statistical Tests and related concepts</a:t>
          </a:r>
        </a:p>
      </dsp:txBody>
      <dsp:txXfrm>
        <a:off x="8134340" y="129363"/>
        <a:ext cx="2377306" cy="505897"/>
      </dsp:txXfrm>
    </dsp:sp>
    <dsp:sp modelId="{68BBF5CA-4764-4180-8C87-024EF66D9D7F}">
      <dsp:nvSpPr>
        <dsp:cNvPr id="0" name=""/>
        <dsp:cNvSpPr/>
      </dsp:nvSpPr>
      <dsp:spPr>
        <a:xfrm>
          <a:off x="8134340" y="635261"/>
          <a:ext cx="2377306" cy="3586712"/>
        </a:xfrm>
        <a:prstGeom prst="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Students will be familiar with the following statistical tests:</a:t>
          </a:r>
        </a:p>
        <a:p>
          <a:pPr marL="228600" lvl="2" indent="-114300" algn="l" defTabSz="622300">
            <a:lnSpc>
              <a:spcPct val="90000"/>
            </a:lnSpc>
            <a:spcBef>
              <a:spcPct val="0"/>
            </a:spcBef>
            <a:spcAft>
              <a:spcPct val="15000"/>
            </a:spcAft>
            <a:buChar char="•"/>
          </a:pPr>
          <a:r>
            <a:rPr lang="en-US" sz="1400" kern="1200"/>
            <a:t>Descriptive statistics: mean, standard deviations</a:t>
          </a:r>
        </a:p>
        <a:p>
          <a:pPr marL="228600" lvl="2" indent="-114300" algn="l" defTabSz="622300">
            <a:lnSpc>
              <a:spcPct val="90000"/>
            </a:lnSpc>
            <a:spcBef>
              <a:spcPct val="0"/>
            </a:spcBef>
            <a:spcAft>
              <a:spcPct val="15000"/>
            </a:spcAft>
            <a:buChar char="•"/>
          </a:pPr>
          <a:r>
            <a:rPr lang="en-US" sz="1400" kern="1200"/>
            <a:t>NHST add-ons: effect size, confidence intervals</a:t>
          </a:r>
        </a:p>
        <a:p>
          <a:pPr marL="228600" lvl="2" indent="-114300" algn="l" defTabSz="622300">
            <a:lnSpc>
              <a:spcPct val="90000"/>
            </a:lnSpc>
            <a:spcBef>
              <a:spcPct val="0"/>
            </a:spcBef>
            <a:spcAft>
              <a:spcPct val="15000"/>
            </a:spcAft>
            <a:buChar char="•"/>
          </a:pPr>
          <a:r>
            <a:rPr lang="en-US" sz="1400" kern="1200"/>
            <a:t>Z-scores and tests</a:t>
          </a:r>
        </a:p>
        <a:p>
          <a:pPr marL="228600" lvl="2" indent="-114300" algn="l" defTabSz="622300">
            <a:lnSpc>
              <a:spcPct val="90000"/>
            </a:lnSpc>
            <a:spcBef>
              <a:spcPct val="0"/>
            </a:spcBef>
            <a:spcAft>
              <a:spcPct val="15000"/>
            </a:spcAft>
            <a:buChar char="•"/>
          </a:pPr>
          <a:r>
            <a:rPr lang="en-US" sz="1400" kern="1200"/>
            <a:t>T-tests: single, independent, and paired samples</a:t>
          </a:r>
        </a:p>
        <a:p>
          <a:pPr marL="228600" lvl="2" indent="-114300" algn="l" defTabSz="622300">
            <a:lnSpc>
              <a:spcPct val="90000"/>
            </a:lnSpc>
            <a:spcBef>
              <a:spcPct val="0"/>
            </a:spcBef>
            <a:spcAft>
              <a:spcPct val="15000"/>
            </a:spcAft>
            <a:buChar char="•"/>
          </a:pPr>
          <a:r>
            <a:rPr lang="en-US" sz="1400" kern="1200"/>
            <a:t>ANOVA: one-way and two-factor </a:t>
          </a:r>
        </a:p>
        <a:p>
          <a:pPr marL="228600" lvl="2" indent="-114300" algn="l" defTabSz="622300">
            <a:lnSpc>
              <a:spcPct val="90000"/>
            </a:lnSpc>
            <a:spcBef>
              <a:spcPct val="0"/>
            </a:spcBef>
            <a:spcAft>
              <a:spcPct val="15000"/>
            </a:spcAft>
            <a:buChar char="•"/>
          </a:pPr>
          <a:r>
            <a:rPr lang="en-US" sz="1400" kern="1200"/>
            <a:t>Correlation </a:t>
          </a:r>
        </a:p>
        <a:p>
          <a:pPr marL="228600" lvl="2" indent="-114300" algn="l" defTabSz="622300">
            <a:lnSpc>
              <a:spcPct val="90000"/>
            </a:lnSpc>
            <a:spcBef>
              <a:spcPct val="0"/>
            </a:spcBef>
            <a:spcAft>
              <a:spcPct val="15000"/>
            </a:spcAft>
            <a:buChar char="•"/>
          </a:pPr>
          <a:r>
            <a:rPr lang="en-US" sz="1400" kern="1200"/>
            <a:t>Regression</a:t>
          </a:r>
        </a:p>
        <a:p>
          <a:pPr marL="228600" lvl="2" indent="-114300" algn="l" defTabSz="622300">
            <a:lnSpc>
              <a:spcPct val="90000"/>
            </a:lnSpc>
            <a:spcBef>
              <a:spcPct val="0"/>
            </a:spcBef>
            <a:spcAft>
              <a:spcPct val="15000"/>
            </a:spcAft>
            <a:buChar char="•"/>
          </a:pPr>
          <a:r>
            <a:rPr lang="en-US" sz="1400" kern="1200"/>
            <a:t>Chi-square </a:t>
          </a:r>
        </a:p>
      </dsp:txBody>
      <dsp:txXfrm>
        <a:off x="8134340" y="635261"/>
        <a:ext cx="2377306" cy="3586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35851-D211-45E1-B2C5-25D0F516D945}">
      <dsp:nvSpPr>
        <dsp:cNvPr id="0" name=""/>
        <dsp:cNvSpPr/>
      </dsp:nvSpPr>
      <dsp:spPr>
        <a:xfrm>
          <a:off x="0" y="4147527"/>
          <a:ext cx="5508710" cy="13613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Assignments use real data from human participants to practice statistical analyses </a:t>
          </a:r>
        </a:p>
      </dsp:txBody>
      <dsp:txXfrm>
        <a:off x="0" y="4147527"/>
        <a:ext cx="5508710" cy="1361310"/>
      </dsp:txXfrm>
    </dsp:sp>
    <dsp:sp modelId="{35459BA9-1F82-4507-81A4-C469B03A929E}">
      <dsp:nvSpPr>
        <dsp:cNvPr id="0" name=""/>
        <dsp:cNvSpPr/>
      </dsp:nvSpPr>
      <dsp:spPr>
        <a:xfrm rot="10800000">
          <a:off x="0" y="2074250"/>
          <a:ext cx="5508710" cy="209369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Each example outlines:</a:t>
          </a:r>
        </a:p>
      </dsp:txBody>
      <dsp:txXfrm rot="-10800000">
        <a:off x="0" y="2074250"/>
        <a:ext cx="5508710" cy="734887"/>
      </dsp:txXfrm>
    </dsp:sp>
    <dsp:sp modelId="{E6F0E57A-D164-4F16-AFC4-F192B4774559}">
      <dsp:nvSpPr>
        <dsp:cNvPr id="0" name=""/>
        <dsp:cNvSpPr/>
      </dsp:nvSpPr>
      <dsp:spPr>
        <a:xfrm>
          <a:off x="2689" y="2809137"/>
          <a:ext cx="1834443" cy="62601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Research question</a:t>
          </a:r>
        </a:p>
      </dsp:txBody>
      <dsp:txXfrm>
        <a:off x="2689" y="2809137"/>
        <a:ext cx="1834443" cy="626015"/>
      </dsp:txXfrm>
    </dsp:sp>
    <dsp:sp modelId="{72A7A5E9-AD5F-4096-B038-5B8BD9F85073}">
      <dsp:nvSpPr>
        <dsp:cNvPr id="0" name=""/>
        <dsp:cNvSpPr/>
      </dsp:nvSpPr>
      <dsp:spPr>
        <a:xfrm>
          <a:off x="1837133" y="2809137"/>
          <a:ext cx="1834443" cy="62601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Research design</a:t>
          </a:r>
        </a:p>
      </dsp:txBody>
      <dsp:txXfrm>
        <a:off x="1837133" y="2809137"/>
        <a:ext cx="1834443" cy="626015"/>
      </dsp:txXfrm>
    </dsp:sp>
    <dsp:sp modelId="{68AEA14B-1D5D-4CA9-9A09-E24B340D8DF4}">
      <dsp:nvSpPr>
        <dsp:cNvPr id="0" name=""/>
        <dsp:cNvSpPr/>
      </dsp:nvSpPr>
      <dsp:spPr>
        <a:xfrm>
          <a:off x="3671577" y="2809137"/>
          <a:ext cx="1834443" cy="62601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Why chosen statistical test was most appropriate to answer the research question</a:t>
          </a:r>
        </a:p>
      </dsp:txBody>
      <dsp:txXfrm>
        <a:off x="3671577" y="2809137"/>
        <a:ext cx="1834443" cy="626015"/>
      </dsp:txXfrm>
    </dsp:sp>
    <dsp:sp modelId="{A556F3D8-A9F0-40C8-AB9A-4F4FDAFF414D}">
      <dsp:nvSpPr>
        <dsp:cNvPr id="0" name=""/>
        <dsp:cNvSpPr/>
      </dsp:nvSpPr>
      <dsp:spPr>
        <a:xfrm rot="10800000">
          <a:off x="0" y="973"/>
          <a:ext cx="5508710" cy="209369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Examples come from real published data and demonstrate researchers using each statistical test covered in real life</a:t>
          </a:r>
        </a:p>
      </dsp:txBody>
      <dsp:txXfrm rot="10800000">
        <a:off x="0" y="973"/>
        <a:ext cx="5508710" cy="1360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24689-0EA7-4096-89D5-642728A5B06B}">
      <dsp:nvSpPr>
        <dsp:cNvPr id="0" name=""/>
        <dsp:cNvSpPr/>
      </dsp:nvSpPr>
      <dsp:spPr>
        <a:xfrm>
          <a:off x="0" y="2392"/>
          <a:ext cx="53652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34442-C238-47F9-94E3-293B01136526}">
      <dsp:nvSpPr>
        <dsp:cNvPr id="0" name=""/>
        <dsp:cNvSpPr/>
      </dsp:nvSpPr>
      <dsp:spPr>
        <a:xfrm>
          <a:off x="0" y="2392"/>
          <a:ext cx="5365217" cy="163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Diversity is a major area of psychological research itself, but also affects the work done in almost every sub-discipline of psychology</a:t>
          </a:r>
        </a:p>
      </dsp:txBody>
      <dsp:txXfrm>
        <a:off x="0" y="2392"/>
        <a:ext cx="5365217" cy="1631742"/>
      </dsp:txXfrm>
    </dsp:sp>
    <dsp:sp modelId="{14211FCA-3703-444D-8403-DC2C93C63CED}">
      <dsp:nvSpPr>
        <dsp:cNvPr id="0" name=""/>
        <dsp:cNvSpPr/>
      </dsp:nvSpPr>
      <dsp:spPr>
        <a:xfrm>
          <a:off x="0" y="1634135"/>
          <a:ext cx="53652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021E0-0E15-48B3-B032-6A3DE40AE58D}">
      <dsp:nvSpPr>
        <dsp:cNvPr id="0" name=""/>
        <dsp:cNvSpPr/>
      </dsp:nvSpPr>
      <dsp:spPr>
        <a:xfrm>
          <a:off x="0" y="1634135"/>
          <a:ext cx="5365217" cy="163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APA’s Ethical Principles of Psychologists and Code of Conduct calls on us to be knowledgeable about diversity in order to </a:t>
          </a:r>
          <a:r>
            <a:rPr lang="en-US" sz="2100" b="1" kern="1200"/>
            <a:t>avoid biases and prejudices</a:t>
          </a:r>
          <a:r>
            <a:rPr lang="en-US" sz="2100" kern="1200"/>
            <a:t>– not an easy task</a:t>
          </a:r>
        </a:p>
      </dsp:txBody>
      <dsp:txXfrm>
        <a:off x="0" y="1634135"/>
        <a:ext cx="5365217" cy="1631742"/>
      </dsp:txXfrm>
    </dsp:sp>
    <dsp:sp modelId="{FA856FC7-2B60-4932-B3A5-199C1476D9A2}">
      <dsp:nvSpPr>
        <dsp:cNvPr id="0" name=""/>
        <dsp:cNvSpPr/>
      </dsp:nvSpPr>
      <dsp:spPr>
        <a:xfrm>
          <a:off x="0" y="3265878"/>
          <a:ext cx="53652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2B6E6-1AD9-4F38-A000-7998CA17F6C4}">
      <dsp:nvSpPr>
        <dsp:cNvPr id="0" name=""/>
        <dsp:cNvSpPr/>
      </dsp:nvSpPr>
      <dsp:spPr>
        <a:xfrm>
          <a:off x="0" y="3265878"/>
          <a:ext cx="5365217" cy="163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research examples in the manual illustrate our course concepts AND help us understand diversity</a:t>
          </a:r>
        </a:p>
      </dsp:txBody>
      <dsp:txXfrm>
        <a:off x="0" y="3265878"/>
        <a:ext cx="5365217" cy="1631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55408-D090-48B6-82D2-F9F916B6E0E7}">
      <dsp:nvSpPr>
        <dsp:cNvPr id="0" name=""/>
        <dsp:cNvSpPr/>
      </dsp:nvSpPr>
      <dsp:spPr>
        <a:xfrm>
          <a:off x="0" y="67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1C027F-B7B8-495D-966C-C43B160D5526}">
      <dsp:nvSpPr>
        <dsp:cNvPr id="0" name=""/>
        <dsp:cNvSpPr/>
      </dsp:nvSpPr>
      <dsp:spPr>
        <a:xfrm>
          <a:off x="0" y="671"/>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A</a:t>
          </a:r>
          <a:r>
            <a:rPr lang="en-US" sz="2500" kern="1200"/>
            <a:t>ge &amp; Generation</a:t>
          </a:r>
        </a:p>
      </dsp:txBody>
      <dsp:txXfrm>
        <a:off x="0" y="671"/>
        <a:ext cx="6263640" cy="550334"/>
      </dsp:txXfrm>
    </dsp:sp>
    <dsp:sp modelId="{5CDB2793-DD86-4C0C-A973-A6DEDD3A6A5E}">
      <dsp:nvSpPr>
        <dsp:cNvPr id="0" name=""/>
        <dsp:cNvSpPr/>
      </dsp:nvSpPr>
      <dsp:spPr>
        <a:xfrm>
          <a:off x="0" y="551006"/>
          <a:ext cx="6263640" cy="0"/>
        </a:xfrm>
        <a:prstGeom prst="line">
          <a:avLst/>
        </a:prstGeom>
        <a:solidFill>
          <a:schemeClr val="accent5">
            <a:hueOff val="-750949"/>
            <a:satOff val="-1935"/>
            <a:lumOff val="-1307"/>
            <a:alphaOff val="0"/>
          </a:schemeClr>
        </a:solidFill>
        <a:ln w="12700" cap="flat" cmpd="sng" algn="ctr">
          <a:solidFill>
            <a:schemeClr val="accent5">
              <a:hueOff val="-750949"/>
              <a:satOff val="-1935"/>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B6EE9-D266-420D-A081-01DEE80760AD}">
      <dsp:nvSpPr>
        <dsp:cNvPr id="0" name=""/>
        <dsp:cNvSpPr/>
      </dsp:nvSpPr>
      <dsp:spPr>
        <a:xfrm>
          <a:off x="0" y="551006"/>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D</a:t>
          </a:r>
          <a:r>
            <a:rPr lang="en-US" sz="2500" kern="1200"/>
            <a:t>evelopmental Disability</a:t>
          </a:r>
        </a:p>
      </dsp:txBody>
      <dsp:txXfrm>
        <a:off x="0" y="551006"/>
        <a:ext cx="6263640" cy="550334"/>
      </dsp:txXfrm>
    </dsp:sp>
    <dsp:sp modelId="{57760896-DF70-4885-BCB3-926E9F7E7D8D}">
      <dsp:nvSpPr>
        <dsp:cNvPr id="0" name=""/>
        <dsp:cNvSpPr/>
      </dsp:nvSpPr>
      <dsp:spPr>
        <a:xfrm>
          <a:off x="0" y="1101340"/>
          <a:ext cx="6263640" cy="0"/>
        </a:xfrm>
        <a:prstGeom prst="line">
          <a:avLst/>
        </a:prstGeom>
        <a:solidFill>
          <a:schemeClr val="accent5">
            <a:hueOff val="-1501898"/>
            <a:satOff val="-3871"/>
            <a:lumOff val="-2614"/>
            <a:alphaOff val="0"/>
          </a:schemeClr>
        </a:solidFill>
        <a:ln w="12700" cap="flat" cmpd="sng" algn="ctr">
          <a:solidFill>
            <a:schemeClr val="accent5">
              <a:hueOff val="-1501898"/>
              <a:satOff val="-3871"/>
              <a:lumOff val="-26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D1057-DB11-41E0-9FCF-7DEEE689A7AA}">
      <dsp:nvSpPr>
        <dsp:cNvPr id="0" name=""/>
        <dsp:cNvSpPr/>
      </dsp:nvSpPr>
      <dsp:spPr>
        <a:xfrm>
          <a:off x="0" y="1101340"/>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D</a:t>
          </a:r>
          <a:r>
            <a:rPr lang="en-US" sz="2500" kern="1200"/>
            <a:t>isability (Acquired)</a:t>
          </a:r>
        </a:p>
      </dsp:txBody>
      <dsp:txXfrm>
        <a:off x="0" y="1101340"/>
        <a:ext cx="6263640" cy="550334"/>
      </dsp:txXfrm>
    </dsp:sp>
    <dsp:sp modelId="{F8A0CA87-FCFA-46BE-839F-F57593505A58}">
      <dsp:nvSpPr>
        <dsp:cNvPr id="0" name=""/>
        <dsp:cNvSpPr/>
      </dsp:nvSpPr>
      <dsp:spPr>
        <a:xfrm>
          <a:off x="0" y="1651675"/>
          <a:ext cx="6263640"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95D48-F186-482F-8ECF-CD33F5CFEACF}">
      <dsp:nvSpPr>
        <dsp:cNvPr id="0" name=""/>
        <dsp:cNvSpPr/>
      </dsp:nvSpPr>
      <dsp:spPr>
        <a:xfrm>
          <a:off x="0" y="1651675"/>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R</a:t>
          </a:r>
          <a:r>
            <a:rPr lang="en-US" sz="2500" kern="1200"/>
            <a:t>eligion</a:t>
          </a:r>
        </a:p>
      </dsp:txBody>
      <dsp:txXfrm>
        <a:off x="0" y="1651675"/>
        <a:ext cx="6263640" cy="550334"/>
      </dsp:txXfrm>
    </dsp:sp>
    <dsp:sp modelId="{8F93E428-4AC7-4432-9807-326C9A0C3FFE}">
      <dsp:nvSpPr>
        <dsp:cNvPr id="0" name=""/>
        <dsp:cNvSpPr/>
      </dsp:nvSpPr>
      <dsp:spPr>
        <a:xfrm>
          <a:off x="0" y="2202009"/>
          <a:ext cx="6263640" cy="0"/>
        </a:xfrm>
        <a:prstGeom prst="line">
          <a:avLst/>
        </a:prstGeom>
        <a:solidFill>
          <a:schemeClr val="accent5">
            <a:hueOff val="-3003797"/>
            <a:satOff val="-7742"/>
            <a:lumOff val="-5229"/>
            <a:alphaOff val="0"/>
          </a:schemeClr>
        </a:solidFill>
        <a:ln w="12700" cap="flat" cmpd="sng" algn="ctr">
          <a:solidFill>
            <a:schemeClr val="accent5">
              <a:hueOff val="-3003797"/>
              <a:satOff val="-7742"/>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EF1EA-D3F3-4C41-82C2-4A013A45A360}">
      <dsp:nvSpPr>
        <dsp:cNvPr id="0" name=""/>
        <dsp:cNvSpPr/>
      </dsp:nvSpPr>
      <dsp:spPr>
        <a:xfrm>
          <a:off x="0" y="2202009"/>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E</a:t>
          </a:r>
          <a:r>
            <a:rPr lang="en-US" sz="2500" kern="1200"/>
            <a:t>thnicity &amp; Race</a:t>
          </a:r>
        </a:p>
      </dsp:txBody>
      <dsp:txXfrm>
        <a:off x="0" y="2202009"/>
        <a:ext cx="6263640" cy="550334"/>
      </dsp:txXfrm>
    </dsp:sp>
    <dsp:sp modelId="{57072266-0435-4E11-92D7-38D57908F022}">
      <dsp:nvSpPr>
        <dsp:cNvPr id="0" name=""/>
        <dsp:cNvSpPr/>
      </dsp:nvSpPr>
      <dsp:spPr>
        <a:xfrm>
          <a:off x="0" y="2752343"/>
          <a:ext cx="6263640" cy="0"/>
        </a:xfrm>
        <a:prstGeom prst="line">
          <a:avLst/>
        </a:prstGeom>
        <a:solidFill>
          <a:schemeClr val="accent5">
            <a:hueOff val="-3754746"/>
            <a:satOff val="-9677"/>
            <a:lumOff val="-6536"/>
            <a:alphaOff val="0"/>
          </a:schemeClr>
        </a:solidFill>
        <a:ln w="12700" cap="flat" cmpd="sng" algn="ctr">
          <a:solidFill>
            <a:schemeClr val="accent5">
              <a:hueOff val="-3754746"/>
              <a:satOff val="-9677"/>
              <a:lumOff val="-65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BFBC3-A2BC-477F-A7AB-88EBDE23F000}">
      <dsp:nvSpPr>
        <dsp:cNvPr id="0" name=""/>
        <dsp:cNvSpPr/>
      </dsp:nvSpPr>
      <dsp:spPr>
        <a:xfrm>
          <a:off x="0" y="2752343"/>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S</a:t>
          </a:r>
          <a:r>
            <a:rPr lang="en-US" sz="2500" kern="1200"/>
            <a:t>ocioeconomic status</a:t>
          </a:r>
        </a:p>
      </dsp:txBody>
      <dsp:txXfrm>
        <a:off x="0" y="2752343"/>
        <a:ext cx="6263640" cy="550334"/>
      </dsp:txXfrm>
    </dsp:sp>
    <dsp:sp modelId="{3B871CF9-5E0D-4750-8757-61A8F30BC2D2}">
      <dsp:nvSpPr>
        <dsp:cNvPr id="0" name=""/>
        <dsp:cNvSpPr/>
      </dsp:nvSpPr>
      <dsp:spPr>
        <a:xfrm>
          <a:off x="0" y="3302678"/>
          <a:ext cx="6263640"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12AAB-951A-4F00-8C4A-11B0A1C28313}">
      <dsp:nvSpPr>
        <dsp:cNvPr id="0" name=""/>
        <dsp:cNvSpPr/>
      </dsp:nvSpPr>
      <dsp:spPr>
        <a:xfrm>
          <a:off x="0" y="3302678"/>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S</a:t>
          </a:r>
          <a:r>
            <a:rPr lang="en-US" sz="2500" kern="1200"/>
            <a:t>exual orientation</a:t>
          </a:r>
        </a:p>
      </dsp:txBody>
      <dsp:txXfrm>
        <a:off x="0" y="3302678"/>
        <a:ext cx="6263640" cy="550334"/>
      </dsp:txXfrm>
    </dsp:sp>
    <dsp:sp modelId="{9592755C-842F-450E-8C6A-32E7FBC2878C}">
      <dsp:nvSpPr>
        <dsp:cNvPr id="0" name=""/>
        <dsp:cNvSpPr/>
      </dsp:nvSpPr>
      <dsp:spPr>
        <a:xfrm>
          <a:off x="0" y="3853012"/>
          <a:ext cx="6263640" cy="0"/>
        </a:xfrm>
        <a:prstGeom prst="line">
          <a:avLst/>
        </a:prstGeom>
        <a:solidFill>
          <a:schemeClr val="accent5">
            <a:hueOff val="-5256644"/>
            <a:satOff val="-13548"/>
            <a:lumOff val="-9151"/>
            <a:alphaOff val="0"/>
          </a:schemeClr>
        </a:solidFill>
        <a:ln w="12700" cap="flat" cmpd="sng" algn="ctr">
          <a:solidFill>
            <a:schemeClr val="accent5">
              <a:hueOff val="-5256644"/>
              <a:satOff val="-13548"/>
              <a:lumOff val="-91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08AF4-9C93-4CAC-8194-EAE9EA9B8FA6}">
      <dsp:nvSpPr>
        <dsp:cNvPr id="0" name=""/>
        <dsp:cNvSpPr/>
      </dsp:nvSpPr>
      <dsp:spPr>
        <a:xfrm>
          <a:off x="0" y="3853012"/>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I</a:t>
          </a:r>
          <a:r>
            <a:rPr lang="en-US" sz="2500" kern="1200"/>
            <a:t>ndigenous Group</a:t>
          </a:r>
        </a:p>
      </dsp:txBody>
      <dsp:txXfrm>
        <a:off x="0" y="3853012"/>
        <a:ext cx="6263640" cy="550334"/>
      </dsp:txXfrm>
    </dsp:sp>
    <dsp:sp modelId="{44F9767E-5AE3-4C2A-AF49-587EE9D6CBA4}">
      <dsp:nvSpPr>
        <dsp:cNvPr id="0" name=""/>
        <dsp:cNvSpPr/>
      </dsp:nvSpPr>
      <dsp:spPr>
        <a:xfrm>
          <a:off x="0" y="4403347"/>
          <a:ext cx="6263640" cy="0"/>
        </a:xfrm>
        <a:prstGeom prst="line">
          <a:avLst/>
        </a:prstGeom>
        <a:solidFill>
          <a:schemeClr val="accent5">
            <a:hueOff val="-6007594"/>
            <a:satOff val="-15484"/>
            <a:lumOff val="-10458"/>
            <a:alphaOff val="0"/>
          </a:schemeClr>
        </a:solidFill>
        <a:ln w="12700" cap="flat" cmpd="sng" algn="ctr">
          <a:solidFill>
            <a:schemeClr val="accent5">
              <a:hueOff val="-6007594"/>
              <a:satOff val="-15484"/>
              <a:lumOff val="-10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EDC4C-8F7D-4FD1-A65D-3491FBC2E7FB}">
      <dsp:nvSpPr>
        <dsp:cNvPr id="0" name=""/>
        <dsp:cNvSpPr/>
      </dsp:nvSpPr>
      <dsp:spPr>
        <a:xfrm>
          <a:off x="0" y="4403347"/>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N</a:t>
          </a:r>
          <a:r>
            <a:rPr lang="en-US" sz="2500" kern="1200"/>
            <a:t>ational Origin &amp; Language</a:t>
          </a:r>
        </a:p>
      </dsp:txBody>
      <dsp:txXfrm>
        <a:off x="0" y="4403347"/>
        <a:ext cx="6263640" cy="550334"/>
      </dsp:txXfrm>
    </dsp:sp>
    <dsp:sp modelId="{67CA6DDD-B947-4A35-8E40-DFFB3F128933}">
      <dsp:nvSpPr>
        <dsp:cNvPr id="0" name=""/>
        <dsp:cNvSpPr/>
      </dsp:nvSpPr>
      <dsp:spPr>
        <a:xfrm>
          <a:off x="0" y="4953681"/>
          <a:ext cx="626364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D7CA9-A633-4144-A8FD-12B5D20A61BC}">
      <dsp:nvSpPr>
        <dsp:cNvPr id="0" name=""/>
        <dsp:cNvSpPr/>
      </dsp:nvSpPr>
      <dsp:spPr>
        <a:xfrm>
          <a:off x="0" y="4953681"/>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G</a:t>
          </a:r>
          <a:r>
            <a:rPr lang="en-US" sz="2500" kern="1200"/>
            <a:t>ender</a:t>
          </a:r>
        </a:p>
      </dsp:txBody>
      <dsp:txXfrm>
        <a:off x="0" y="4953681"/>
        <a:ext cx="6263640" cy="5503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BAB83-14DF-4084-9730-B810D607D234}">
      <dsp:nvSpPr>
        <dsp:cNvPr id="0" name=""/>
        <dsp:cNvSpPr/>
      </dsp:nvSpPr>
      <dsp:spPr>
        <a:xfrm>
          <a:off x="1138979" y="445024"/>
          <a:ext cx="932563" cy="932563"/>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9D754A-972A-4219-9666-5B2D1AE91249}">
      <dsp:nvSpPr>
        <dsp:cNvPr id="0" name=""/>
        <dsp:cNvSpPr/>
      </dsp:nvSpPr>
      <dsp:spPr>
        <a:xfrm>
          <a:off x="569079" y="1897021"/>
          <a:ext cx="2072362" cy="201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u="sng" kern="1200"/>
            <a:t>JASP</a:t>
          </a:r>
          <a:r>
            <a:rPr lang="en-US" sz="1600" kern="1200"/>
            <a:t>: Open source, statistical analyses software program, based in Excel, graphic user interface</a:t>
          </a:r>
        </a:p>
      </dsp:txBody>
      <dsp:txXfrm>
        <a:off x="569079" y="1897021"/>
        <a:ext cx="2072362" cy="2010498"/>
      </dsp:txXfrm>
    </dsp:sp>
    <dsp:sp modelId="{2217EA91-96EF-4ED2-A698-8913C8C78753}">
      <dsp:nvSpPr>
        <dsp:cNvPr id="0" name=""/>
        <dsp:cNvSpPr/>
      </dsp:nvSpPr>
      <dsp:spPr>
        <a:xfrm>
          <a:off x="3574005" y="445024"/>
          <a:ext cx="932563" cy="932563"/>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B62061-5BB2-4C27-B076-63F553ED1C36}">
      <dsp:nvSpPr>
        <dsp:cNvPr id="0" name=""/>
        <dsp:cNvSpPr/>
      </dsp:nvSpPr>
      <dsp:spPr>
        <a:xfrm>
          <a:off x="3004105" y="1897021"/>
          <a:ext cx="2072362" cy="201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u="sng" kern="1200" dirty="0"/>
            <a:t>Excel</a:t>
          </a:r>
          <a:r>
            <a:rPr lang="en-US" sz="1600" kern="1200" dirty="0"/>
            <a:t>: Spreadsheet software, allows for basic computations, data analysis, and data visualization</a:t>
          </a:r>
        </a:p>
      </dsp:txBody>
      <dsp:txXfrm>
        <a:off x="3004105" y="1897021"/>
        <a:ext cx="2072362" cy="2010498"/>
      </dsp:txXfrm>
    </dsp:sp>
    <dsp:sp modelId="{29FE9E3C-B579-48A7-B98D-C9871E48ED83}">
      <dsp:nvSpPr>
        <dsp:cNvPr id="0" name=""/>
        <dsp:cNvSpPr/>
      </dsp:nvSpPr>
      <dsp:spPr>
        <a:xfrm>
          <a:off x="6009031" y="445024"/>
          <a:ext cx="932563" cy="932563"/>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1D69FD-4B45-4E00-AC37-F511226B8820}">
      <dsp:nvSpPr>
        <dsp:cNvPr id="0" name=""/>
        <dsp:cNvSpPr/>
      </dsp:nvSpPr>
      <dsp:spPr>
        <a:xfrm>
          <a:off x="5439131" y="1897021"/>
          <a:ext cx="2072362" cy="201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u="sng" kern="1200"/>
            <a:t>SPSS</a:t>
          </a:r>
          <a:r>
            <a:rPr lang="en-US" sz="1600" kern="1200"/>
            <a:t>: Paid program, graphic user interface, option to code analyses</a:t>
          </a:r>
        </a:p>
      </dsp:txBody>
      <dsp:txXfrm>
        <a:off x="5439131" y="1897021"/>
        <a:ext cx="2072362" cy="2010498"/>
      </dsp:txXfrm>
    </dsp:sp>
    <dsp:sp modelId="{F5B5D149-5BAC-4052-B352-1195F1C0FEC9}">
      <dsp:nvSpPr>
        <dsp:cNvPr id="0" name=""/>
        <dsp:cNvSpPr/>
      </dsp:nvSpPr>
      <dsp:spPr>
        <a:xfrm>
          <a:off x="8444057" y="445024"/>
          <a:ext cx="932563" cy="932563"/>
        </a:xfrm>
        <a:prstGeom prst="rect">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28000" r="-2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B59D7F-C958-40E4-BBE1-66A80271B3B7}">
      <dsp:nvSpPr>
        <dsp:cNvPr id="0" name=""/>
        <dsp:cNvSpPr/>
      </dsp:nvSpPr>
      <dsp:spPr>
        <a:xfrm>
          <a:off x="7874157" y="1897021"/>
          <a:ext cx="2072362" cy="201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u="sng" kern="1200" dirty="0"/>
            <a:t>R</a:t>
          </a:r>
          <a:r>
            <a:rPr lang="en-US" sz="1600" kern="1200" dirty="0"/>
            <a:t>: Open source, computer language and environment for statistical programming, download packages to perform statistical analyses/visualize data, requires some knowledge of coding </a:t>
          </a:r>
        </a:p>
      </dsp:txBody>
      <dsp:txXfrm>
        <a:off x="7874157" y="1897021"/>
        <a:ext cx="2072362" cy="20104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5/25/2023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Teach statistical thinking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be able to state the null and alternative hypotheses for statistical tests.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understand the appropriate use of statistical tests.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know how to accurately write the results of a statistical test in APA format.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Focus on conceptual understanding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know how to calculate the results of statistical tests utilizing a mixture of hand calculations and statistical software programs.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know how to interpret the results of statistical tests.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be able to translate the results of said statistical test into real world meaning (i.e., how would you explain the results to someone not taking this course?).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Use technology to explore concepts and analyze data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know how to test that the dataset meets the assumptions needed to run statistical tests.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know how to run statistical tests in JASP.</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Statistical Tests and related concepts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be familiar with the following statistical tests: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Descriptive statistics: mean, standard deviations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NHST add-ons: effect size, confidence intervals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Z-scores and tests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T-tests: single, independent, and paired samples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ANOVA: one-way and two-factor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Correlation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Regression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rPr>
              <a:t>Chi-square </a:t>
            </a:r>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2</a:t>
            </a:fld>
            <a:endParaRPr lang="en-US" dirty="0"/>
          </a:p>
        </p:txBody>
      </p:sp>
    </p:spTree>
    <p:extLst>
      <p:ext uri="{BB962C8B-B14F-4D97-AF65-F5344CB8AC3E}">
        <p14:creationId xmlns:p14="http://schemas.microsoft.com/office/powerpoint/2010/main" val="49071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12</a:t>
            </a:fld>
            <a:endParaRPr lang="en-US" dirty="0"/>
          </a:p>
        </p:txBody>
      </p:sp>
    </p:spTree>
    <p:extLst>
      <p:ext uri="{BB962C8B-B14F-4D97-AF65-F5344CB8AC3E}">
        <p14:creationId xmlns:p14="http://schemas.microsoft.com/office/powerpoint/2010/main" val="5935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demographic variables: age, ethnicity, highest level of education</a:t>
            </a:r>
          </a:p>
          <a:p>
            <a:r>
              <a:rPr lang="en-US" dirty="0"/>
              <a:t>Example of study to demonstrate relationship between IV and DV: does an intervention change participants’ perceptions of older adults compared to those who did not receive intervention?</a:t>
            </a:r>
          </a:p>
          <a:p>
            <a:r>
              <a:rPr lang="en-US" dirty="0"/>
              <a:t>	IV: condition (intervention/control)</a:t>
            </a:r>
          </a:p>
          <a:p>
            <a:r>
              <a:rPr lang="en-US" dirty="0"/>
              <a:t>	DV: measure of perception of older adults </a:t>
            </a:r>
          </a:p>
          <a:p>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14</a:t>
            </a:fld>
            <a:endParaRPr lang="en-US" dirty="0"/>
          </a:p>
        </p:txBody>
      </p:sp>
    </p:spTree>
    <p:extLst>
      <p:ext uri="{BB962C8B-B14F-4D97-AF65-F5344CB8AC3E}">
        <p14:creationId xmlns:p14="http://schemas.microsoft.com/office/powerpoint/2010/main" val="247363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for sample vs population: selection of students at a university vs ALL students at that university</a:t>
            </a:r>
          </a:p>
        </p:txBody>
      </p:sp>
      <p:sp>
        <p:nvSpPr>
          <p:cNvPr id="4" name="Slide Number Placeholder 3"/>
          <p:cNvSpPr>
            <a:spLocks noGrp="1"/>
          </p:cNvSpPr>
          <p:nvPr>
            <p:ph type="sldNum" sz="quarter" idx="5"/>
          </p:nvPr>
        </p:nvSpPr>
        <p:spPr/>
        <p:txBody>
          <a:bodyPr/>
          <a:lstStyle/>
          <a:p>
            <a:fld id="{3733D7A2-C585-48BF-BF8C-C21FDC051F77}" type="slidenum">
              <a:rPr lang="en-US" smtClean="0"/>
              <a:t>15</a:t>
            </a:fld>
            <a:endParaRPr lang="en-US" dirty="0"/>
          </a:p>
        </p:txBody>
      </p:sp>
    </p:spTree>
    <p:extLst>
      <p:ext uri="{BB962C8B-B14F-4D97-AF65-F5344CB8AC3E}">
        <p14:creationId xmlns:p14="http://schemas.microsoft.com/office/powerpoint/2010/main" val="332279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ea typeface="Times New Roman" panose="02020603050405020304" pitchFamily="18" charset="0"/>
              </a:rPr>
              <a:t>For example, a research may be interested in age differences in attitudes toward volunteering. Researchers cannot randomly assign participants to be young, middle-aged, or old, so they group participants based on their established chronological ages. </a:t>
            </a:r>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19</a:t>
            </a:fld>
            <a:endParaRPr lang="en-US" dirty="0"/>
          </a:p>
        </p:txBody>
      </p:sp>
    </p:spTree>
    <p:extLst>
      <p:ext uri="{BB962C8B-B14F-4D97-AF65-F5344CB8AC3E}">
        <p14:creationId xmlns:p14="http://schemas.microsoft.com/office/powerpoint/2010/main" val="190442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22</a:t>
            </a:fld>
            <a:endParaRPr lang="en-US" dirty="0"/>
          </a:p>
        </p:txBody>
      </p:sp>
    </p:spTree>
    <p:extLst>
      <p:ext uri="{BB962C8B-B14F-4D97-AF65-F5344CB8AC3E}">
        <p14:creationId xmlns:p14="http://schemas.microsoft.com/office/powerpoint/2010/main" val="1464952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23</a:t>
            </a:fld>
            <a:endParaRPr lang="en-US" dirty="0"/>
          </a:p>
        </p:txBody>
      </p:sp>
    </p:spTree>
    <p:extLst>
      <p:ext uri="{BB962C8B-B14F-4D97-AF65-F5344CB8AC3E}">
        <p14:creationId xmlns:p14="http://schemas.microsoft.com/office/powerpoint/2010/main" val="11108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24</a:t>
            </a:fld>
            <a:endParaRPr lang="en-US" dirty="0"/>
          </a:p>
        </p:txBody>
      </p:sp>
    </p:spTree>
    <p:extLst>
      <p:ext uri="{BB962C8B-B14F-4D97-AF65-F5344CB8AC3E}">
        <p14:creationId xmlns:p14="http://schemas.microsoft.com/office/powerpoint/2010/main" val="2379407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CC BY-NC-ND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license allows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reusers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copy and distribute the material in any medium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format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unadapted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form only, for noncommercial purposes only, and only so long 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attribution is given to the creator.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21C02C-A0B5-451F-B97E-044CE598DF29}" type="slidenum">
              <a:rPr lang="en-US" smtClean="0"/>
              <a:t>26</a:t>
            </a:fld>
            <a:endParaRPr lang="en-US"/>
          </a:p>
        </p:txBody>
      </p:sp>
    </p:spTree>
    <p:extLst>
      <p:ext uri="{BB962C8B-B14F-4D97-AF65-F5344CB8AC3E}">
        <p14:creationId xmlns:p14="http://schemas.microsoft.com/office/powerpoint/2010/main" val="230758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3</a:t>
            </a:fld>
            <a:endParaRPr lang="en-US" dirty="0"/>
          </a:p>
        </p:txBody>
      </p:sp>
    </p:spTree>
    <p:extLst>
      <p:ext uri="{BB962C8B-B14F-4D97-AF65-F5344CB8AC3E}">
        <p14:creationId xmlns:p14="http://schemas.microsoft.com/office/powerpoint/2010/main" val="289042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4</a:t>
            </a:fld>
            <a:endParaRPr lang="en-US" dirty="0"/>
          </a:p>
        </p:txBody>
      </p:sp>
    </p:spTree>
    <p:extLst>
      <p:ext uri="{BB962C8B-B14F-4D97-AF65-F5344CB8AC3E}">
        <p14:creationId xmlns:p14="http://schemas.microsoft.com/office/powerpoint/2010/main" val="139322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a:buNone/>
            </a:pPr>
            <a:r>
              <a:rPr lang="en-US" dirty="0"/>
              <a:t>We all have biases. It’s just a fact of life. These biases influence how we interact with people of different multicultural statuses (e.g. different genders, different age, different racial/ethnic background, different sexual identity, etc.). If we do not know and attempt to control our biases, then it can lead to things like discrimination, intolerance, and racism. While researchers love to think that they are “above” such </a:t>
            </a:r>
            <a:r>
              <a:rPr lang="en-US" dirty="0" err="1"/>
              <a:t>biase</a:t>
            </a:r>
            <a:r>
              <a:rPr lang="en-US" dirty="0"/>
              <a:t>...it’s simply not true. Researchers have biases like anyone else. These biases affect what research questions we ask, how we attempt to answer these questions, how we analyze the data we collect, and how we interpret results. </a:t>
            </a:r>
          </a:p>
          <a:p>
            <a:pPr lvl="0">
              <a:spcBef>
                <a:spcPts val="0"/>
              </a:spcBef>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created by </a:t>
            </a:r>
            <a:r>
              <a:rPr lang="en-US" dirty="0">
                <a:solidFill>
                  <a:schemeClr val="tx1"/>
                </a:solidFill>
              </a:rPr>
              <a:t>Created by Zachary J. </a:t>
            </a:r>
            <a:r>
              <a:rPr lang="en-US" dirty="0" err="1">
                <a:solidFill>
                  <a:schemeClr val="tx1"/>
                </a:solidFill>
              </a:rPr>
              <a:t>Kunicki</a:t>
            </a:r>
            <a:r>
              <a:rPr lang="en-US" dirty="0">
                <a:solidFill>
                  <a:schemeClr val="tx1"/>
                </a:solidFill>
              </a:rPr>
              <a:t>, PhD as part of their “</a:t>
            </a:r>
            <a:r>
              <a:rPr lang="en-US" dirty="0"/>
              <a:t>Social Justice in Statistics” presentation.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 sz="1200" dirty="0"/>
              <a:t>YouTube Video Link: </a:t>
            </a:r>
            <a:r>
              <a:rPr lang="en-US" sz="1200" dirty="0"/>
              <a:t>https://youtu.be/Ho6OlPrD7sA</a:t>
            </a:r>
            <a:endParaRPr lang="en" sz="1200" dirty="0"/>
          </a:p>
          <a:p>
            <a:pPr>
              <a:buNone/>
            </a:pPr>
            <a:r>
              <a:rPr lang="en" sz="1200" dirty="0"/>
              <a:t>In a 2010 review of </a:t>
            </a:r>
            <a:r>
              <a:rPr lang="en" sz="1200" i="1" dirty="0"/>
              <a:t>Behavior and Brain Sciences</a:t>
            </a:r>
            <a:r>
              <a:rPr lang="en" sz="1200" dirty="0"/>
              <a:t>, 95% of studies used college students (Henrich, Heine &amp; Norenzayan, 2010).</a:t>
            </a:r>
          </a:p>
          <a:p>
            <a:pPr>
              <a:buNone/>
            </a:pPr>
            <a:endParaRPr lang="en" sz="1200" dirty="0"/>
          </a:p>
          <a:p>
            <a:pPr>
              <a:buNone/>
            </a:pPr>
            <a:r>
              <a:rPr lang="en" sz="1200" dirty="0"/>
              <a:t>College students tend to be WEIRD:</a:t>
            </a:r>
          </a:p>
          <a:p>
            <a:pPr>
              <a:buNone/>
            </a:pPr>
            <a:r>
              <a:rPr lang="en" sz="1200" dirty="0"/>
              <a:t>	</a:t>
            </a:r>
          </a:p>
          <a:p>
            <a:pPr>
              <a:buNone/>
            </a:pPr>
            <a:r>
              <a:rPr lang="en" sz="1200" dirty="0"/>
              <a:t>	White, Educated, Industrialized, Rich, and Democratic</a:t>
            </a:r>
          </a:p>
          <a:p>
            <a:pPr>
              <a:buNone/>
            </a:pPr>
            <a:endParaRPr lang="en" sz="1200" dirty="0"/>
          </a:p>
          <a:p>
            <a:pPr>
              <a:buNone/>
            </a:pPr>
            <a:r>
              <a:rPr lang="en" sz="1200" dirty="0"/>
              <a:t>WEIRD samples exclude variability provided from other perspectives.</a:t>
            </a:r>
          </a:p>
        </p:txBody>
      </p:sp>
      <p:sp>
        <p:nvSpPr>
          <p:cNvPr id="4" name="Slide Number Placeholder 3"/>
          <p:cNvSpPr>
            <a:spLocks noGrp="1"/>
          </p:cNvSpPr>
          <p:nvPr>
            <p:ph type="sldNum" sz="quarter" idx="5"/>
          </p:nvPr>
        </p:nvSpPr>
        <p:spPr/>
        <p:txBody>
          <a:bodyPr/>
          <a:lstStyle/>
          <a:p>
            <a:fld id="{3733D7A2-C585-48BF-BF8C-C21FDC051F77}" type="slidenum">
              <a:rPr lang="en-US" smtClean="0"/>
              <a:t>7</a:t>
            </a:fld>
            <a:endParaRPr lang="en-US" dirty="0"/>
          </a:p>
        </p:txBody>
      </p:sp>
    </p:spTree>
    <p:extLst>
      <p:ext uri="{BB962C8B-B14F-4D97-AF65-F5344CB8AC3E}">
        <p14:creationId xmlns:p14="http://schemas.microsoft.com/office/powerpoint/2010/main" val="387001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8</a:t>
            </a:fld>
            <a:endParaRPr lang="en-US" dirty="0"/>
          </a:p>
        </p:txBody>
      </p:sp>
    </p:spTree>
    <p:extLst>
      <p:ext uri="{BB962C8B-B14F-4D97-AF65-F5344CB8AC3E}">
        <p14:creationId xmlns:p14="http://schemas.microsoft.com/office/powerpoint/2010/main" val="205731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http://faculty.webster.edu/woolflm/calkins.html </a:t>
            </a:r>
          </a:p>
        </p:txBody>
      </p:sp>
      <p:sp>
        <p:nvSpPr>
          <p:cNvPr id="4" name="Slide Number Placeholder 3"/>
          <p:cNvSpPr>
            <a:spLocks noGrp="1"/>
          </p:cNvSpPr>
          <p:nvPr>
            <p:ph type="sldNum" sz="quarter" idx="5"/>
          </p:nvPr>
        </p:nvSpPr>
        <p:spPr/>
        <p:txBody>
          <a:bodyPr/>
          <a:lstStyle/>
          <a:p>
            <a:fld id="{3733D7A2-C585-48BF-BF8C-C21FDC051F77}" type="slidenum">
              <a:rPr lang="en-US" smtClean="0"/>
              <a:t>9</a:t>
            </a:fld>
            <a:endParaRPr lang="en-US" dirty="0"/>
          </a:p>
        </p:txBody>
      </p:sp>
    </p:spTree>
    <p:extLst>
      <p:ext uri="{BB962C8B-B14F-4D97-AF65-F5344CB8AC3E}">
        <p14:creationId xmlns:p14="http://schemas.microsoft.com/office/powerpoint/2010/main" val="323099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Mary Whiton Calkins pictured with other prominent psychologists at Harvard on December 29</a:t>
            </a:r>
            <a:r>
              <a:rPr lang="en-US" sz="1200" baseline="30000" dirty="0"/>
              <a:t>th</a:t>
            </a:r>
            <a:r>
              <a:rPr lang="en-US" sz="1200" dirty="0"/>
              <a:t>, 1919.</a:t>
            </a:r>
          </a:p>
          <a:p>
            <a:r>
              <a:rPr lang="en-US" sz="1200" dirty="0"/>
              <a:t>Back row: Dodge, Calkins, Ogden, Hollingsworth, Baldwin</a:t>
            </a:r>
          </a:p>
          <a:p>
            <a:r>
              <a:rPr lang="en-US" sz="1200" dirty="0"/>
              <a:t>Front row: Warren, Woodworth, Seashore, Scott, and </a:t>
            </a:r>
            <a:r>
              <a:rPr lang="en-US" sz="1200" dirty="0" err="1"/>
              <a:t>Langfeld</a:t>
            </a:r>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10</a:t>
            </a:fld>
            <a:endParaRPr lang="en-US" dirty="0"/>
          </a:p>
        </p:txBody>
      </p:sp>
    </p:spTree>
    <p:extLst>
      <p:ext uri="{BB962C8B-B14F-4D97-AF65-F5344CB8AC3E}">
        <p14:creationId xmlns:p14="http://schemas.microsoft.com/office/powerpoint/2010/main" val="15352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Aim of model: “facilitate recognition and understanding of the complexities of individual identity and contribute to a complete understanding of cultural identity”</a:t>
            </a:r>
          </a:p>
          <a:p>
            <a:pPr marL="171450" indent="-171450">
              <a:buFont typeface="Arial" panose="020B0604020202020204" pitchFamily="34" charset="0"/>
              <a:buChar char="•"/>
            </a:pPr>
            <a:r>
              <a:rPr lang="en-US" dirty="0"/>
              <a:t>We are all a mixture of these identities, which can shape and explain our experiences in the world</a:t>
            </a:r>
          </a:p>
          <a:p>
            <a:pPr marL="171450" indent="-171450">
              <a:buFont typeface="Arial" panose="020B0604020202020204" pitchFamily="34" charset="0"/>
              <a:buChar char="•"/>
            </a:pPr>
            <a:r>
              <a:rPr lang="en-US" dirty="0"/>
              <a:t>Lab manual uses this model as a guidepost for incorporating diversity topics into the teaching of statistics and research design</a:t>
            </a:r>
          </a:p>
        </p:txBody>
      </p:sp>
      <p:sp>
        <p:nvSpPr>
          <p:cNvPr id="4" name="Slide Number Placeholder 3"/>
          <p:cNvSpPr>
            <a:spLocks noGrp="1"/>
          </p:cNvSpPr>
          <p:nvPr>
            <p:ph type="sldNum" sz="quarter" idx="5"/>
          </p:nvPr>
        </p:nvSpPr>
        <p:spPr/>
        <p:txBody>
          <a:bodyPr/>
          <a:lstStyle/>
          <a:p>
            <a:fld id="{3733D7A2-C585-48BF-BF8C-C21FDC051F77}" type="slidenum">
              <a:rPr lang="en-US" smtClean="0"/>
              <a:t>11</a:t>
            </a:fld>
            <a:endParaRPr lang="en-US" dirty="0"/>
          </a:p>
        </p:txBody>
      </p:sp>
    </p:spTree>
    <p:extLst>
      <p:ext uri="{BB962C8B-B14F-4D97-AF65-F5344CB8AC3E}">
        <p14:creationId xmlns:p14="http://schemas.microsoft.com/office/powerpoint/2010/main" val="55628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D290-20AE-E35D-74DA-D0FCB661C5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0C401-B8FC-EBE2-7805-17974176F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68117E-0CBE-F8F6-6723-D92E42AB6B89}"/>
              </a:ext>
            </a:extLst>
          </p:cNvPr>
          <p:cNvSpPr>
            <a:spLocks noGrp="1"/>
          </p:cNvSpPr>
          <p:nvPr>
            <p:ph type="dt" sz="half" idx="10"/>
          </p:nvPr>
        </p:nvSpPr>
        <p:spPr/>
        <p:txBody>
          <a:bodyPr/>
          <a:lstStyle/>
          <a:p>
            <a:fld id="{43A52079-6997-47B8-B262-4ED5D2EA2D74}" type="datetime1">
              <a:rPr lang="en-US" smtClean="0"/>
              <a:t>5/25/2023</a:t>
            </a:fld>
            <a:endParaRPr lang="en-US" dirty="0"/>
          </a:p>
        </p:txBody>
      </p:sp>
      <p:sp>
        <p:nvSpPr>
          <p:cNvPr id="5" name="Footer Placeholder 4">
            <a:extLst>
              <a:ext uri="{FF2B5EF4-FFF2-40B4-BE49-F238E27FC236}">
                <a16:creationId xmlns:a16="http://schemas.microsoft.com/office/drawing/2014/main" id="{159A630F-D9BC-FEF1-FC56-31464C60C2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3AA55A-E79C-ACF6-A473-749844974458}"/>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1075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8FC7-E9AA-DEA2-1D52-10C684FF8D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AC7E39-9749-20B0-FC43-78592B3248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EEAE3-65A1-78DB-DBEC-0F6F391224B6}"/>
              </a:ext>
            </a:extLst>
          </p:cNvPr>
          <p:cNvSpPr>
            <a:spLocks noGrp="1"/>
          </p:cNvSpPr>
          <p:nvPr>
            <p:ph type="dt" sz="half" idx="10"/>
          </p:nvPr>
        </p:nvSpPr>
        <p:spPr/>
        <p:txBody>
          <a:bodyPr/>
          <a:lstStyle/>
          <a:p>
            <a:fld id="{4CAC80CA-06EA-4D97-A1EC-F2A229B592C4}" type="datetime1">
              <a:rPr lang="en-US" smtClean="0"/>
              <a:t>5/25/2023</a:t>
            </a:fld>
            <a:endParaRPr lang="en-US" dirty="0"/>
          </a:p>
        </p:txBody>
      </p:sp>
      <p:sp>
        <p:nvSpPr>
          <p:cNvPr id="5" name="Footer Placeholder 4">
            <a:extLst>
              <a:ext uri="{FF2B5EF4-FFF2-40B4-BE49-F238E27FC236}">
                <a16:creationId xmlns:a16="http://schemas.microsoft.com/office/drawing/2014/main" id="{929917AC-AB36-7AEB-19CE-AFCF6637FC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E5B832-09A5-DDAF-3155-ABE3579310C3}"/>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1809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9BE53-C12C-3C02-6C9A-56FB6D0E7C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BE77B0-5C06-75DA-DA3E-20110E847A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F4A04-E816-13AF-D6E5-3B319B6080F4}"/>
              </a:ext>
            </a:extLst>
          </p:cNvPr>
          <p:cNvSpPr>
            <a:spLocks noGrp="1"/>
          </p:cNvSpPr>
          <p:nvPr>
            <p:ph type="dt" sz="half" idx="10"/>
          </p:nvPr>
        </p:nvSpPr>
        <p:spPr/>
        <p:txBody>
          <a:bodyPr/>
          <a:lstStyle/>
          <a:p>
            <a:fld id="{AAA60CC4-6CA2-4A99-B83B-711E420D000E}" type="datetime1">
              <a:rPr lang="en-US" smtClean="0"/>
              <a:t>5/25/2023</a:t>
            </a:fld>
            <a:endParaRPr lang="en-US" dirty="0"/>
          </a:p>
        </p:txBody>
      </p:sp>
      <p:sp>
        <p:nvSpPr>
          <p:cNvPr id="5" name="Footer Placeholder 4">
            <a:extLst>
              <a:ext uri="{FF2B5EF4-FFF2-40B4-BE49-F238E27FC236}">
                <a16:creationId xmlns:a16="http://schemas.microsoft.com/office/drawing/2014/main" id="{77EE71D6-92CD-3A47-0C3C-9B7C2CCE8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E1F6CD-AF06-4879-6D8E-5FA02CED37B4}"/>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52665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320333" y="6241345"/>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8346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BC42-6A06-5CDF-275A-4BE43DEBD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909EC5-0397-B2EB-8B7F-024A336F6F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8DA69-6068-BD56-54D1-3DD93A8528A6}"/>
              </a:ext>
            </a:extLst>
          </p:cNvPr>
          <p:cNvSpPr>
            <a:spLocks noGrp="1"/>
          </p:cNvSpPr>
          <p:nvPr>
            <p:ph type="dt" sz="half" idx="10"/>
          </p:nvPr>
        </p:nvSpPr>
        <p:spPr/>
        <p:txBody>
          <a:bodyPr/>
          <a:lstStyle/>
          <a:p>
            <a:fld id="{E7B41ED8-AC2E-4560-8CC9-E6292DDF25B6}" type="datetime1">
              <a:rPr lang="en-US" smtClean="0"/>
              <a:t>5/25/2023</a:t>
            </a:fld>
            <a:endParaRPr lang="en-US" dirty="0"/>
          </a:p>
        </p:txBody>
      </p:sp>
      <p:sp>
        <p:nvSpPr>
          <p:cNvPr id="5" name="Footer Placeholder 4">
            <a:extLst>
              <a:ext uri="{FF2B5EF4-FFF2-40B4-BE49-F238E27FC236}">
                <a16:creationId xmlns:a16="http://schemas.microsoft.com/office/drawing/2014/main" id="{5BD81D3E-5570-E2F4-B5EC-C27D3601D2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7A7322-4110-4332-A7ED-70B61C18A749}"/>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1162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E064-5E3D-B83C-D280-74E6488AD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7245C-BB37-BA99-5012-F8BCBC011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CEB66-39EB-25D9-B178-141B0A04F378}"/>
              </a:ext>
            </a:extLst>
          </p:cNvPr>
          <p:cNvSpPr>
            <a:spLocks noGrp="1"/>
          </p:cNvSpPr>
          <p:nvPr>
            <p:ph type="dt" sz="half" idx="10"/>
          </p:nvPr>
        </p:nvSpPr>
        <p:spPr/>
        <p:txBody>
          <a:bodyPr/>
          <a:lstStyle/>
          <a:p>
            <a:fld id="{85238998-10EA-455D-8FDC-3EBC7E198582}" type="datetime1">
              <a:rPr lang="en-US" smtClean="0"/>
              <a:t>5/25/2023</a:t>
            </a:fld>
            <a:endParaRPr lang="en-US" dirty="0"/>
          </a:p>
        </p:txBody>
      </p:sp>
      <p:sp>
        <p:nvSpPr>
          <p:cNvPr id="5" name="Footer Placeholder 4">
            <a:extLst>
              <a:ext uri="{FF2B5EF4-FFF2-40B4-BE49-F238E27FC236}">
                <a16:creationId xmlns:a16="http://schemas.microsoft.com/office/drawing/2014/main" id="{54D1BFED-BC1B-EFE7-0BB2-DD80516391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E6EBE0-B4D3-2BCE-D9DE-D388F75B2BBF}"/>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154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D993-9E44-E836-3864-CC00738423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667B0-AD47-279E-7AE7-D9D2FECD00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092104-43BC-89D6-A3B7-2CFD335F4A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02AFA-AE53-3545-7022-B8EE487B55C6}"/>
              </a:ext>
            </a:extLst>
          </p:cNvPr>
          <p:cNvSpPr>
            <a:spLocks noGrp="1"/>
          </p:cNvSpPr>
          <p:nvPr>
            <p:ph type="dt" sz="half" idx="10"/>
          </p:nvPr>
        </p:nvSpPr>
        <p:spPr/>
        <p:txBody>
          <a:bodyPr/>
          <a:lstStyle/>
          <a:p>
            <a:fld id="{F5A4E9B6-2EC2-45E6-A437-DCC674AAC4AF}" type="datetime1">
              <a:rPr lang="en-US" smtClean="0"/>
              <a:t>5/25/2023</a:t>
            </a:fld>
            <a:endParaRPr lang="en-US" dirty="0"/>
          </a:p>
        </p:txBody>
      </p:sp>
      <p:sp>
        <p:nvSpPr>
          <p:cNvPr id="6" name="Footer Placeholder 5">
            <a:extLst>
              <a:ext uri="{FF2B5EF4-FFF2-40B4-BE49-F238E27FC236}">
                <a16:creationId xmlns:a16="http://schemas.microsoft.com/office/drawing/2014/main" id="{C81682AB-6D85-B305-B135-C5B62F2BCD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94C57F-8EDD-C619-E0CE-D5AB4C4F3841}"/>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006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0603-6004-4AF6-309A-B66641E2EC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F00586-24C8-2AEB-1195-156A8116F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D1113-6DD3-A6A7-DD64-15C9B332A0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DA46AF-6839-0752-F3B6-EA7ED7B33B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0B172F-E49C-6AA0-9B77-22763E0677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1C1DB6-8572-E6D4-4532-4724E671035B}"/>
              </a:ext>
            </a:extLst>
          </p:cNvPr>
          <p:cNvSpPr>
            <a:spLocks noGrp="1"/>
          </p:cNvSpPr>
          <p:nvPr>
            <p:ph type="dt" sz="half" idx="10"/>
          </p:nvPr>
        </p:nvSpPr>
        <p:spPr/>
        <p:txBody>
          <a:bodyPr/>
          <a:lstStyle/>
          <a:p>
            <a:fld id="{BF2D4FF3-940D-4DDE-86D8-82D5A8663636}" type="datetime1">
              <a:rPr lang="en-US" smtClean="0"/>
              <a:t>5/25/2023</a:t>
            </a:fld>
            <a:endParaRPr lang="en-US" dirty="0"/>
          </a:p>
        </p:txBody>
      </p:sp>
      <p:sp>
        <p:nvSpPr>
          <p:cNvPr id="8" name="Footer Placeholder 7">
            <a:extLst>
              <a:ext uri="{FF2B5EF4-FFF2-40B4-BE49-F238E27FC236}">
                <a16:creationId xmlns:a16="http://schemas.microsoft.com/office/drawing/2014/main" id="{F89E5C9D-0C5F-850B-855F-47C8D74746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C920C3-2A43-176D-B79C-AC331C6F27EB}"/>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6693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CAC2-8FBE-718E-90D3-AE8A519B7B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218311-60ED-CFD6-75B7-3C44BA2798A1}"/>
              </a:ext>
            </a:extLst>
          </p:cNvPr>
          <p:cNvSpPr>
            <a:spLocks noGrp="1"/>
          </p:cNvSpPr>
          <p:nvPr>
            <p:ph type="dt" sz="half" idx="10"/>
          </p:nvPr>
        </p:nvSpPr>
        <p:spPr/>
        <p:txBody>
          <a:bodyPr/>
          <a:lstStyle/>
          <a:p>
            <a:fld id="{C4955261-7117-41BB-BB79-8C1909625493}" type="datetime1">
              <a:rPr lang="en-US" smtClean="0"/>
              <a:t>5/25/2023</a:t>
            </a:fld>
            <a:endParaRPr lang="en-US" dirty="0"/>
          </a:p>
        </p:txBody>
      </p:sp>
      <p:sp>
        <p:nvSpPr>
          <p:cNvPr id="4" name="Footer Placeholder 3">
            <a:extLst>
              <a:ext uri="{FF2B5EF4-FFF2-40B4-BE49-F238E27FC236}">
                <a16:creationId xmlns:a16="http://schemas.microsoft.com/office/drawing/2014/main" id="{7E9D3DF4-DAA5-4CDE-BF06-1E14B1762F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B65253-0C84-0348-A067-10AD2F53BCF9}"/>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7248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EB39C-6A08-7EAB-0F9F-CEB231E8CF9C}"/>
              </a:ext>
            </a:extLst>
          </p:cNvPr>
          <p:cNvSpPr>
            <a:spLocks noGrp="1"/>
          </p:cNvSpPr>
          <p:nvPr>
            <p:ph type="dt" sz="half" idx="10"/>
          </p:nvPr>
        </p:nvSpPr>
        <p:spPr/>
        <p:txBody>
          <a:bodyPr/>
          <a:lstStyle/>
          <a:p>
            <a:fld id="{11E204D7-DE7F-414C-8571-0012DE9EFCDB}" type="datetime1">
              <a:rPr lang="en-US" smtClean="0"/>
              <a:t>5/25/2023</a:t>
            </a:fld>
            <a:endParaRPr lang="en-US" dirty="0"/>
          </a:p>
        </p:txBody>
      </p:sp>
      <p:sp>
        <p:nvSpPr>
          <p:cNvPr id="3" name="Footer Placeholder 2">
            <a:extLst>
              <a:ext uri="{FF2B5EF4-FFF2-40B4-BE49-F238E27FC236}">
                <a16:creationId xmlns:a16="http://schemas.microsoft.com/office/drawing/2014/main" id="{0E54D8EA-1196-0AF9-C0D1-31585EC67D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13C4EA-7236-02E8-081E-68A4D010F499}"/>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1025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8E37-AEDE-6B4B-759E-6E97231C6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CBC526-D8BE-69F2-EDE8-17AACE05F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0668A2-530D-A34E-226E-4BDB78885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87ED1-47CA-7BA8-74AC-C824110E0CAB}"/>
              </a:ext>
            </a:extLst>
          </p:cNvPr>
          <p:cNvSpPr>
            <a:spLocks noGrp="1"/>
          </p:cNvSpPr>
          <p:nvPr>
            <p:ph type="dt" sz="half" idx="10"/>
          </p:nvPr>
        </p:nvSpPr>
        <p:spPr/>
        <p:txBody>
          <a:bodyPr/>
          <a:lstStyle/>
          <a:p>
            <a:fld id="{BE378FF3-85EA-48E5-8D8C-1DB156807E49}" type="datetime1">
              <a:rPr lang="en-US" smtClean="0"/>
              <a:t>5/25/2023</a:t>
            </a:fld>
            <a:endParaRPr lang="en-US" dirty="0"/>
          </a:p>
        </p:txBody>
      </p:sp>
      <p:sp>
        <p:nvSpPr>
          <p:cNvPr id="6" name="Footer Placeholder 5">
            <a:extLst>
              <a:ext uri="{FF2B5EF4-FFF2-40B4-BE49-F238E27FC236}">
                <a16:creationId xmlns:a16="http://schemas.microsoft.com/office/drawing/2014/main" id="{B843C46D-E7E3-4C5F-8605-9BDCAAD084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DF4EBD-0B6F-1ADB-EF8B-B9F21DE1F66B}"/>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0028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5389-64B4-AFAF-BF99-2DE4A19B5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C125CC-8E34-38A8-CD8B-D3C972BE8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90B059-9756-6959-3269-7F90BB1E8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AB074-48C1-26D9-8A8C-941E3C2F5B1D}"/>
              </a:ext>
            </a:extLst>
          </p:cNvPr>
          <p:cNvSpPr>
            <a:spLocks noGrp="1"/>
          </p:cNvSpPr>
          <p:nvPr>
            <p:ph type="dt" sz="half" idx="10"/>
          </p:nvPr>
        </p:nvSpPr>
        <p:spPr/>
        <p:txBody>
          <a:bodyPr/>
          <a:lstStyle/>
          <a:p>
            <a:fld id="{5CB83234-995D-4149-8E1E-BC120E9070D5}" type="datetime1">
              <a:rPr lang="en-US" smtClean="0"/>
              <a:t>5/25/2023</a:t>
            </a:fld>
            <a:endParaRPr lang="en-US" dirty="0"/>
          </a:p>
        </p:txBody>
      </p:sp>
      <p:sp>
        <p:nvSpPr>
          <p:cNvPr id="6" name="Footer Placeholder 5">
            <a:extLst>
              <a:ext uri="{FF2B5EF4-FFF2-40B4-BE49-F238E27FC236}">
                <a16:creationId xmlns:a16="http://schemas.microsoft.com/office/drawing/2014/main" id="{4DAD123B-C3A9-BE70-5DAF-A2D3146856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D8BFE6-91D3-3AF2-A6CB-E585D1770987}"/>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571543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9FC06-9FA4-08E9-ED77-4AFF6F1AF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E65C0-7572-3628-9EDF-BA2AC1E19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25118-571B-E517-18C6-B8435622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83234-995D-4149-8E1E-BC120E9070D5}" type="datetime1">
              <a:rPr lang="en-US" smtClean="0"/>
              <a:t>5/25/2023</a:t>
            </a:fld>
            <a:endParaRPr lang="en-US" dirty="0"/>
          </a:p>
        </p:txBody>
      </p:sp>
      <p:sp>
        <p:nvSpPr>
          <p:cNvPr id="5" name="Footer Placeholder 4">
            <a:extLst>
              <a:ext uri="{FF2B5EF4-FFF2-40B4-BE49-F238E27FC236}">
                <a16:creationId xmlns:a16="http://schemas.microsoft.com/office/drawing/2014/main" id="{FCDB49BB-399F-78C4-4573-24AF40174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AE4010-5B18-3477-B4C1-64556C48F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067055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Ho6OlPrD7sA?feature=oembed"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3047" y="10"/>
            <a:ext cx="12191999" cy="6857990"/>
          </a:xfrm>
          <a:prstGeom prst="rect">
            <a:avLst/>
          </a:prstGeom>
        </p:spPr>
      </p:pic>
      <p:sp>
        <p:nvSpPr>
          <p:cNvPr id="30" name="Rectangle 2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Chapter ?: Introduction</a:t>
            </a: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pPr>
              <a:spcAft>
                <a:spcPts val="600"/>
              </a:spcAft>
            </a:pPr>
            <a:r>
              <a:rPr lang="en-US">
                <a:solidFill>
                  <a:srgbClr val="FFFFFF"/>
                </a:solidFill>
              </a:rPr>
              <a:t>Statistics in Psychology</a:t>
            </a:r>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995E8B-DB3C-4E23-9186-1613402BF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21E7C5-2080-4549-97AA-9A6688257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957B04-C024-4B5F-B7C3-20FAE3F1D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BFCE4-B693-49EB-9CE1-442033219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FFC4225-9683-4D55-8686-FCDDB8BCBF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6" name="Straight Connector 15">
              <a:extLst>
                <a:ext uri="{FF2B5EF4-FFF2-40B4-BE49-F238E27FC236}">
                  <a16:creationId xmlns:a16="http://schemas.microsoft.com/office/drawing/2014/main" id="{23CC42CD-CAE0-4CF0-B118-067FD44A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3ED46F-B155-4F61-89A2-9811AA0F3B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3B7973-20C3-4DB8-B3E0-064793F7A9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30D744-3746-48BB-92A0-20B891DE86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D8026D57-D18A-6CB3-D3AA-EDD05A58108F}"/>
              </a:ext>
            </a:extLst>
          </p:cNvPr>
          <p:cNvPicPr>
            <a:picLocks noChangeAspect="1"/>
          </p:cNvPicPr>
          <p:nvPr/>
        </p:nvPicPr>
        <p:blipFill rotWithShape="1">
          <a:blip r:embed="rId3"/>
          <a:srcRect t="672" r="-1" b="34166"/>
          <a:stretch/>
        </p:blipFill>
        <p:spPr>
          <a:xfrm>
            <a:off x="-3048" y="-1"/>
            <a:ext cx="12188952" cy="6155419"/>
          </a:xfrm>
          <a:prstGeom prst="rect">
            <a:avLst/>
          </a:prstGeom>
        </p:spPr>
      </p:pic>
      <p:grpSp>
        <p:nvGrpSpPr>
          <p:cNvPr id="21" name="Group 20">
            <a:extLst>
              <a:ext uri="{FF2B5EF4-FFF2-40B4-BE49-F238E27FC236}">
                <a16:creationId xmlns:a16="http://schemas.microsoft.com/office/drawing/2014/main" id="{9D85FE18-7BE5-446D-9A33-1C7C3B9106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0051917B-A90B-4216-B86A-326AF85FF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19777D6-E475-4DB7-968D-5643F54B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50EF92-D35C-417F-B5C0-4BA7EA36A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BB14A7B-EFDD-4C96-8E2A-7DF6B1618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AF08D53-C22B-4EB4-B59D-94B42A14DB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950868D-F005-4C1A-A79B-D069B9947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65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F0461-8434-4DA6-AF99-44C397327771}"/>
              </a:ext>
            </a:extLst>
          </p:cNvPr>
          <p:cNvSpPr>
            <a:spLocks noGrp="1"/>
          </p:cNvSpPr>
          <p:nvPr>
            <p:ph type="title"/>
          </p:nvPr>
        </p:nvSpPr>
        <p:spPr>
          <a:xfrm>
            <a:off x="838200" y="557189"/>
            <a:ext cx="3374136" cy="5567891"/>
          </a:xfrm>
        </p:spPr>
        <p:txBody>
          <a:bodyPr>
            <a:normAutofit/>
          </a:bodyPr>
          <a:lstStyle/>
          <a:p>
            <a:r>
              <a:rPr lang="en-US" sz="4800"/>
              <a:t>ADDRESSING Model of Diversity </a:t>
            </a:r>
            <a:br>
              <a:rPr lang="en-US" sz="4800"/>
            </a:br>
            <a:r>
              <a:rPr lang="en-US" sz="4800"/>
              <a:t>(Hays, 1996, 2008)</a:t>
            </a:r>
          </a:p>
        </p:txBody>
      </p:sp>
      <p:graphicFrame>
        <p:nvGraphicFramePr>
          <p:cNvPr id="12" name="Content Placeholder 2">
            <a:extLst>
              <a:ext uri="{FF2B5EF4-FFF2-40B4-BE49-F238E27FC236}">
                <a16:creationId xmlns:a16="http://schemas.microsoft.com/office/drawing/2014/main" id="{37786DF2-1A9C-4DE4-83E0-801E78396D84}"/>
              </a:ext>
            </a:extLst>
          </p:cNvPr>
          <p:cNvGraphicFramePr>
            <a:graphicFrameLocks noGrp="1"/>
          </p:cNvGraphicFramePr>
          <p:nvPr>
            <p:ph idx="1"/>
            <p:extLst>
              <p:ext uri="{D42A27DB-BD31-4B8C-83A1-F6EECF244321}">
                <p14:modId xmlns:p14="http://schemas.microsoft.com/office/powerpoint/2010/main" val="146407956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725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9CAA-5890-483E-9D4A-1814509A054A}"/>
              </a:ext>
            </a:extLst>
          </p:cNvPr>
          <p:cNvSpPr>
            <a:spLocks noGrp="1"/>
          </p:cNvSpPr>
          <p:nvPr>
            <p:ph type="title"/>
          </p:nvPr>
        </p:nvSpPr>
        <p:spPr/>
        <p:txBody>
          <a:bodyPr/>
          <a:lstStyle/>
          <a:p>
            <a:r>
              <a:rPr lang="en-US" dirty="0"/>
              <a:t>The “Backfire Effect”</a:t>
            </a:r>
          </a:p>
        </p:txBody>
      </p:sp>
      <p:sp>
        <p:nvSpPr>
          <p:cNvPr id="3" name="Content Placeholder 2">
            <a:extLst>
              <a:ext uri="{FF2B5EF4-FFF2-40B4-BE49-F238E27FC236}">
                <a16:creationId xmlns:a16="http://schemas.microsoft.com/office/drawing/2014/main" id="{24F5B0F4-A4B3-4F31-B9DC-6F5FD8C6B87F}"/>
              </a:ext>
            </a:extLst>
          </p:cNvPr>
          <p:cNvSpPr>
            <a:spLocks noGrp="1"/>
          </p:cNvSpPr>
          <p:nvPr>
            <p:ph idx="1"/>
          </p:nvPr>
        </p:nvSpPr>
        <p:spPr>
          <a:xfrm>
            <a:off x="818712" y="2222287"/>
            <a:ext cx="10554574" cy="4407113"/>
          </a:xfrm>
        </p:spPr>
        <p:txBody>
          <a:bodyPr>
            <a:normAutofit fontScale="70000" lnSpcReduction="20000"/>
          </a:bodyPr>
          <a:lstStyle/>
          <a:p>
            <a:r>
              <a:rPr lang="en-US" dirty="0"/>
              <a:t>“The Backfire Effect” is the tendency for people to increase their original stance or perspective about something, even in the face of evidence that contradicts their original stance or perspective</a:t>
            </a:r>
          </a:p>
          <a:p>
            <a:r>
              <a:rPr lang="en-US" dirty="0"/>
              <a:t>You may encounter topics that you haven’t heard of before, or that may conflict with your personally held beliefs and attitudes</a:t>
            </a:r>
          </a:p>
          <a:p>
            <a:r>
              <a:rPr lang="en-US" dirty="0"/>
              <a:t>As a result, you may find yourself wanting to reject the research and statistics we cover in order to protect your original beliefs and attitudes– keep in mind:</a:t>
            </a:r>
          </a:p>
          <a:p>
            <a:pPr marL="800100" lvl="1" indent="-342900">
              <a:buFont typeface="+mj-lt"/>
              <a:buAutoNum type="arabicPeriod"/>
            </a:pPr>
            <a:r>
              <a:rPr lang="en-US" dirty="0"/>
              <a:t>We are </a:t>
            </a:r>
            <a:r>
              <a:rPr lang="en-US" i="1" dirty="0"/>
              <a:t>not</a:t>
            </a:r>
            <a:r>
              <a:rPr lang="en-US" dirty="0"/>
              <a:t> trying to change your mind or persuade you about these topics. </a:t>
            </a:r>
            <a:r>
              <a:rPr lang="en-US" b="1" dirty="0"/>
              <a:t>You are entitled to your beliefs, attitudes, and worldviews</a:t>
            </a:r>
            <a:r>
              <a:rPr lang="en-US" dirty="0"/>
              <a:t>. We are simply trying to highlight research on diversity topics in order to increase </a:t>
            </a:r>
            <a:r>
              <a:rPr lang="en-US" i="1" dirty="0"/>
              <a:t>awareness</a:t>
            </a:r>
            <a:r>
              <a:rPr lang="en-US" dirty="0"/>
              <a:t> of these issues and highlight often underrepresented identities in psychological research and science.</a:t>
            </a:r>
          </a:p>
          <a:p>
            <a:pPr marL="800100" lvl="1" indent="-342900">
              <a:buFont typeface="+mj-lt"/>
              <a:buAutoNum type="arabicPeriod"/>
            </a:pPr>
            <a:r>
              <a:rPr lang="en-US" dirty="0"/>
              <a:t>If you experience a conflict between your personal views and the topics covered, </a:t>
            </a:r>
            <a:r>
              <a:rPr lang="en-US" b="1" dirty="0"/>
              <a:t>not only is that okay, but it is also normal and expected</a:t>
            </a:r>
            <a:r>
              <a:rPr lang="en-US" dirty="0"/>
              <a:t>.</a:t>
            </a:r>
          </a:p>
          <a:p>
            <a:pPr marL="400050"/>
            <a:r>
              <a:rPr lang="en-US" dirty="0"/>
              <a:t>The goal of this course is to encourage you to keep an open mind, and ultimately </a:t>
            </a:r>
            <a:r>
              <a:rPr lang="en-US"/>
              <a:t>not to </a:t>
            </a:r>
            <a:r>
              <a:rPr lang="en-US" i="1"/>
              <a:t>reject</a:t>
            </a:r>
            <a:r>
              <a:rPr lang="en-US"/>
              <a:t> </a:t>
            </a:r>
            <a:r>
              <a:rPr lang="en-US" dirty="0"/>
              <a:t>the information you encounter, but to reflect </a:t>
            </a:r>
            <a:r>
              <a:rPr lang="en-US"/>
              <a:t>and contemplate on </a:t>
            </a:r>
            <a:r>
              <a:rPr lang="en-US" dirty="0"/>
              <a:t>how you can incorporate this information into your existing worldview and perspective</a:t>
            </a:r>
          </a:p>
          <a:p>
            <a:pPr marL="400050"/>
            <a:r>
              <a:rPr lang="en-US" dirty="0"/>
              <a:t>This creates not only a space conducive for exploring and discussing multiple worldviews, but also makes for better science!</a:t>
            </a:r>
          </a:p>
        </p:txBody>
      </p:sp>
    </p:spTree>
    <p:extLst>
      <p:ext uri="{BB962C8B-B14F-4D97-AF65-F5344CB8AC3E}">
        <p14:creationId xmlns:p14="http://schemas.microsoft.com/office/powerpoint/2010/main" val="404341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949E2864-1CB6-6579-9B2E-1BF360B0DF50}"/>
              </a:ext>
            </a:extLst>
          </p:cNvPr>
          <p:cNvPicPr>
            <a:picLocks noChangeAspect="1"/>
          </p:cNvPicPr>
          <p:nvPr/>
        </p:nvPicPr>
        <p:blipFill rotWithShape="1">
          <a:blip r:embed="rId2"/>
          <a:srcRect l="6236" r="36799" b="-2"/>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0470CEB3-6E28-4740-8036-8E8B6BF924FA}"/>
              </a:ext>
            </a:extLst>
          </p:cNvPr>
          <p:cNvSpPr>
            <a:spLocks noGrp="1"/>
          </p:cNvSpPr>
          <p:nvPr>
            <p:ph type="title"/>
          </p:nvPr>
        </p:nvSpPr>
        <p:spPr>
          <a:xfrm>
            <a:off x="6094105" y="802955"/>
            <a:ext cx="4977976" cy="1454051"/>
          </a:xfrm>
        </p:spPr>
        <p:txBody>
          <a:bodyPr anchor="b">
            <a:normAutofit/>
          </a:bodyPr>
          <a:lstStyle/>
          <a:p>
            <a:r>
              <a:rPr lang="en-US" sz="3600">
                <a:solidFill>
                  <a:schemeClr val="tx2"/>
                </a:solidFill>
              </a:rPr>
              <a:t>What are Statistics?</a:t>
            </a:r>
          </a:p>
        </p:txBody>
      </p:sp>
      <p:sp>
        <p:nvSpPr>
          <p:cNvPr id="3" name="Content Placeholder 2">
            <a:extLst>
              <a:ext uri="{FF2B5EF4-FFF2-40B4-BE49-F238E27FC236}">
                <a16:creationId xmlns:a16="http://schemas.microsoft.com/office/drawing/2014/main" id="{F1819E2D-4750-453D-BE83-43909F229907}"/>
              </a:ext>
            </a:extLst>
          </p:cNvPr>
          <p:cNvSpPr>
            <a:spLocks noGrp="1"/>
          </p:cNvSpPr>
          <p:nvPr>
            <p:ph idx="1"/>
          </p:nvPr>
        </p:nvSpPr>
        <p:spPr>
          <a:xfrm>
            <a:off x="6090574" y="2415756"/>
            <a:ext cx="4977578" cy="3639289"/>
          </a:xfrm>
        </p:spPr>
        <p:txBody>
          <a:bodyPr anchor="ctr">
            <a:normAutofit/>
          </a:bodyPr>
          <a:lstStyle/>
          <a:p>
            <a:r>
              <a:rPr lang="en-US" sz="1800">
                <a:solidFill>
                  <a:schemeClr val="tx2"/>
                </a:solidFill>
              </a:rPr>
              <a:t>Statistics are a branch of mathematics that deal with “</a:t>
            </a:r>
            <a:r>
              <a:rPr lang="en-US" sz="1800" b="1">
                <a:solidFill>
                  <a:schemeClr val="tx2"/>
                </a:solidFill>
              </a:rPr>
              <a:t>the collection, analysis, interpretation, and presentation of masses of numerical data” </a:t>
            </a:r>
            <a:r>
              <a:rPr lang="en-US" sz="1800">
                <a:solidFill>
                  <a:schemeClr val="tx2"/>
                </a:solidFill>
              </a:rPr>
              <a:t>(Merriam-Webster, n.d.)</a:t>
            </a:r>
          </a:p>
          <a:p>
            <a:r>
              <a:rPr lang="en-US" sz="1800">
                <a:solidFill>
                  <a:schemeClr val="tx2"/>
                </a:solidFill>
              </a:rPr>
              <a:t>We will cover </a:t>
            </a:r>
            <a:r>
              <a:rPr lang="en-US" sz="1800" b="1">
                <a:solidFill>
                  <a:schemeClr val="tx2"/>
                </a:solidFill>
              </a:rPr>
              <a:t>two branches </a:t>
            </a:r>
            <a:r>
              <a:rPr lang="en-US" sz="1800">
                <a:solidFill>
                  <a:schemeClr val="tx2"/>
                </a:solidFill>
              </a:rPr>
              <a:t>of statistics in this course:</a:t>
            </a:r>
          </a:p>
          <a:p>
            <a:pPr marL="800100" lvl="1" indent="-342900">
              <a:buFont typeface="+mj-lt"/>
              <a:buAutoNum type="arabicPeriod"/>
            </a:pPr>
            <a:r>
              <a:rPr lang="en-US" sz="1800" b="1" u="sng">
                <a:solidFill>
                  <a:schemeClr val="tx2"/>
                </a:solidFill>
              </a:rPr>
              <a:t>Descriptive statistics</a:t>
            </a:r>
            <a:r>
              <a:rPr lang="en-US" sz="1800">
                <a:solidFill>
                  <a:schemeClr val="tx2"/>
                </a:solidFill>
              </a:rPr>
              <a:t>: summarize (describe) the data</a:t>
            </a:r>
          </a:p>
          <a:p>
            <a:pPr marL="800100" lvl="1" indent="-342900">
              <a:buFont typeface="+mj-lt"/>
              <a:buAutoNum type="arabicPeriod"/>
            </a:pPr>
            <a:r>
              <a:rPr lang="en-US" sz="1800" b="1" u="sng">
                <a:solidFill>
                  <a:schemeClr val="tx2"/>
                </a:solidFill>
              </a:rPr>
              <a:t>Inferential statistics</a:t>
            </a:r>
            <a:r>
              <a:rPr lang="en-US" sz="1800">
                <a:solidFill>
                  <a:schemeClr val="tx2"/>
                </a:solidFill>
              </a:rPr>
              <a:t>: generalizes (makes inferences) about the general population based on a sample</a:t>
            </a:r>
          </a:p>
        </p:txBody>
      </p:sp>
    </p:spTree>
    <p:extLst>
      <p:ext uri="{BB962C8B-B14F-4D97-AF65-F5344CB8AC3E}">
        <p14:creationId xmlns:p14="http://schemas.microsoft.com/office/powerpoint/2010/main" val="240450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88C9C-DEF6-4909-81B3-A19AD74757E8}"/>
              </a:ext>
            </a:extLst>
          </p:cNvPr>
          <p:cNvSpPr>
            <a:spLocks noGrp="1"/>
          </p:cNvSpPr>
          <p:nvPr>
            <p:ph type="title"/>
          </p:nvPr>
        </p:nvSpPr>
        <p:spPr>
          <a:xfrm>
            <a:off x="1136397" y="502020"/>
            <a:ext cx="5323715" cy="1642970"/>
          </a:xfrm>
        </p:spPr>
        <p:txBody>
          <a:bodyPr anchor="b">
            <a:normAutofit/>
          </a:bodyPr>
          <a:lstStyle/>
          <a:p>
            <a:r>
              <a:rPr lang="en-US" sz="4000"/>
              <a:t>Descriptive Statistics</a:t>
            </a:r>
          </a:p>
        </p:txBody>
      </p:sp>
      <p:sp>
        <p:nvSpPr>
          <p:cNvPr id="3" name="Content Placeholder 2">
            <a:extLst>
              <a:ext uri="{FF2B5EF4-FFF2-40B4-BE49-F238E27FC236}">
                <a16:creationId xmlns:a16="http://schemas.microsoft.com/office/drawing/2014/main" id="{23ED61AF-186B-4084-AAC0-EF778250672D}"/>
              </a:ext>
            </a:extLst>
          </p:cNvPr>
          <p:cNvSpPr>
            <a:spLocks noGrp="1"/>
          </p:cNvSpPr>
          <p:nvPr>
            <p:ph idx="1"/>
          </p:nvPr>
        </p:nvSpPr>
        <p:spPr>
          <a:xfrm>
            <a:off x="1144923" y="2405894"/>
            <a:ext cx="5315189" cy="3535083"/>
          </a:xfrm>
        </p:spPr>
        <p:txBody>
          <a:bodyPr anchor="t">
            <a:normAutofit/>
          </a:bodyPr>
          <a:lstStyle/>
          <a:p>
            <a:r>
              <a:rPr lang="en-US" sz="1900"/>
              <a:t>Summarize/describe data</a:t>
            </a:r>
          </a:p>
          <a:p>
            <a:r>
              <a:rPr lang="en-US" sz="1900"/>
              <a:t>What gets summarized? Variables!</a:t>
            </a:r>
          </a:p>
          <a:p>
            <a:r>
              <a:rPr lang="en-US" sz="1900" b="1" u="sng"/>
              <a:t>Variables</a:t>
            </a:r>
            <a:r>
              <a:rPr lang="en-US" sz="1900"/>
              <a:t>: different items that we collect data about</a:t>
            </a:r>
          </a:p>
          <a:p>
            <a:pPr lvl="1"/>
            <a:r>
              <a:rPr lang="en-US" sz="1900" b="1" u="sng"/>
              <a:t>Demographic variables</a:t>
            </a:r>
            <a:r>
              <a:rPr lang="en-US" sz="1900"/>
              <a:t>: capture information about a participant, cannot be manipulated</a:t>
            </a:r>
          </a:p>
          <a:p>
            <a:pPr lvl="1"/>
            <a:r>
              <a:rPr lang="en-US" sz="1900" b="1" u="sng"/>
              <a:t>Independent variables</a:t>
            </a:r>
            <a:r>
              <a:rPr lang="en-US" sz="1900"/>
              <a:t>: things in a research study that </a:t>
            </a:r>
            <a:r>
              <a:rPr lang="en-US" sz="1900" i="1"/>
              <a:t>are</a:t>
            </a:r>
            <a:r>
              <a:rPr lang="en-US" sz="1900"/>
              <a:t> manipulated by the researchers</a:t>
            </a:r>
          </a:p>
          <a:p>
            <a:pPr lvl="1"/>
            <a:r>
              <a:rPr lang="en-US" sz="1900" b="1" u="sng"/>
              <a:t>Dependent variable</a:t>
            </a:r>
            <a:r>
              <a:rPr lang="en-US" sz="1900"/>
              <a:t>: value of this variable </a:t>
            </a:r>
            <a:r>
              <a:rPr lang="en-US" sz="1900" i="1"/>
              <a:t>depends</a:t>
            </a:r>
            <a:r>
              <a:rPr lang="en-US" sz="1900"/>
              <a:t> on the manipulation</a:t>
            </a:r>
            <a:endParaRPr lang="en-US" sz="1900" b="1" u="sng"/>
          </a:p>
          <a:p>
            <a:pPr lvl="1"/>
            <a:endParaRPr lang="en-US" sz="1900" b="1" u="sng"/>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mage depicting the relationship between independent variables. &quot;Independent variables influences change in the dependent variable.&quot; ">
            <a:extLst>
              <a:ext uri="{FF2B5EF4-FFF2-40B4-BE49-F238E27FC236}">
                <a16:creationId xmlns:a16="http://schemas.microsoft.com/office/drawing/2014/main" id="{D23165CD-7DB4-45D9-99AE-EB96CBEB3FB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75967" y="1470159"/>
            <a:ext cx="4170530" cy="3949574"/>
          </a:xfrm>
          <a:prstGeom prst="rect">
            <a:avLst/>
          </a:prstGeom>
          <a:solidFill>
            <a:srgbClr val="FFFFFF">
              <a:shade val="85000"/>
            </a:srgbClr>
          </a:solidFill>
        </p:spPr>
      </p:pic>
    </p:spTree>
    <p:extLst>
      <p:ext uri="{BB962C8B-B14F-4D97-AF65-F5344CB8AC3E}">
        <p14:creationId xmlns:p14="http://schemas.microsoft.com/office/powerpoint/2010/main" val="322792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314C5C-07E3-4349-B0EA-9A50B2214ACA}"/>
              </a:ext>
            </a:extLst>
          </p:cNvPr>
          <p:cNvSpPr>
            <a:spLocks noGrp="1"/>
          </p:cNvSpPr>
          <p:nvPr>
            <p:ph type="title"/>
          </p:nvPr>
        </p:nvSpPr>
        <p:spPr>
          <a:xfrm>
            <a:off x="838201" y="643467"/>
            <a:ext cx="3888526" cy="1800526"/>
          </a:xfrm>
        </p:spPr>
        <p:txBody>
          <a:bodyPr>
            <a:normAutofit/>
          </a:bodyPr>
          <a:lstStyle/>
          <a:p>
            <a:r>
              <a:rPr lang="en-US" dirty="0"/>
              <a:t>Inferential Statistics</a:t>
            </a:r>
          </a:p>
        </p:txBody>
      </p:sp>
      <p:sp>
        <p:nvSpPr>
          <p:cNvPr id="3" name="Content Placeholder 2">
            <a:extLst>
              <a:ext uri="{FF2B5EF4-FFF2-40B4-BE49-F238E27FC236}">
                <a16:creationId xmlns:a16="http://schemas.microsoft.com/office/drawing/2014/main" id="{24AB0505-EC77-49F6-83B7-AEE2AC589777}"/>
              </a:ext>
            </a:extLst>
          </p:cNvPr>
          <p:cNvSpPr>
            <a:spLocks noGrp="1"/>
          </p:cNvSpPr>
          <p:nvPr>
            <p:ph idx="1"/>
          </p:nvPr>
        </p:nvSpPr>
        <p:spPr>
          <a:xfrm>
            <a:off x="838201" y="2623381"/>
            <a:ext cx="3888528" cy="3553581"/>
          </a:xfrm>
        </p:spPr>
        <p:txBody>
          <a:bodyPr>
            <a:normAutofit/>
          </a:bodyPr>
          <a:lstStyle/>
          <a:p>
            <a:r>
              <a:rPr lang="en-US" sz="1700"/>
              <a:t>Generalize to the </a:t>
            </a:r>
            <a:r>
              <a:rPr lang="en-US" sz="1700" b="1"/>
              <a:t>population</a:t>
            </a:r>
            <a:r>
              <a:rPr lang="en-US" sz="1700"/>
              <a:t> based on the </a:t>
            </a:r>
            <a:r>
              <a:rPr lang="en-US" sz="1700" b="1"/>
              <a:t>sample</a:t>
            </a:r>
            <a:r>
              <a:rPr lang="en-US" sz="1700"/>
              <a:t> of participants in a study</a:t>
            </a:r>
          </a:p>
          <a:p>
            <a:r>
              <a:rPr lang="en-US" sz="1700" b="1" u="sng"/>
              <a:t>Sample</a:t>
            </a:r>
            <a:r>
              <a:rPr lang="en-US" sz="1700"/>
              <a:t>: a portion of the whole population</a:t>
            </a:r>
          </a:p>
          <a:p>
            <a:pPr lvl="1"/>
            <a:r>
              <a:rPr lang="en-US" sz="1700"/>
              <a:t>The closer a sample reflects the characteristics of a population, the more confidence we have in our statistics being able to generalize to the population</a:t>
            </a:r>
          </a:p>
          <a:p>
            <a:r>
              <a:rPr lang="en-US" sz="1700" b="1" u="sng"/>
              <a:t>Population</a:t>
            </a:r>
            <a:r>
              <a:rPr lang="en-US" sz="1700"/>
              <a:t>: all the people in a particular domain </a:t>
            </a:r>
            <a:endParaRPr lang="en-US" sz="1700" b="1" u="sng"/>
          </a:p>
          <a:p>
            <a:endParaRPr lang="en-US" sz="1700"/>
          </a:p>
        </p:txBody>
      </p:sp>
      <p:pic>
        <p:nvPicPr>
          <p:cNvPr id="5" name="Picture 4">
            <a:extLst>
              <a:ext uri="{FF2B5EF4-FFF2-40B4-BE49-F238E27FC236}">
                <a16:creationId xmlns:a16="http://schemas.microsoft.com/office/drawing/2014/main" id="{C8C43447-2A89-B636-CFF6-B12B8909F22E}"/>
              </a:ext>
            </a:extLst>
          </p:cNvPr>
          <p:cNvPicPr>
            <a:picLocks noChangeAspect="1"/>
          </p:cNvPicPr>
          <p:nvPr/>
        </p:nvPicPr>
        <p:blipFill>
          <a:blip r:embed="rId3"/>
          <a:stretch>
            <a:fillRect/>
          </a:stretch>
        </p:blipFill>
        <p:spPr>
          <a:xfrm>
            <a:off x="6800986" y="1544154"/>
            <a:ext cx="4747547" cy="3798036"/>
          </a:xfrm>
          <a:prstGeom prst="rect">
            <a:avLst/>
          </a:prstGeom>
        </p:spPr>
      </p:pic>
    </p:spTree>
    <p:extLst>
      <p:ext uri="{BB962C8B-B14F-4D97-AF65-F5344CB8AC3E}">
        <p14:creationId xmlns:p14="http://schemas.microsoft.com/office/powerpoint/2010/main" val="121948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CC0F9E-6C97-49D8-84A4-1AD0C03E2E8E}"/>
              </a:ext>
            </a:extLst>
          </p:cNvPr>
          <p:cNvSpPr>
            <a:spLocks noGrp="1"/>
          </p:cNvSpPr>
          <p:nvPr>
            <p:ph type="title"/>
          </p:nvPr>
        </p:nvSpPr>
        <p:spPr>
          <a:xfrm>
            <a:off x="836679" y="723898"/>
            <a:ext cx="6002110" cy="1495425"/>
          </a:xfrm>
        </p:spPr>
        <p:txBody>
          <a:bodyPr>
            <a:normAutofit/>
          </a:bodyPr>
          <a:lstStyle/>
          <a:p>
            <a:r>
              <a:rPr lang="en-US" sz="4000" dirty="0"/>
              <a:t>Null Hypothesis Significance Testing</a:t>
            </a:r>
          </a:p>
        </p:txBody>
      </p:sp>
      <p:sp>
        <p:nvSpPr>
          <p:cNvPr id="3" name="Content Placeholder 2">
            <a:extLst>
              <a:ext uri="{FF2B5EF4-FFF2-40B4-BE49-F238E27FC236}">
                <a16:creationId xmlns:a16="http://schemas.microsoft.com/office/drawing/2014/main" id="{65639337-23C6-4767-A889-7B28724E9A97}"/>
              </a:ext>
            </a:extLst>
          </p:cNvPr>
          <p:cNvSpPr>
            <a:spLocks noGrp="1"/>
          </p:cNvSpPr>
          <p:nvPr>
            <p:ph idx="1"/>
          </p:nvPr>
        </p:nvSpPr>
        <p:spPr>
          <a:xfrm>
            <a:off x="836680" y="2405067"/>
            <a:ext cx="6002110" cy="3729034"/>
          </a:xfrm>
        </p:spPr>
        <p:txBody>
          <a:bodyPr>
            <a:normAutofit/>
          </a:bodyPr>
          <a:lstStyle/>
          <a:p>
            <a:r>
              <a:rPr lang="en-US" sz="1700" b="1" u="sng"/>
              <a:t>Hypothesis</a:t>
            </a:r>
            <a:r>
              <a:rPr lang="en-US" sz="1700"/>
              <a:t>: a testable statement of what the researchers predict will happen in a study based on prior knowledge and/or observation</a:t>
            </a:r>
          </a:p>
          <a:p>
            <a:pPr lvl="1"/>
            <a:r>
              <a:rPr lang="en-US" sz="1700"/>
              <a:t>Does not claim to be explicitly true or false: allows for scientific exploration into the validity of the statement</a:t>
            </a:r>
          </a:p>
          <a:p>
            <a:r>
              <a:rPr lang="en-US" sz="1700" b="1" u="sng"/>
              <a:t>Null hypothesis</a:t>
            </a:r>
            <a:r>
              <a:rPr lang="en-US" sz="1700"/>
              <a:t>: possibility that the hypothesis is false, where we propose that there is no relationship between the variables of interest in our study</a:t>
            </a:r>
          </a:p>
          <a:p>
            <a:r>
              <a:rPr lang="en-US" sz="1700" b="1" u="sng"/>
              <a:t>Null hypothesis significance testing (NHST)</a:t>
            </a:r>
            <a:r>
              <a:rPr lang="en-US" sz="1700"/>
              <a:t>: compares probability of our data either supporting the hypothesis (there </a:t>
            </a:r>
            <a:r>
              <a:rPr lang="en-US" sz="1700" i="1"/>
              <a:t>is</a:t>
            </a:r>
            <a:r>
              <a:rPr lang="en-US" sz="1700"/>
              <a:t> a relationship between the variables of interest) or rejecting our hypothesis in favor of the null hypothesis (there is </a:t>
            </a:r>
            <a:r>
              <a:rPr lang="en-US" sz="1700" i="1"/>
              <a:t>no</a:t>
            </a:r>
            <a:r>
              <a:rPr lang="en-US" sz="1700"/>
              <a:t> relationship between the variables of interest)</a:t>
            </a:r>
            <a:endParaRPr lang="en-US" sz="1700" b="1" u="sng"/>
          </a:p>
        </p:txBody>
      </p:sp>
      <p:pic>
        <p:nvPicPr>
          <p:cNvPr id="7" name="Picture 4" descr="Magnifying glass on clear background">
            <a:extLst>
              <a:ext uri="{FF2B5EF4-FFF2-40B4-BE49-F238E27FC236}">
                <a16:creationId xmlns:a16="http://schemas.microsoft.com/office/drawing/2014/main" id="{65FC9F05-7456-4FF8-8D9B-9921B4395FBD}"/>
              </a:ext>
            </a:extLst>
          </p:cNvPr>
          <p:cNvPicPr>
            <a:picLocks noChangeAspect="1"/>
          </p:cNvPicPr>
          <p:nvPr/>
        </p:nvPicPr>
        <p:blipFill rotWithShape="1">
          <a:blip r:embed="rId2"/>
          <a:srcRect l="38316" r="13090" b="-1"/>
          <a:stretch/>
        </p:blipFill>
        <p:spPr>
          <a:xfrm>
            <a:off x="7199440" y="10"/>
            <a:ext cx="4992560" cy="6857990"/>
          </a:xfrm>
          <a:prstGeom prst="rect">
            <a:avLst/>
          </a:prstGeom>
          <a:effectLst/>
        </p:spPr>
      </p:pic>
    </p:spTree>
    <p:extLst>
      <p:ext uri="{BB962C8B-B14F-4D97-AF65-F5344CB8AC3E}">
        <p14:creationId xmlns:p14="http://schemas.microsoft.com/office/powerpoint/2010/main" val="185504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BCE999-5856-48C6-B257-D1C5D5FB45F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Other Hypothesis Testing Terminology</a:t>
            </a:r>
          </a:p>
        </p:txBody>
      </p:sp>
      <p:sp>
        <p:nvSpPr>
          <p:cNvPr id="3" name="Content Placeholder 2">
            <a:extLst>
              <a:ext uri="{FF2B5EF4-FFF2-40B4-BE49-F238E27FC236}">
                <a16:creationId xmlns:a16="http://schemas.microsoft.com/office/drawing/2014/main" id="{4D342620-1C5B-45E8-81E6-2F9D9D0EDB8A}"/>
              </a:ext>
            </a:extLst>
          </p:cNvPr>
          <p:cNvSpPr>
            <a:spLocks noGrp="1"/>
          </p:cNvSpPr>
          <p:nvPr>
            <p:ph idx="1"/>
          </p:nvPr>
        </p:nvSpPr>
        <p:spPr>
          <a:xfrm>
            <a:off x="4810259" y="649480"/>
            <a:ext cx="6555347" cy="5546047"/>
          </a:xfrm>
        </p:spPr>
        <p:txBody>
          <a:bodyPr anchor="ctr">
            <a:normAutofit/>
          </a:bodyPr>
          <a:lstStyle/>
          <a:p>
            <a:r>
              <a:rPr lang="en-US" sz="2000" b="1" u="sng" dirty="0"/>
              <a:t>Alpha level</a:t>
            </a:r>
            <a:r>
              <a:rPr lang="en-US" sz="2000" dirty="0"/>
              <a:t>: threshold value used to judge whether a test statistic is statistically significant </a:t>
            </a:r>
            <a:endParaRPr lang="en-US" sz="2000"/>
          </a:p>
          <a:p>
            <a:r>
              <a:rPr lang="en-US" sz="2000" b="1" u="sng" dirty="0"/>
              <a:t>P values</a:t>
            </a:r>
            <a:r>
              <a:rPr lang="en-US" sz="2000" dirty="0"/>
              <a:t>: the probability of obtaining your results </a:t>
            </a:r>
            <a:r>
              <a:rPr lang="en-US" sz="2000" i="1" dirty="0"/>
              <a:t>if</a:t>
            </a:r>
            <a:r>
              <a:rPr lang="en-US" sz="2000" dirty="0"/>
              <a:t> the null hypothesis is TRUE</a:t>
            </a:r>
            <a:endParaRPr lang="en-US" sz="2000"/>
          </a:p>
          <a:p>
            <a:r>
              <a:rPr lang="en-US" sz="2000" b="1" u="sng" dirty="0"/>
              <a:t>Test statistics</a:t>
            </a:r>
            <a:r>
              <a:rPr lang="en-US" sz="2000" dirty="0"/>
              <a:t>: used to calculate the probability that our observed results either support or reject the null hypothesis (e.g., t-statistics, Z-statistics, F-statistics)</a:t>
            </a:r>
            <a:endParaRPr lang="en-US" sz="2000" b="1" u="sng"/>
          </a:p>
        </p:txBody>
      </p:sp>
    </p:spTree>
    <p:extLst>
      <p:ext uri="{BB962C8B-B14F-4D97-AF65-F5344CB8AC3E}">
        <p14:creationId xmlns:p14="http://schemas.microsoft.com/office/powerpoint/2010/main" val="241548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A70CF-F07D-4D6D-AC7E-6718A7A1B6B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Importance of Research Design in Statistics</a:t>
            </a:r>
          </a:p>
        </p:txBody>
      </p:sp>
      <p:sp>
        <p:nvSpPr>
          <p:cNvPr id="3" name="Content Placeholder 2">
            <a:extLst>
              <a:ext uri="{FF2B5EF4-FFF2-40B4-BE49-F238E27FC236}">
                <a16:creationId xmlns:a16="http://schemas.microsoft.com/office/drawing/2014/main" id="{34DB7AD1-4809-4E1E-9D54-FAB5AAD1CEA1}"/>
              </a:ext>
            </a:extLst>
          </p:cNvPr>
          <p:cNvSpPr>
            <a:spLocks noGrp="1"/>
          </p:cNvSpPr>
          <p:nvPr>
            <p:ph idx="1"/>
          </p:nvPr>
        </p:nvSpPr>
        <p:spPr>
          <a:xfrm>
            <a:off x="4810259" y="649480"/>
            <a:ext cx="6555347" cy="5546047"/>
          </a:xfrm>
        </p:spPr>
        <p:txBody>
          <a:bodyPr anchor="ctr">
            <a:normAutofit/>
          </a:bodyPr>
          <a:lstStyle/>
          <a:p>
            <a:r>
              <a:rPr lang="en-US" sz="2000" dirty="0"/>
              <a:t>Does the research question merit a </a:t>
            </a:r>
            <a:r>
              <a:rPr lang="en-US" sz="2000" b="1" dirty="0"/>
              <a:t>qualitative</a:t>
            </a:r>
            <a:r>
              <a:rPr lang="en-US" sz="2000" dirty="0"/>
              <a:t> or a </a:t>
            </a:r>
            <a:r>
              <a:rPr lang="en-US" sz="2000" b="1" dirty="0"/>
              <a:t>quantitative</a:t>
            </a:r>
            <a:r>
              <a:rPr lang="en-US" sz="2000" dirty="0"/>
              <a:t> design?</a:t>
            </a:r>
          </a:p>
          <a:p>
            <a:pPr lvl="1"/>
            <a:r>
              <a:rPr lang="en-US" sz="2000" b="1" u="sng" dirty="0"/>
              <a:t>Qualitative</a:t>
            </a:r>
            <a:r>
              <a:rPr lang="en-US" sz="2000" dirty="0"/>
              <a:t>: takes an inductive approach, focuses on exploration and description of a topic</a:t>
            </a:r>
          </a:p>
          <a:p>
            <a:pPr lvl="1"/>
            <a:r>
              <a:rPr lang="en-US" sz="2000" b="1" u="sng" dirty="0"/>
              <a:t>Quantitative</a:t>
            </a:r>
            <a:r>
              <a:rPr lang="en-US" sz="2000" dirty="0"/>
              <a:t>: takes a deductive approach, focuses on testing hypotheses</a:t>
            </a:r>
          </a:p>
          <a:p>
            <a:pPr lvl="2"/>
            <a:r>
              <a:rPr lang="en-US" b="1"/>
              <a:t>3 types </a:t>
            </a:r>
            <a:r>
              <a:rPr lang="en-US"/>
              <a:t>of quantitative research design:</a:t>
            </a:r>
          </a:p>
          <a:p>
            <a:pPr marL="1828800" lvl="3" indent="-457200">
              <a:buFont typeface="+mj-lt"/>
              <a:buAutoNum type="arabicPeriod"/>
            </a:pPr>
            <a:r>
              <a:rPr lang="en-US" sz="2000" b="1" dirty="0"/>
              <a:t>Experimental</a:t>
            </a:r>
          </a:p>
          <a:p>
            <a:pPr marL="1828800" lvl="3" indent="-457200">
              <a:buFont typeface="+mj-lt"/>
              <a:buAutoNum type="arabicPeriod"/>
            </a:pPr>
            <a:r>
              <a:rPr lang="en-US" sz="2000" b="1" dirty="0"/>
              <a:t>Quasi-Experimental</a:t>
            </a:r>
          </a:p>
          <a:p>
            <a:pPr marL="1828800" lvl="3" indent="-457200">
              <a:buFont typeface="+mj-lt"/>
              <a:buAutoNum type="arabicPeriod"/>
            </a:pPr>
            <a:r>
              <a:rPr lang="en-US" sz="2000" b="1" dirty="0"/>
              <a:t>Correlational</a:t>
            </a:r>
          </a:p>
        </p:txBody>
      </p:sp>
    </p:spTree>
    <p:extLst>
      <p:ext uri="{BB962C8B-B14F-4D97-AF65-F5344CB8AC3E}">
        <p14:creationId xmlns:p14="http://schemas.microsoft.com/office/powerpoint/2010/main" val="204419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5AD89-0C09-44A3-8D30-789D5DE5667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Experimental and Quasi-Experimental Research Design</a:t>
            </a:r>
          </a:p>
        </p:txBody>
      </p:sp>
      <p:sp>
        <p:nvSpPr>
          <p:cNvPr id="3" name="Content Placeholder 2">
            <a:extLst>
              <a:ext uri="{FF2B5EF4-FFF2-40B4-BE49-F238E27FC236}">
                <a16:creationId xmlns:a16="http://schemas.microsoft.com/office/drawing/2014/main" id="{14147081-BC58-4F34-9E53-4CC798146AFF}"/>
              </a:ext>
            </a:extLst>
          </p:cNvPr>
          <p:cNvSpPr>
            <a:spLocks noGrp="1"/>
          </p:cNvSpPr>
          <p:nvPr>
            <p:ph idx="1"/>
          </p:nvPr>
        </p:nvSpPr>
        <p:spPr>
          <a:xfrm>
            <a:off x="4810259" y="649480"/>
            <a:ext cx="6555347" cy="5546047"/>
          </a:xfrm>
        </p:spPr>
        <p:txBody>
          <a:bodyPr anchor="ctr">
            <a:normAutofit/>
          </a:bodyPr>
          <a:lstStyle/>
          <a:p>
            <a:r>
              <a:rPr lang="en-US" sz="2000" dirty="0">
                <a:effectLst/>
                <a:ea typeface="Times New Roman" panose="02020603050405020304" pitchFamily="18" charset="0"/>
              </a:rPr>
              <a:t>How are the groups in the study formed?</a:t>
            </a:r>
          </a:p>
          <a:p>
            <a:pPr lvl="1"/>
            <a:r>
              <a:rPr lang="en-US" sz="2000" b="1" u="sng" dirty="0">
                <a:effectLst/>
                <a:ea typeface="Times New Roman" panose="02020603050405020304" pitchFamily="18" charset="0"/>
              </a:rPr>
              <a:t>Experimental</a:t>
            </a:r>
            <a:r>
              <a:rPr lang="en-US" sz="2000" dirty="0">
                <a:effectLst/>
                <a:ea typeface="Times New Roman" panose="02020603050405020304" pitchFamily="18" charset="0"/>
              </a:rPr>
              <a:t>: participants are randomly assigned to a group</a:t>
            </a:r>
          </a:p>
          <a:p>
            <a:pPr lvl="1"/>
            <a:r>
              <a:rPr lang="en-US" sz="2000" b="1" u="sng" dirty="0">
                <a:effectLst/>
                <a:ea typeface="Times New Roman" panose="02020603050405020304" pitchFamily="18" charset="0"/>
              </a:rPr>
              <a:t>Quasi-Experimental</a:t>
            </a:r>
            <a:r>
              <a:rPr lang="en-US" sz="2000" b="1" dirty="0">
                <a:effectLst/>
                <a:ea typeface="Times New Roman" panose="02020603050405020304" pitchFamily="18" charset="0"/>
              </a:rPr>
              <a:t>: participants</a:t>
            </a:r>
            <a:r>
              <a:rPr lang="en-US" sz="2000" dirty="0">
                <a:effectLst/>
                <a:ea typeface="Times New Roman" panose="02020603050405020304" pitchFamily="18" charset="0"/>
              </a:rPr>
              <a:t> are grouped based on a characteristic or attribute they already possess </a:t>
            </a:r>
          </a:p>
          <a:p>
            <a:r>
              <a:rPr lang="en-US" sz="2000" dirty="0">
                <a:effectLst/>
                <a:ea typeface="Times New Roman" panose="02020603050405020304" pitchFamily="18" charset="0"/>
              </a:rPr>
              <a:t>Quasi-experimental research designs allow researchers to compare groups that cannot be randomly assigned for practical or ethical reasons</a:t>
            </a:r>
          </a:p>
          <a:p>
            <a:r>
              <a:rPr lang="en-US" sz="2000" dirty="0">
                <a:effectLst/>
                <a:ea typeface="Calibri" panose="020F0502020204030204" pitchFamily="34" charset="0"/>
                <a:cs typeface="Times New Roman" panose="02020603050405020304" pitchFamily="18" charset="0"/>
              </a:rPr>
              <a:t>True experiments in psychology must have random assignment and a control grou</a:t>
            </a:r>
            <a:r>
              <a:rPr lang="en-US" sz="2000" dirty="0">
                <a:ea typeface="Calibri" panose="020F0502020204030204" pitchFamily="34" charset="0"/>
                <a:cs typeface="Times New Roman" panose="02020603050405020304" pitchFamily="18" charset="0"/>
              </a:rPr>
              <a:t>p </a:t>
            </a:r>
          </a:p>
          <a:p>
            <a:pPr lvl="1"/>
            <a:r>
              <a:rPr lang="en-US" sz="2000" b="1" dirty="0">
                <a:effectLst/>
                <a:ea typeface="Calibri" panose="020F0502020204030204" pitchFamily="34" charset="0"/>
                <a:cs typeface="Times New Roman" panose="02020603050405020304" pitchFamily="18" charset="0"/>
              </a:rPr>
              <a:t>Random assignment </a:t>
            </a:r>
            <a:r>
              <a:rPr lang="en-US" sz="2000" dirty="0">
                <a:effectLst/>
                <a:ea typeface="Calibri" panose="020F0502020204030204" pitchFamily="34" charset="0"/>
                <a:cs typeface="Times New Roman" panose="02020603050405020304" pitchFamily="18" charset="0"/>
              </a:rPr>
              <a:t>means participants have an equal chance of being assigned to any of the groups</a:t>
            </a:r>
          </a:p>
          <a:p>
            <a:pPr lvl="1"/>
            <a:r>
              <a:rPr lang="en-US" sz="2000" dirty="0">
                <a:effectLst/>
                <a:ea typeface="Calibri" panose="020F0502020204030204" pitchFamily="34" charset="0"/>
                <a:cs typeface="Times New Roman" panose="02020603050405020304" pitchFamily="18" charset="0"/>
              </a:rPr>
              <a:t>A </a:t>
            </a:r>
            <a:r>
              <a:rPr lang="en-US" sz="2000" b="1" dirty="0">
                <a:effectLst/>
                <a:ea typeface="Calibri" panose="020F0502020204030204" pitchFamily="34" charset="0"/>
                <a:cs typeface="Times New Roman" panose="02020603050405020304" pitchFamily="18" charset="0"/>
              </a:rPr>
              <a:t>control group</a:t>
            </a:r>
            <a:r>
              <a:rPr lang="en-US" sz="2000" dirty="0">
                <a:effectLst/>
                <a:ea typeface="Calibri" panose="020F0502020204030204" pitchFamily="34" charset="0"/>
                <a:cs typeface="Times New Roman" panose="02020603050405020304" pitchFamily="18" charset="0"/>
              </a:rPr>
              <a:t> is the group in the study that does not receive the experimental manipulation</a:t>
            </a:r>
            <a:endParaRPr lang="en-US" sz="2000" dirty="0"/>
          </a:p>
        </p:txBody>
      </p:sp>
    </p:spTree>
    <p:extLst>
      <p:ext uri="{BB962C8B-B14F-4D97-AF65-F5344CB8AC3E}">
        <p14:creationId xmlns:p14="http://schemas.microsoft.com/office/powerpoint/2010/main" val="342523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D50EA44-5F65-4224-EB17-52F2D8B1BB79}"/>
              </a:ext>
            </a:extLst>
          </p:cNvPr>
          <p:cNvPicPr>
            <a:picLocks noChangeAspect="1"/>
          </p:cNvPicPr>
          <p:nvPr/>
        </p:nvPicPr>
        <p:blipFill rotWithShape="1">
          <a:blip r:embed="rId3">
            <a:alphaModFix amt="35000"/>
          </a:blip>
          <a:srcRect t="14524" b="1207"/>
          <a:stretch/>
        </p:blipFill>
        <p:spPr>
          <a:xfrm>
            <a:off x="20" y="10"/>
            <a:ext cx="12191980" cy="6857990"/>
          </a:xfrm>
          <a:prstGeom prst="rect">
            <a:avLst/>
          </a:prstGeom>
        </p:spPr>
      </p:pic>
      <p:sp>
        <p:nvSpPr>
          <p:cNvPr id="2" name="Title 1">
            <a:extLst>
              <a:ext uri="{FF2B5EF4-FFF2-40B4-BE49-F238E27FC236}">
                <a16:creationId xmlns:a16="http://schemas.microsoft.com/office/drawing/2014/main" id="{32FA4E00-FC89-4D8D-B536-72FD7941047B}"/>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Learning Objectives</a:t>
            </a:r>
          </a:p>
        </p:txBody>
      </p:sp>
      <p:graphicFrame>
        <p:nvGraphicFramePr>
          <p:cNvPr id="5" name="Content Placeholder 2">
            <a:extLst>
              <a:ext uri="{FF2B5EF4-FFF2-40B4-BE49-F238E27FC236}">
                <a16:creationId xmlns:a16="http://schemas.microsoft.com/office/drawing/2014/main" id="{35B2584B-13F2-597B-3D33-FE7ADF032338}"/>
              </a:ext>
            </a:extLst>
          </p:cNvPr>
          <p:cNvGraphicFramePr>
            <a:graphicFrameLocks noGrp="1"/>
          </p:cNvGraphicFramePr>
          <p:nvPr>
            <p:ph idx="1"/>
            <p:extLst>
              <p:ext uri="{D42A27DB-BD31-4B8C-83A1-F6EECF244321}">
                <p14:modId xmlns:p14="http://schemas.microsoft.com/office/powerpoint/2010/main" val="34967426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55141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3E664D4-C33E-49A0-990A-46124C66528A}"/>
              </a:ext>
            </a:extLst>
          </p:cNvPr>
          <p:cNvSpPr>
            <a:spLocks noGrp="1"/>
          </p:cNvSpPr>
          <p:nvPr>
            <p:ph type="title"/>
          </p:nvPr>
        </p:nvSpPr>
        <p:spPr>
          <a:xfrm>
            <a:off x="838201" y="3998018"/>
            <a:ext cx="3981854" cy="2216513"/>
          </a:xfrm>
        </p:spPr>
        <p:txBody>
          <a:bodyPr>
            <a:normAutofit/>
          </a:bodyPr>
          <a:lstStyle/>
          <a:p>
            <a:r>
              <a:rPr lang="en-US" sz="4100"/>
              <a:t>Between-Subjects Research Designs</a:t>
            </a: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Diagram of between subjects designs. The participants will receive either Treatment A or Treatment B, but not both treatments.">
            <a:extLst>
              <a:ext uri="{FF2B5EF4-FFF2-40B4-BE49-F238E27FC236}">
                <a16:creationId xmlns:a16="http://schemas.microsoft.com/office/drawing/2014/main" id="{2D06E1F5-7071-4FA7-89BA-2016FED76D8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152703" y="704504"/>
            <a:ext cx="7886594"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3" name="Content Placeholder 2">
            <a:extLst>
              <a:ext uri="{FF2B5EF4-FFF2-40B4-BE49-F238E27FC236}">
                <a16:creationId xmlns:a16="http://schemas.microsoft.com/office/drawing/2014/main" id="{CD9BE1E3-4973-4DDB-99AE-1943CBCA4464}"/>
              </a:ext>
            </a:extLst>
          </p:cNvPr>
          <p:cNvSpPr>
            <a:spLocks noGrp="1"/>
          </p:cNvSpPr>
          <p:nvPr>
            <p:ph idx="1"/>
          </p:nvPr>
        </p:nvSpPr>
        <p:spPr>
          <a:xfrm>
            <a:off x="4970835" y="3998019"/>
            <a:ext cx="6382966" cy="2216512"/>
          </a:xfrm>
        </p:spPr>
        <p:txBody>
          <a:bodyPr>
            <a:normAutofit/>
          </a:bodyPr>
          <a:lstStyle/>
          <a:p>
            <a:r>
              <a:rPr lang="en-US" sz="2400">
                <a:effectLst/>
                <a:latin typeface="Century Gothic" panose="020B0502020202020204" pitchFamily="34" charset="0"/>
                <a:ea typeface="Calibri" panose="020F0502020204030204" pitchFamily="34" charset="0"/>
                <a:cs typeface="Times New Roman" panose="02020603050405020304" pitchFamily="18" charset="0"/>
              </a:rPr>
              <a:t>Each participant is only exposed to one experimental condition</a:t>
            </a:r>
          </a:p>
          <a:p>
            <a:r>
              <a:rPr lang="en-US" sz="2400">
                <a:effectLst/>
                <a:latin typeface="Century Gothic" panose="020B0502020202020204" pitchFamily="34" charset="0"/>
                <a:ea typeface="Calibri" panose="020F0502020204030204" pitchFamily="34" charset="0"/>
                <a:cs typeface="Times New Roman" panose="02020603050405020304" pitchFamily="18" charset="0"/>
              </a:rPr>
              <a:t>Statistical analyses then compare participants in different conditions on the dependent variable to see if there are any differences</a:t>
            </a:r>
          </a:p>
          <a:p>
            <a:endParaRPr lang="en-US" sz="2400"/>
          </a:p>
        </p:txBody>
      </p:sp>
    </p:spTree>
    <p:extLst>
      <p:ext uri="{BB962C8B-B14F-4D97-AF65-F5344CB8AC3E}">
        <p14:creationId xmlns:p14="http://schemas.microsoft.com/office/powerpoint/2010/main" val="314420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7304304-04D4-4C2B-A660-C42FB5EEF388}"/>
              </a:ext>
            </a:extLst>
          </p:cNvPr>
          <p:cNvSpPr>
            <a:spLocks noGrp="1"/>
          </p:cNvSpPr>
          <p:nvPr>
            <p:ph type="title"/>
          </p:nvPr>
        </p:nvSpPr>
        <p:spPr>
          <a:xfrm>
            <a:off x="838201" y="3998018"/>
            <a:ext cx="3981854" cy="2216513"/>
          </a:xfrm>
        </p:spPr>
        <p:txBody>
          <a:bodyPr>
            <a:normAutofit/>
          </a:bodyPr>
          <a:lstStyle/>
          <a:p>
            <a:r>
              <a:rPr lang="en-US"/>
              <a:t>Within-Subjects Research Designs</a:t>
            </a: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Diagram of within subjects designs. All participants will receive Treatment A and Treatment B.">
            <a:extLst>
              <a:ext uri="{FF2B5EF4-FFF2-40B4-BE49-F238E27FC236}">
                <a16:creationId xmlns:a16="http://schemas.microsoft.com/office/drawing/2014/main" id="{57EA6165-CEC0-4CB7-BFBF-7EF7A031429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59914" y="837808"/>
            <a:ext cx="10872172" cy="2690863"/>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3" name="Content Placeholder 2">
            <a:extLst>
              <a:ext uri="{FF2B5EF4-FFF2-40B4-BE49-F238E27FC236}">
                <a16:creationId xmlns:a16="http://schemas.microsoft.com/office/drawing/2014/main" id="{D7834A82-F005-44BD-A089-2A7078657939}"/>
              </a:ext>
            </a:extLst>
          </p:cNvPr>
          <p:cNvSpPr>
            <a:spLocks noGrp="1"/>
          </p:cNvSpPr>
          <p:nvPr>
            <p:ph idx="1"/>
          </p:nvPr>
        </p:nvSpPr>
        <p:spPr>
          <a:xfrm>
            <a:off x="4970835" y="3998019"/>
            <a:ext cx="6382966" cy="2216512"/>
          </a:xfrm>
        </p:spPr>
        <p:txBody>
          <a:bodyPr>
            <a:normAutofit/>
          </a:bodyPr>
          <a:lstStyle/>
          <a:p>
            <a:r>
              <a:rPr lang="en-US" sz="2200">
                <a:effectLst/>
                <a:latin typeface="Century Gothic" panose="020B0502020202020204" pitchFamily="34" charset="0"/>
                <a:ea typeface="Calibri" panose="020F0502020204030204" pitchFamily="34" charset="0"/>
                <a:cs typeface="Times New Roman" panose="02020603050405020304" pitchFamily="18" charset="0"/>
              </a:rPr>
              <a:t>Each participant is exposed to all conditions</a:t>
            </a:r>
          </a:p>
          <a:p>
            <a:r>
              <a:rPr lang="en-US" sz="2200">
                <a:effectLst/>
                <a:latin typeface="Century Gothic" panose="020B0502020202020204" pitchFamily="34" charset="0"/>
                <a:ea typeface="Calibri" panose="020F0502020204030204" pitchFamily="34" charset="0"/>
                <a:cs typeface="Times New Roman" panose="02020603050405020304" pitchFamily="18" charset="0"/>
              </a:rPr>
              <a:t>Statistical analyses then compare the same group of participants on the dependent variable across the different conditions or timepoints to see if there are any differences</a:t>
            </a:r>
          </a:p>
        </p:txBody>
      </p:sp>
    </p:spTree>
    <p:extLst>
      <p:ext uri="{BB962C8B-B14F-4D97-AF65-F5344CB8AC3E}">
        <p14:creationId xmlns:p14="http://schemas.microsoft.com/office/powerpoint/2010/main" val="419177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DAA8E60-E0DB-400A-98AC-930A92AC8DAE}"/>
              </a:ext>
            </a:extLst>
          </p:cNvPr>
          <p:cNvSpPr>
            <a:spLocks noGrp="1"/>
          </p:cNvSpPr>
          <p:nvPr>
            <p:ph type="title"/>
          </p:nvPr>
        </p:nvSpPr>
        <p:spPr>
          <a:xfrm>
            <a:off x="838201" y="3998018"/>
            <a:ext cx="3981854" cy="2216513"/>
          </a:xfrm>
        </p:spPr>
        <p:txBody>
          <a:bodyPr vert="horz" lIns="91440" tIns="45720" rIns="91440" bIns="45720" rtlCol="0" anchor="ctr">
            <a:normAutofit/>
          </a:bodyPr>
          <a:lstStyle/>
          <a:p>
            <a:r>
              <a:rPr lang="en-US" kern="1200">
                <a:solidFill>
                  <a:schemeClr val="tx1"/>
                </a:solidFill>
                <a:latin typeface="+mj-lt"/>
                <a:ea typeface="+mj-ea"/>
                <a:cs typeface="+mj-cs"/>
              </a:rPr>
              <a:t>Correlational Research Designs</a:t>
            </a:r>
          </a:p>
        </p:txBody>
      </p:sp>
      <p:sp>
        <p:nvSpPr>
          <p:cNvPr id="19" name="Arc 18">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Content Placeholder 3" descr="Diagram of correlational designs. All participants be measured for Variable A and Variable B. ">
            <a:extLst>
              <a:ext uri="{FF2B5EF4-FFF2-40B4-BE49-F238E27FC236}">
                <a16:creationId xmlns:a16="http://schemas.microsoft.com/office/drawing/2014/main" id="{9517F381-2185-43A5-B10E-3F6AC2220EC2}"/>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881357" y="704504"/>
            <a:ext cx="6429285"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solidFill>
            <a:schemeClr val="bg1"/>
          </a:solidFill>
        </p:spPr>
      </p:pic>
      <p:sp>
        <p:nvSpPr>
          <p:cNvPr id="5" name="TextBox 4">
            <a:extLst>
              <a:ext uri="{FF2B5EF4-FFF2-40B4-BE49-F238E27FC236}">
                <a16:creationId xmlns:a16="http://schemas.microsoft.com/office/drawing/2014/main" id="{8DDBE22A-C072-4C85-AEE9-DE8EC1DAFEA6}"/>
              </a:ext>
            </a:extLst>
          </p:cNvPr>
          <p:cNvSpPr txBox="1"/>
          <p:nvPr/>
        </p:nvSpPr>
        <p:spPr>
          <a:xfrm>
            <a:off x="4970835" y="3998019"/>
            <a:ext cx="6382966" cy="2216512"/>
          </a:xfrm>
          <a:prstGeom prst="rect">
            <a:avLst/>
          </a:prstGeom>
        </p:spPr>
        <p:txBody>
          <a:bodyPr vert="horz" lIns="91440" tIns="45720" rIns="91440" bIns="45720" rtlCol="0">
            <a:normAutofit/>
          </a:bodyPr>
          <a:lstStyle/>
          <a:p>
            <a:pPr indent="-228600">
              <a:lnSpc>
                <a:spcPct val="90000"/>
              </a:lnSpc>
              <a:spcBef>
                <a:spcPct val="20000"/>
              </a:spcBef>
              <a:spcAft>
                <a:spcPts val="600"/>
              </a:spcAft>
              <a:buClr>
                <a:schemeClr val="accent1"/>
              </a:buClr>
              <a:buFont typeface="Arial" panose="020B0604020202020204" pitchFamily="34" charset="0"/>
              <a:buChar char="•"/>
            </a:pPr>
            <a:r>
              <a:rPr lang="en-US"/>
              <a:t>Determine </a:t>
            </a:r>
            <a:r>
              <a:rPr lang="en-US">
                <a:effectLst/>
              </a:rPr>
              <a:t>relationships between variables that are measured without any manipulation by the researcher</a:t>
            </a:r>
          </a:p>
          <a:p>
            <a:pPr indent="-228600">
              <a:lnSpc>
                <a:spcPct val="90000"/>
              </a:lnSpc>
              <a:spcBef>
                <a:spcPct val="20000"/>
              </a:spcBef>
              <a:spcAft>
                <a:spcPts val="600"/>
              </a:spcAft>
              <a:buClr>
                <a:schemeClr val="accent1"/>
              </a:buClr>
              <a:buFont typeface="Arial" panose="020B0604020202020204" pitchFamily="34" charset="0"/>
              <a:buChar char="•"/>
            </a:pPr>
            <a:r>
              <a:rPr lang="en-US">
                <a:effectLst/>
              </a:rPr>
              <a:t>Can’t infer a cause-and-effect relationship but can describe the relationship between variables</a:t>
            </a:r>
          </a:p>
          <a:p>
            <a:pPr indent="-228600">
              <a:lnSpc>
                <a:spcPct val="90000"/>
              </a:lnSpc>
              <a:spcBef>
                <a:spcPct val="20000"/>
              </a:spcBef>
              <a:spcAft>
                <a:spcPts val="600"/>
              </a:spcAft>
              <a:buClr>
                <a:schemeClr val="accent1"/>
              </a:buClr>
              <a:buFont typeface="Arial" panose="020B0604020202020204" pitchFamily="34" charset="0"/>
              <a:buChar char="•"/>
            </a:pPr>
            <a:r>
              <a:rPr lang="en-US"/>
              <a:t>Can be used in situations where manipulation of variables of interest is impossible or unethical</a:t>
            </a:r>
          </a:p>
        </p:txBody>
      </p:sp>
    </p:spTree>
    <p:extLst>
      <p:ext uri="{BB962C8B-B14F-4D97-AF65-F5344CB8AC3E}">
        <p14:creationId xmlns:p14="http://schemas.microsoft.com/office/powerpoint/2010/main" val="4231424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CED63-740F-4AFA-B8CB-FBA60E10E0C3}"/>
              </a:ext>
            </a:extLst>
          </p:cNvPr>
          <p:cNvSpPr>
            <a:spLocks noGrp="1"/>
          </p:cNvSpPr>
          <p:nvPr>
            <p:ph type="title"/>
          </p:nvPr>
        </p:nvSpPr>
        <p:spPr>
          <a:xfrm>
            <a:off x="838200" y="557188"/>
            <a:ext cx="10515600" cy="1133499"/>
          </a:xfrm>
        </p:spPr>
        <p:txBody>
          <a:bodyPr>
            <a:normAutofit/>
          </a:bodyPr>
          <a:lstStyle/>
          <a:p>
            <a:pPr algn="ctr"/>
            <a:r>
              <a:rPr lang="en-US" sz="5200"/>
              <a:t>Introducing Statistical Software</a:t>
            </a:r>
          </a:p>
        </p:txBody>
      </p:sp>
      <p:graphicFrame>
        <p:nvGraphicFramePr>
          <p:cNvPr id="9" name="Content Placeholder 2">
            <a:extLst>
              <a:ext uri="{FF2B5EF4-FFF2-40B4-BE49-F238E27FC236}">
                <a16:creationId xmlns:a16="http://schemas.microsoft.com/office/drawing/2014/main" id="{0AB9117D-5F8B-28A5-D18A-5DCD964F3059}"/>
              </a:ext>
            </a:extLst>
          </p:cNvPr>
          <p:cNvGraphicFramePr>
            <a:graphicFrameLocks noGrp="1"/>
          </p:cNvGraphicFramePr>
          <p:nvPr>
            <p:ph idx="1"/>
            <p:extLst>
              <p:ext uri="{D42A27DB-BD31-4B8C-83A1-F6EECF244321}">
                <p14:modId xmlns:p14="http://schemas.microsoft.com/office/powerpoint/2010/main" val="167611544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069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58ACD1-BA3B-49C9-A801-23BC7A9A3737}"/>
              </a:ext>
            </a:extLst>
          </p:cNvPr>
          <p:cNvSpPr>
            <a:spLocks noGrp="1"/>
          </p:cNvSpPr>
          <p:nvPr>
            <p:ph type="title"/>
          </p:nvPr>
        </p:nvSpPr>
        <p:spPr>
          <a:xfrm>
            <a:off x="1136397" y="502020"/>
            <a:ext cx="5323715" cy="794517"/>
          </a:xfrm>
        </p:spPr>
        <p:txBody>
          <a:bodyPr anchor="b">
            <a:normAutofit/>
          </a:bodyPr>
          <a:lstStyle/>
          <a:p>
            <a:r>
              <a:rPr lang="en-US" sz="4000" dirty="0"/>
              <a:t>Math Basics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5751EC-8F9B-443E-81FC-E74E6AB09F4F}"/>
                  </a:ext>
                </a:extLst>
              </p:cNvPr>
              <p:cNvSpPr>
                <a:spLocks noGrp="1"/>
              </p:cNvSpPr>
              <p:nvPr>
                <p:ph idx="1"/>
              </p:nvPr>
            </p:nvSpPr>
            <p:spPr>
              <a:xfrm>
                <a:off x="1144923" y="1296538"/>
                <a:ext cx="5315189" cy="5059442"/>
              </a:xfrm>
            </p:spPr>
            <p:txBody>
              <a:bodyPr anchor="t">
                <a:normAutofit lnSpcReduction="10000"/>
              </a:bodyPr>
              <a:lstStyle/>
              <a:p>
                <a:r>
                  <a:rPr lang="en-US" sz="1800" dirty="0"/>
                  <a:t>Operator notation </a:t>
                </a:r>
              </a:p>
              <a:p>
                <a:pPr lvl="1"/>
                <a:r>
                  <a:rPr lang="en-US" sz="1800" dirty="0"/>
                  <a:t>Addition (+), subtraction (-), multiplication (*), division (</a:t>
                </a:r>
                <a14:m>
                  <m:oMath xmlns:m="http://schemas.openxmlformats.org/officeDocument/2006/math">
                    <m:f>
                      <m:fPr>
                        <m:ctrlPr>
                          <a:rPr lang="en-US" sz="1800" i="1">
                            <a:effectLst/>
                            <a:latin typeface="Cambria Math" panose="02040503050406030204" pitchFamily="18" charset="0"/>
                            <a:cs typeface="Times New Roman" panose="02020603050405020304" pitchFamily="18" charset="0"/>
                          </a:rPr>
                        </m:ctrlPr>
                      </m:fPr>
                      <m:num>
                        <m:r>
                          <a:rPr lang="en-US" sz="1800" b="0" i="1">
                            <a:effectLst/>
                            <a:latin typeface="Cambria Math" panose="02040503050406030204" pitchFamily="18" charset="0"/>
                            <a:cs typeface="Times New Roman" panose="02020603050405020304" pitchFamily="18" charset="0"/>
                          </a:rPr>
                          <m:t>2</m:t>
                        </m:r>
                      </m:num>
                      <m:den>
                        <m:r>
                          <a:rPr lang="en-US" sz="1800" b="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1800" dirty="0"/>
                  <a:t>), exponents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𝑋</m:t>
                        </m:r>
                      </m:e>
                      <m:sup>
                        <m:r>
                          <a:rPr lang="en-US" sz="1800" i="1">
                            <a:latin typeface="Cambria Math" panose="02040503050406030204" pitchFamily="18" charset="0"/>
                          </a:rPr>
                          <m:t>𝑛</m:t>
                        </m:r>
                      </m:sup>
                    </m:sSup>
                  </m:oMath>
                </a14:m>
                <a:r>
                  <a:rPr lang="en-US" sz="1800" i="1" dirty="0"/>
                  <a:t> </a:t>
                </a:r>
                <a:r>
                  <a:rPr lang="en-US" sz="1800" dirty="0"/>
                  <a:t>OR </a:t>
                </a:r>
                <a:r>
                  <a:rPr lang="en-US" sz="1800" dirty="0" err="1"/>
                  <a:t>X</a:t>
                </a:r>
                <a:r>
                  <a:rPr lang="en-US" sz="1800" i="1" dirty="0" err="1"/>
                  <a:t>^n</a:t>
                </a:r>
                <a:r>
                  <a:rPr lang="en-US" sz="1800" dirty="0"/>
                  <a:t>)</a:t>
                </a:r>
              </a:p>
              <a:p>
                <a:r>
                  <a:rPr lang="en-US" sz="1800" dirty="0"/>
                  <a:t>Order of operations (P.E.M.D.A.S.)</a:t>
                </a:r>
              </a:p>
              <a:p>
                <a:pPr lvl="1"/>
                <a:r>
                  <a:rPr lang="en-US" sz="1800" dirty="0"/>
                  <a:t>parentheses, exponents, multiplication, division, addition, subtraction)</a:t>
                </a:r>
              </a:p>
              <a:p>
                <a:r>
                  <a:rPr lang="en-US" sz="1800" dirty="0"/>
                  <a:t>Averages</a:t>
                </a:r>
              </a:p>
              <a:p>
                <a:pPr lvl="1"/>
                <a14:m>
                  <m:oMath xmlns:m="http://schemas.openxmlformats.org/officeDocument/2006/math">
                    <m:f>
                      <m:fPr>
                        <m:ctrlPr>
                          <a:rPr lang="en-US" sz="1800" i="1">
                            <a:effectLst/>
                            <a:latin typeface="Cambria Math" panose="02040503050406030204" pitchFamily="18"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𝑆𝑢𝑚</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𝑜𝑓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𝑣𝑎𝑙𝑢𝑒𝑠</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𝑁𝑢𝑚𝑏𝑒𝑟</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𝑜𝑓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𝑣𝑎𝑙𝑢𝑒𝑠</m:t>
                        </m:r>
                      </m:den>
                    </m:f>
                  </m:oMath>
                </a14:m>
                <a:endParaRPr lang="en-US" sz="1800" dirty="0"/>
              </a:p>
              <a:p>
                <a:r>
                  <a:rPr lang="en-US" sz="1800" dirty="0"/>
                  <a:t>Exponents</a:t>
                </a:r>
              </a:p>
              <a:p>
                <a:pPr lvl="1"/>
                <a:r>
                  <a:rPr lang="en-US" sz="1800" dirty="0"/>
                  <a:t>How many times we multiply the base by itself (</a:t>
                </a:r>
                <a14:m>
                  <m:oMath xmlns:m="http://schemas.openxmlformats.org/officeDocument/2006/math">
                    <m:sSup>
                      <m:sSupPr>
                        <m:ctrlPr>
                          <a:rPr lang="en-US" sz="1800" i="1">
                            <a:effectLst/>
                            <a:latin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9</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1800" dirty="0">
                    <a:effectLst/>
                    <a:latin typeface="Times New Roman" panose="02020603050405020304" pitchFamily="18" charset="0"/>
                    <a:ea typeface="Times New Roman" panose="02020603050405020304" pitchFamily="18" charset="0"/>
                  </a:rPr>
                  <a:t> = 9*9*9 = 729)</a:t>
                </a:r>
                <a:endParaRPr lang="en-US" sz="1800" dirty="0"/>
              </a:p>
              <a:p>
                <a:r>
                  <a:rPr lang="en-US" sz="1800" dirty="0"/>
                  <a:t>Solving for X</a:t>
                </a:r>
              </a:p>
              <a:p>
                <a:pPr lvl="1"/>
                <a:r>
                  <a:rPr lang="en-US" sz="1800" dirty="0"/>
                  <a:t>Isolate a variable</a:t>
                </a:r>
              </a:p>
              <a:p>
                <a:pPr lvl="1"/>
                <a:r>
                  <a:rPr lang="en-US" sz="1800" dirty="0"/>
                  <a:t>Use inverse operation to remove a term from one side of an equation</a:t>
                </a:r>
              </a:p>
              <a:p>
                <a:pPr lvl="1"/>
                <a:r>
                  <a:rPr lang="en-US" sz="1800" dirty="0"/>
                  <a:t>What you do to one side of the equation, you must do to the other</a:t>
                </a:r>
              </a:p>
            </p:txBody>
          </p:sp>
        </mc:Choice>
        <mc:Fallback xmlns="">
          <p:sp>
            <p:nvSpPr>
              <p:cNvPr id="3" name="Content Placeholder 2">
                <a:extLst>
                  <a:ext uri="{FF2B5EF4-FFF2-40B4-BE49-F238E27FC236}">
                    <a16:creationId xmlns:a16="http://schemas.microsoft.com/office/drawing/2014/main" id="{165751EC-8F9B-443E-81FC-E74E6AB09F4F}"/>
                  </a:ext>
                </a:extLst>
              </p:cNvPr>
              <p:cNvSpPr>
                <a:spLocks noGrp="1" noRot="1" noChangeAspect="1" noMove="1" noResize="1" noEditPoints="1" noAdjustHandles="1" noChangeArrowheads="1" noChangeShapeType="1" noTextEdit="1"/>
              </p:cNvSpPr>
              <p:nvPr>
                <p:ph idx="1"/>
              </p:nvPr>
            </p:nvSpPr>
            <p:spPr>
              <a:xfrm>
                <a:off x="1144923" y="1296538"/>
                <a:ext cx="5315189" cy="5059442"/>
              </a:xfrm>
              <a:blipFill>
                <a:blip r:embed="rId3"/>
                <a:stretch>
                  <a:fillRect l="-803" t="-1687" b="-1446"/>
                </a:stretch>
              </a:blipFill>
            </p:spPr>
            <p:txBody>
              <a:bodyPr/>
              <a:lstStyle/>
              <a:p>
                <a:r>
                  <a:rPr lang="en-US">
                    <a:noFill/>
                  </a:rPr>
                  <a:t> </a:t>
                </a:r>
              </a:p>
            </p:txBody>
          </p:sp>
        </mc:Fallback>
      </mc:AlternateContent>
      <p:sp>
        <p:nvSpPr>
          <p:cNvPr id="16"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FDA5BAB-0E33-A75F-BF13-31EBBDDFC98C}"/>
              </a:ext>
            </a:extLst>
          </p:cNvPr>
          <p:cNvPicPr>
            <a:picLocks noChangeAspect="1"/>
          </p:cNvPicPr>
          <p:nvPr/>
        </p:nvPicPr>
        <p:blipFill>
          <a:blip r:embed="rId4">
            <a:duotone>
              <a:schemeClr val="accent1">
                <a:shade val="45000"/>
                <a:satMod val="135000"/>
              </a:schemeClr>
              <a:prstClr val="white"/>
            </a:duotone>
          </a:blip>
          <a:stretch>
            <a:fillRect/>
          </a:stretch>
        </p:blipFill>
        <p:spPr>
          <a:xfrm>
            <a:off x="6478224" y="1897039"/>
            <a:ext cx="5434844" cy="3057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748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F8462-2E44-469D-A202-6FA878A2F734}"/>
              </a:ext>
            </a:extLst>
          </p:cNvPr>
          <p:cNvSpPr>
            <a:spLocks noGrp="1"/>
          </p:cNvSpPr>
          <p:nvPr>
            <p:ph type="title"/>
          </p:nvPr>
        </p:nvSpPr>
        <p:spPr>
          <a:xfrm>
            <a:off x="1136397" y="502020"/>
            <a:ext cx="5323715" cy="1642970"/>
          </a:xfrm>
        </p:spPr>
        <p:txBody>
          <a:bodyPr anchor="b">
            <a:normAutofit/>
          </a:bodyPr>
          <a:lstStyle/>
          <a:p>
            <a:r>
              <a:rPr lang="en-US" sz="4000"/>
              <a:t>Basic Excel Functions</a:t>
            </a:r>
          </a:p>
        </p:txBody>
      </p:sp>
      <p:sp>
        <p:nvSpPr>
          <p:cNvPr id="3" name="Content Placeholder 2">
            <a:extLst>
              <a:ext uri="{FF2B5EF4-FFF2-40B4-BE49-F238E27FC236}">
                <a16:creationId xmlns:a16="http://schemas.microsoft.com/office/drawing/2014/main" id="{6231D71D-E199-45E9-B912-507C1BEC67BE}"/>
              </a:ext>
            </a:extLst>
          </p:cNvPr>
          <p:cNvSpPr>
            <a:spLocks noGrp="1"/>
          </p:cNvSpPr>
          <p:nvPr>
            <p:ph idx="1"/>
          </p:nvPr>
        </p:nvSpPr>
        <p:spPr>
          <a:xfrm>
            <a:off x="1144923" y="2405894"/>
            <a:ext cx="5315189" cy="3535083"/>
          </a:xfrm>
        </p:spPr>
        <p:txBody>
          <a:bodyPr anchor="t">
            <a:normAutofit/>
          </a:bodyPr>
          <a:lstStyle/>
          <a:p>
            <a:r>
              <a:rPr lang="en-US" sz="2000" dirty="0"/>
              <a:t>Anatomy of the Excel environment (rows, columns, cells)</a:t>
            </a:r>
          </a:p>
          <a:p>
            <a:pPr lvl="1"/>
            <a:r>
              <a:rPr lang="en-US" sz="2000" dirty="0"/>
              <a:t>To enter information manually, click on an empty cell and type in the information </a:t>
            </a:r>
          </a:p>
          <a:p>
            <a:pPr lvl="1"/>
            <a:r>
              <a:rPr lang="en-US" sz="2000" dirty="0"/>
              <a:t>To specify data we want a function to work with:</a:t>
            </a:r>
          </a:p>
          <a:p>
            <a:pPr lvl="2"/>
            <a:r>
              <a:rPr lang="en-US"/>
              <a:t>Enter all values between parentheses separated by a comma</a:t>
            </a:r>
          </a:p>
          <a:p>
            <a:pPr lvl="2"/>
            <a:r>
              <a:rPr lang="en-US"/>
              <a:t>OR select an </a:t>
            </a:r>
            <a:r>
              <a:rPr lang="en-US" b="1"/>
              <a:t>array </a:t>
            </a:r>
            <a:r>
              <a:rPr lang="en-US"/>
              <a:t>of data for function to be performed on</a:t>
            </a:r>
          </a:p>
          <a:p>
            <a:endParaRPr lang="en-US" sz="2000"/>
          </a:p>
        </p:txBody>
      </p:sp>
      <p:sp>
        <p:nvSpPr>
          <p:cNvPr id="22" name="Rectangle 2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5">
            <a:extLst>
              <a:ext uri="{FF2B5EF4-FFF2-40B4-BE49-F238E27FC236}">
                <a16:creationId xmlns:a16="http://schemas.microsoft.com/office/drawing/2014/main" id="{F8DFDDA8-B657-4F1C-AFA0-3621B31CF416}"/>
              </a:ext>
            </a:extLst>
          </p:cNvPr>
          <p:cNvGraphicFramePr>
            <a:graphicFrameLocks noGrp="1"/>
          </p:cNvGraphicFramePr>
          <p:nvPr>
            <p:extLst>
              <p:ext uri="{D42A27DB-BD31-4B8C-83A1-F6EECF244321}">
                <p14:modId xmlns:p14="http://schemas.microsoft.com/office/powerpoint/2010/main" val="3193569847"/>
              </p:ext>
            </p:extLst>
          </p:nvPr>
        </p:nvGraphicFramePr>
        <p:xfrm>
          <a:off x="7075967" y="1674580"/>
          <a:ext cx="4170531" cy="3540735"/>
        </p:xfrm>
        <a:graphic>
          <a:graphicData uri="http://schemas.openxmlformats.org/drawingml/2006/table">
            <a:tbl>
              <a:tblPr firstRow="1" bandRow="1">
                <a:tableStyleId>{5C22544A-7EE6-4342-B048-85BDC9FD1C3A}</a:tableStyleId>
              </a:tblPr>
              <a:tblGrid>
                <a:gridCol w="1595279">
                  <a:extLst>
                    <a:ext uri="{9D8B030D-6E8A-4147-A177-3AD203B41FA5}">
                      <a16:colId xmlns:a16="http://schemas.microsoft.com/office/drawing/2014/main" val="3521149780"/>
                    </a:ext>
                  </a:extLst>
                </a:gridCol>
                <a:gridCol w="2575252">
                  <a:extLst>
                    <a:ext uri="{9D8B030D-6E8A-4147-A177-3AD203B41FA5}">
                      <a16:colId xmlns:a16="http://schemas.microsoft.com/office/drawing/2014/main" val="2676595087"/>
                    </a:ext>
                  </a:extLst>
                </a:gridCol>
              </a:tblGrid>
              <a:tr h="376310">
                <a:tc gridSpan="2">
                  <a:txBody>
                    <a:bodyPr/>
                    <a:lstStyle/>
                    <a:p>
                      <a:pPr marL="0" indent="0" algn="ctr"/>
                      <a:r>
                        <a:rPr lang="en-US" sz="1700"/>
                        <a:t>Key Basic Excel Functions</a:t>
                      </a:r>
                    </a:p>
                  </a:txBody>
                  <a:tcPr marL="85525" marR="85525" marT="42762" marB="42762"/>
                </a:tc>
                <a:tc hMerge="1">
                  <a:txBody>
                    <a:bodyPr/>
                    <a:lstStyle/>
                    <a:p>
                      <a:endParaRPr lang="en-US" dirty="0"/>
                    </a:p>
                  </a:txBody>
                  <a:tcPr/>
                </a:tc>
                <a:extLst>
                  <a:ext uri="{0D108BD9-81ED-4DB2-BD59-A6C34878D82A}">
                    <a16:rowId xmlns:a16="http://schemas.microsoft.com/office/drawing/2014/main" val="484450402"/>
                  </a:ext>
                </a:extLst>
              </a:tr>
              <a:tr h="632885">
                <a:tc>
                  <a:txBody>
                    <a:bodyPr/>
                    <a:lstStyle/>
                    <a:p>
                      <a:pPr marL="0" lvl="1" indent="0" algn="ctr"/>
                      <a:r>
                        <a:rPr lang="en-US" sz="1700"/>
                        <a:t>=SUM() </a:t>
                      </a:r>
                    </a:p>
                  </a:txBody>
                  <a:tcPr marL="85525" marR="85525" marT="42762" marB="42762"/>
                </a:tc>
                <a:tc>
                  <a:txBody>
                    <a:bodyPr/>
                    <a:lstStyle/>
                    <a:p>
                      <a:r>
                        <a:rPr lang="en-US" sz="1700"/>
                        <a:t>Adds up all selected values</a:t>
                      </a:r>
                    </a:p>
                  </a:txBody>
                  <a:tcPr marL="85525" marR="85525" marT="42762" marB="42762"/>
                </a:tc>
                <a:extLst>
                  <a:ext uri="{0D108BD9-81ED-4DB2-BD59-A6C34878D82A}">
                    <a16:rowId xmlns:a16="http://schemas.microsoft.com/office/drawing/2014/main" val="2532702015"/>
                  </a:ext>
                </a:extLst>
              </a:tr>
              <a:tr h="632885">
                <a:tc>
                  <a:txBody>
                    <a:bodyPr/>
                    <a:lstStyle/>
                    <a:p>
                      <a:pPr marL="0" lvl="1" indent="0" algn="ctr"/>
                      <a:r>
                        <a:rPr lang="en-US" sz="1700"/>
                        <a:t>=COUNT()</a:t>
                      </a:r>
                    </a:p>
                  </a:txBody>
                  <a:tcPr marL="85525" marR="85525" marT="42762" marB="42762"/>
                </a:tc>
                <a:tc>
                  <a:txBody>
                    <a:bodyPr/>
                    <a:lstStyle/>
                    <a:p>
                      <a:r>
                        <a:rPr lang="en-US" sz="1700"/>
                        <a:t>Counts number of items selected</a:t>
                      </a:r>
                    </a:p>
                  </a:txBody>
                  <a:tcPr marL="85525" marR="85525" marT="42762" marB="42762"/>
                </a:tc>
                <a:extLst>
                  <a:ext uri="{0D108BD9-81ED-4DB2-BD59-A6C34878D82A}">
                    <a16:rowId xmlns:a16="http://schemas.microsoft.com/office/drawing/2014/main" val="2481422071"/>
                  </a:ext>
                </a:extLst>
              </a:tr>
              <a:tr h="632885">
                <a:tc>
                  <a:txBody>
                    <a:bodyPr/>
                    <a:lstStyle/>
                    <a:p>
                      <a:pPr marL="0" lvl="1" indent="0" algn="ctr"/>
                      <a:r>
                        <a:rPr lang="en-US" sz="1700"/>
                        <a:t>=AVERAGE()</a:t>
                      </a:r>
                    </a:p>
                  </a:txBody>
                  <a:tcPr marL="85525" marR="85525" marT="42762" marB="42762"/>
                </a:tc>
                <a:tc>
                  <a:txBody>
                    <a:bodyPr/>
                    <a:lstStyle/>
                    <a:p>
                      <a:r>
                        <a:rPr lang="en-US" sz="1700"/>
                        <a:t>Gives statistical average (sum/count)</a:t>
                      </a:r>
                    </a:p>
                  </a:txBody>
                  <a:tcPr marL="85525" marR="85525" marT="42762" marB="42762"/>
                </a:tc>
                <a:extLst>
                  <a:ext uri="{0D108BD9-81ED-4DB2-BD59-A6C34878D82A}">
                    <a16:rowId xmlns:a16="http://schemas.microsoft.com/office/drawing/2014/main" val="4261374942"/>
                  </a:ext>
                </a:extLst>
              </a:tr>
              <a:tr h="632885">
                <a:tc>
                  <a:txBody>
                    <a:bodyPr/>
                    <a:lstStyle/>
                    <a:p>
                      <a:pPr marL="0" lvl="1" indent="0" algn="ctr"/>
                      <a:r>
                        <a:rPr lang="en-US" sz="1700"/>
                        <a:t>=MAX()</a:t>
                      </a:r>
                    </a:p>
                  </a:txBody>
                  <a:tcPr marL="85525" marR="85525" marT="42762" marB="42762"/>
                </a:tc>
                <a:tc>
                  <a:txBody>
                    <a:bodyPr/>
                    <a:lstStyle/>
                    <a:p>
                      <a:r>
                        <a:rPr lang="en-US" sz="1700"/>
                        <a:t>Gives maximum (highest) value </a:t>
                      </a:r>
                    </a:p>
                  </a:txBody>
                  <a:tcPr marL="85525" marR="85525" marT="42762" marB="42762"/>
                </a:tc>
                <a:extLst>
                  <a:ext uri="{0D108BD9-81ED-4DB2-BD59-A6C34878D82A}">
                    <a16:rowId xmlns:a16="http://schemas.microsoft.com/office/drawing/2014/main" val="2572616185"/>
                  </a:ext>
                </a:extLst>
              </a:tr>
              <a:tr h="632885">
                <a:tc>
                  <a:txBody>
                    <a:bodyPr/>
                    <a:lstStyle/>
                    <a:p>
                      <a:pPr algn="ctr"/>
                      <a:r>
                        <a:rPr lang="en-US" sz="1700"/>
                        <a:t>=MIN()</a:t>
                      </a:r>
                    </a:p>
                  </a:txBody>
                  <a:tcPr marL="85525" marR="85525" marT="42762" marB="42762"/>
                </a:tc>
                <a:tc>
                  <a:txBody>
                    <a:bodyPr/>
                    <a:lstStyle/>
                    <a:p>
                      <a:r>
                        <a:rPr lang="en-US" sz="1700"/>
                        <a:t>Gives minimum (lowest) values</a:t>
                      </a:r>
                    </a:p>
                  </a:txBody>
                  <a:tcPr marL="85525" marR="85525" marT="42762" marB="42762"/>
                </a:tc>
                <a:extLst>
                  <a:ext uri="{0D108BD9-81ED-4DB2-BD59-A6C34878D82A}">
                    <a16:rowId xmlns:a16="http://schemas.microsoft.com/office/drawing/2014/main" val="3198050376"/>
                  </a:ext>
                </a:extLst>
              </a:tr>
            </a:tbl>
          </a:graphicData>
        </a:graphic>
      </p:graphicFrame>
    </p:spTree>
    <p:extLst>
      <p:ext uri="{BB962C8B-B14F-4D97-AF65-F5344CB8AC3E}">
        <p14:creationId xmlns:p14="http://schemas.microsoft.com/office/powerpoint/2010/main" val="304498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198091-4AD8-D844-58E9-FC72E6204B69}"/>
              </a:ext>
            </a:extLst>
          </p:cNvPr>
          <p:cNvPicPr>
            <a:picLocks noChangeAspect="1"/>
          </p:cNvPicPr>
          <p:nvPr/>
        </p:nvPicPr>
        <p:blipFill>
          <a:blip r:embed="rId3"/>
          <a:stretch>
            <a:fillRect/>
          </a:stretch>
        </p:blipFill>
        <p:spPr>
          <a:xfrm>
            <a:off x="798745" y="1584282"/>
            <a:ext cx="10594510" cy="3708077"/>
          </a:xfrm>
          <a:prstGeom prst="rect">
            <a:avLst/>
          </a:prstGeom>
        </p:spPr>
      </p:pic>
    </p:spTree>
    <p:extLst>
      <p:ext uri="{BB962C8B-B14F-4D97-AF65-F5344CB8AC3E}">
        <p14:creationId xmlns:p14="http://schemas.microsoft.com/office/powerpoint/2010/main" val="4538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Magnifying glass showing decling performance">
            <a:extLst>
              <a:ext uri="{FF2B5EF4-FFF2-40B4-BE49-F238E27FC236}">
                <a16:creationId xmlns:a16="http://schemas.microsoft.com/office/drawing/2014/main" id="{76E331BA-0D21-A7E0-9DDA-A0DCD2EB4267}"/>
              </a:ext>
            </a:extLst>
          </p:cNvPr>
          <p:cNvPicPr>
            <a:picLocks noChangeAspect="1"/>
          </p:cNvPicPr>
          <p:nvPr/>
        </p:nvPicPr>
        <p:blipFill rotWithShape="1">
          <a:blip r:embed="rId3">
            <a:alphaModFix amt="35000"/>
          </a:blip>
          <a:srcRect t="1632" b="14098"/>
          <a:stretch/>
        </p:blipFill>
        <p:spPr>
          <a:xfrm>
            <a:off x="20" y="10"/>
            <a:ext cx="12191980" cy="6857990"/>
          </a:xfrm>
          <a:prstGeom prst="rect">
            <a:avLst/>
          </a:prstGeom>
        </p:spPr>
      </p:pic>
      <p:sp>
        <p:nvSpPr>
          <p:cNvPr id="2" name="Title 1">
            <a:extLst>
              <a:ext uri="{FF2B5EF4-FFF2-40B4-BE49-F238E27FC236}">
                <a16:creationId xmlns:a16="http://schemas.microsoft.com/office/drawing/2014/main" id="{8DC0B943-DC29-42A6-B88A-83904E351F5F}"/>
              </a:ext>
            </a:extLst>
          </p:cNvPr>
          <p:cNvSpPr>
            <a:spLocks noGrp="1"/>
          </p:cNvSpPr>
          <p:nvPr>
            <p:ph type="title"/>
          </p:nvPr>
        </p:nvSpPr>
        <p:spPr>
          <a:xfrm>
            <a:off x="838200" y="365125"/>
            <a:ext cx="10515600" cy="1325563"/>
          </a:xfrm>
        </p:spPr>
        <p:txBody>
          <a:bodyPr>
            <a:normAutofit/>
          </a:bodyPr>
          <a:lstStyle/>
          <a:p>
            <a:r>
              <a:rPr lang="en-US">
                <a:solidFill>
                  <a:srgbClr val="FFFFFF"/>
                </a:solidFill>
              </a:rPr>
              <a:t>Welcome!</a:t>
            </a:r>
          </a:p>
        </p:txBody>
      </p:sp>
      <p:sp>
        <p:nvSpPr>
          <p:cNvPr id="3" name="Content Placeholder 2">
            <a:extLst>
              <a:ext uri="{FF2B5EF4-FFF2-40B4-BE49-F238E27FC236}">
                <a16:creationId xmlns:a16="http://schemas.microsoft.com/office/drawing/2014/main" id="{11F2942C-07E7-4B41-957A-B69ACF9A3A8E}"/>
              </a:ext>
            </a:extLst>
          </p:cNvPr>
          <p:cNvSpPr>
            <a:spLocks noGrp="1"/>
          </p:cNvSpPr>
          <p:nvPr>
            <p:ph idx="1"/>
          </p:nvPr>
        </p:nvSpPr>
        <p:spPr>
          <a:xfrm>
            <a:off x="838200" y="1825625"/>
            <a:ext cx="10515600" cy="4351338"/>
          </a:xfrm>
        </p:spPr>
        <p:txBody>
          <a:bodyPr>
            <a:normAutofit/>
          </a:bodyPr>
          <a:lstStyle/>
          <a:p>
            <a:r>
              <a:rPr lang="en-US" baseline="0">
                <a:solidFill>
                  <a:srgbClr val="FFFFFF"/>
                </a:solidFill>
              </a:rPr>
              <a:t>This course takes an </a:t>
            </a:r>
            <a:r>
              <a:rPr lang="en-US" b="1" baseline="0">
                <a:solidFill>
                  <a:srgbClr val="FFFFFF"/>
                </a:solidFill>
              </a:rPr>
              <a:t>applied approach </a:t>
            </a:r>
            <a:r>
              <a:rPr lang="en-US" baseline="0">
                <a:solidFill>
                  <a:srgbClr val="FFFFFF"/>
                </a:solidFill>
              </a:rPr>
              <a:t>to teaching statistics</a:t>
            </a:r>
          </a:p>
          <a:p>
            <a:pPr lvl="1"/>
            <a:r>
              <a:rPr lang="en-US" i="1">
                <a:solidFill>
                  <a:srgbClr val="FFFFFF"/>
                </a:solidFill>
              </a:rPr>
              <a:t>Inferential Statistics (i.e., t </a:t>
            </a:r>
            <a:r>
              <a:rPr lang="en-US">
                <a:solidFill>
                  <a:srgbClr val="FFFFFF"/>
                </a:solidFill>
              </a:rPr>
              <a:t>tests, ANOVA, correlation, regression, chi-square) </a:t>
            </a:r>
            <a:r>
              <a:rPr lang="en-US" i="1">
                <a:solidFill>
                  <a:srgbClr val="FFFFFF"/>
                </a:solidFill>
              </a:rPr>
              <a:t>will highlight</a:t>
            </a:r>
            <a:r>
              <a:rPr lang="en-US" i="1" baseline="0">
                <a:solidFill>
                  <a:srgbClr val="FFFFFF"/>
                </a:solidFill>
              </a:rPr>
              <a:t> different areas of diversity research</a:t>
            </a:r>
            <a:endParaRPr lang="en-US">
              <a:solidFill>
                <a:srgbClr val="FFFFFF"/>
              </a:solidFill>
            </a:endParaRPr>
          </a:p>
          <a:p>
            <a:pPr lvl="2"/>
            <a:r>
              <a:rPr lang="en-US" baseline="0">
                <a:solidFill>
                  <a:srgbClr val="FFFFFF"/>
                </a:solidFill>
              </a:rPr>
              <a:t>Serves as a </a:t>
            </a:r>
            <a:r>
              <a:rPr lang="en-US" b="1" baseline="0">
                <a:solidFill>
                  <a:srgbClr val="FFFFFF"/>
                </a:solidFill>
              </a:rPr>
              <a:t>framing device </a:t>
            </a:r>
            <a:r>
              <a:rPr lang="en-US" baseline="0">
                <a:solidFill>
                  <a:srgbClr val="FFFFFF"/>
                </a:solidFill>
              </a:rPr>
              <a:t>for the learning and application of the different statistical concepts covered</a:t>
            </a:r>
            <a:endParaRPr lang="en-US">
              <a:solidFill>
                <a:srgbClr val="FFFFFF"/>
              </a:solidFill>
            </a:endParaRPr>
          </a:p>
          <a:p>
            <a:r>
              <a:rPr lang="en-US" baseline="0">
                <a:solidFill>
                  <a:srgbClr val="FFFFFF"/>
                </a:solidFill>
              </a:rPr>
              <a:t>Reasons for this approach:</a:t>
            </a:r>
            <a:endParaRPr lang="en-US">
              <a:solidFill>
                <a:srgbClr val="FFFFFF"/>
              </a:solidFill>
            </a:endParaRPr>
          </a:p>
          <a:p>
            <a:pPr marL="800100" lvl="1" indent="-342900">
              <a:buFont typeface="+mj-lt"/>
              <a:buAutoNum type="arabicPeriod"/>
            </a:pPr>
            <a:r>
              <a:rPr lang="en-US" b="1" i="1" baseline="0">
                <a:solidFill>
                  <a:srgbClr val="FFFFFF"/>
                </a:solidFill>
              </a:rPr>
              <a:t>Provides real examples </a:t>
            </a:r>
            <a:r>
              <a:rPr lang="en-US" i="1" baseline="0">
                <a:solidFill>
                  <a:srgbClr val="FFFFFF"/>
                </a:solidFill>
              </a:rPr>
              <a:t>of research that demonstrate the application of the statistical concept highlighted</a:t>
            </a:r>
            <a:endParaRPr lang="en-US">
              <a:solidFill>
                <a:srgbClr val="FFFFFF"/>
              </a:solidFill>
            </a:endParaRPr>
          </a:p>
          <a:p>
            <a:pPr marL="800100" lvl="1" indent="-342900">
              <a:buFont typeface="+mj-lt"/>
              <a:buAutoNum type="arabicPeriod"/>
            </a:pPr>
            <a:r>
              <a:rPr lang="en-US" b="1" i="1" baseline="0">
                <a:solidFill>
                  <a:srgbClr val="FFFFFF"/>
                </a:solidFill>
              </a:rPr>
              <a:t>Introduction</a:t>
            </a:r>
            <a:r>
              <a:rPr lang="en-US" i="1" baseline="0">
                <a:solidFill>
                  <a:srgbClr val="FFFFFF"/>
                </a:solidFill>
              </a:rPr>
              <a:t> to the way researchers discuss and present statistics in </a:t>
            </a:r>
            <a:r>
              <a:rPr lang="en-US" b="1" i="1" baseline="0">
                <a:solidFill>
                  <a:srgbClr val="FFFFFF"/>
                </a:solidFill>
              </a:rPr>
              <a:t>peer-reviewed journals</a:t>
            </a:r>
            <a:endParaRPr lang="en-US" b="1">
              <a:solidFill>
                <a:srgbClr val="FFFFFF"/>
              </a:solidFill>
            </a:endParaRPr>
          </a:p>
          <a:p>
            <a:pPr marL="800100" lvl="1" indent="-342900">
              <a:buFont typeface="+mj-lt"/>
              <a:buAutoNum type="arabicPeriod"/>
            </a:pPr>
            <a:r>
              <a:rPr lang="en-US" b="1" i="1" baseline="0">
                <a:solidFill>
                  <a:srgbClr val="FFFFFF"/>
                </a:solidFill>
              </a:rPr>
              <a:t>Helps bridge the gap </a:t>
            </a:r>
            <a:r>
              <a:rPr lang="en-US" i="1" baseline="0">
                <a:solidFill>
                  <a:srgbClr val="FFFFFF"/>
                </a:solidFill>
              </a:rPr>
              <a:t>between statistics and research methodology</a:t>
            </a:r>
            <a:endParaRPr lang="en-US">
              <a:solidFill>
                <a:srgbClr val="FFFFFF"/>
              </a:solidFill>
            </a:endParaRPr>
          </a:p>
        </p:txBody>
      </p:sp>
    </p:spTree>
    <p:extLst>
      <p:ext uri="{BB962C8B-B14F-4D97-AF65-F5344CB8AC3E}">
        <p14:creationId xmlns:p14="http://schemas.microsoft.com/office/powerpoint/2010/main" val="274221737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5" name="Straight Connector 14">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1" name="Oval 20">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 name="Straight Connector 30">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F0195D1-4294-4FDF-B6BA-5714BAD02189}"/>
              </a:ext>
            </a:extLst>
          </p:cNvPr>
          <p:cNvSpPr>
            <a:spLocks noGrp="1"/>
          </p:cNvSpPr>
          <p:nvPr>
            <p:ph type="title"/>
          </p:nvPr>
        </p:nvSpPr>
        <p:spPr>
          <a:xfrm>
            <a:off x="630936" y="630935"/>
            <a:ext cx="4948230" cy="5509815"/>
          </a:xfrm>
          <a:noFill/>
        </p:spPr>
        <p:txBody>
          <a:bodyPr anchor="t">
            <a:normAutofit/>
          </a:bodyPr>
          <a:lstStyle/>
          <a:p>
            <a:r>
              <a:rPr lang="en-US"/>
              <a:t>Connecting Statistics and </a:t>
            </a:r>
            <a:br>
              <a:rPr lang="en-US"/>
            </a:br>
            <a:r>
              <a:rPr lang="en-US"/>
              <a:t>Research Methodology/Design</a:t>
            </a:r>
          </a:p>
        </p:txBody>
      </p:sp>
      <p:graphicFrame>
        <p:nvGraphicFramePr>
          <p:cNvPr id="5" name="Content Placeholder 2">
            <a:extLst>
              <a:ext uri="{FF2B5EF4-FFF2-40B4-BE49-F238E27FC236}">
                <a16:creationId xmlns:a16="http://schemas.microsoft.com/office/drawing/2014/main" id="{914A70FE-7A93-ECB4-5C24-B93E033A2CF6}"/>
              </a:ext>
            </a:extLst>
          </p:cNvPr>
          <p:cNvGraphicFramePr>
            <a:graphicFrameLocks noGrp="1"/>
          </p:cNvGraphicFramePr>
          <p:nvPr>
            <p:ph idx="1"/>
            <p:extLst>
              <p:ext uri="{D42A27DB-BD31-4B8C-83A1-F6EECF244321}">
                <p14:modId xmlns:p14="http://schemas.microsoft.com/office/powerpoint/2010/main" val="1000095344"/>
              </p:ext>
            </p:extLst>
          </p:nvPr>
        </p:nvGraphicFramePr>
        <p:xfrm>
          <a:off x="5815855" y="546369"/>
          <a:ext cx="5508711" cy="550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688523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8C95-3076-4EAD-9B0B-27FBB88D0142}"/>
              </a:ext>
            </a:extLst>
          </p:cNvPr>
          <p:cNvSpPr>
            <a:spLocks noGrp="1"/>
          </p:cNvSpPr>
          <p:nvPr>
            <p:ph type="title"/>
          </p:nvPr>
        </p:nvSpPr>
        <p:spPr>
          <a:xfrm>
            <a:off x="451515" y="1734857"/>
            <a:ext cx="3765483" cy="3388287"/>
          </a:xfrm>
        </p:spPr>
        <p:txBody>
          <a:bodyPr anchor="ctr">
            <a:normAutofit/>
          </a:bodyPr>
          <a:lstStyle/>
          <a:p>
            <a:r>
              <a:rPr lang="en" dirty="0"/>
              <a:t>Why should psychological science care about diversity?</a:t>
            </a:r>
            <a:endParaRPr lang="en-US" dirty="0"/>
          </a:p>
        </p:txBody>
      </p:sp>
      <p:graphicFrame>
        <p:nvGraphicFramePr>
          <p:cNvPr id="9" name="Content Placeholder 2">
            <a:extLst>
              <a:ext uri="{FF2B5EF4-FFF2-40B4-BE49-F238E27FC236}">
                <a16:creationId xmlns:a16="http://schemas.microsoft.com/office/drawing/2014/main" id="{8F5CC9BA-88CB-1AF1-8E8E-8E915EC79A23}"/>
              </a:ext>
            </a:extLst>
          </p:cNvPr>
          <p:cNvGraphicFramePr>
            <a:graphicFrameLocks noGrp="1"/>
          </p:cNvGraphicFramePr>
          <p:nvPr>
            <p:ph idx="1"/>
          </p:nvPr>
        </p:nvGraphicFramePr>
        <p:xfrm>
          <a:off x="6008068" y="978993"/>
          <a:ext cx="5365218" cy="4900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36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sp>
        <p:nvSpPr>
          <p:cNvPr id="83" name="Rectangle 82">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EEEBBCF-2738-42F5-ABD6-988176026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88" name="Oval 87">
              <a:extLst>
                <a:ext uri="{FF2B5EF4-FFF2-40B4-BE49-F238E27FC236}">
                  <a16:creationId xmlns:a16="http://schemas.microsoft.com/office/drawing/2014/main" id="{8BFC0AF3-A22A-4B9E-9BBE-06CEA5C6C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3F06202-3837-419A-A87F-1DC63E427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8807D28-5DC1-4DAA-AE26-C6ECB3736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3AE51F5-8D05-42B8-AB92-06F38F330E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7A1E4EBF-44BC-4352-B089-A5147758F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9B4D6D7-8203-4D69-A752-16AB700D7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Shape 77"/>
          <p:cNvSpPr txBox="1">
            <a:spLocks noGrp="1"/>
          </p:cNvSpPr>
          <p:nvPr>
            <p:ph type="title"/>
          </p:nvPr>
        </p:nvSpPr>
        <p:spPr>
          <a:xfrm>
            <a:off x="630936" y="630935"/>
            <a:ext cx="5867716" cy="3050025"/>
          </a:xfrm>
          <a:prstGeom prst="rect">
            <a:avLst/>
          </a:prstGeom>
          <a:noFill/>
        </p:spPr>
        <p:txBody>
          <a:bodyPr vert="horz" lIns="91440" tIns="45720" rIns="91440" bIns="45720" rtlCol="0" anchor="b" anchorCtr="0">
            <a:normAutofit/>
          </a:bodyPr>
          <a:lstStyle/>
          <a:p>
            <a:pPr>
              <a:spcBef>
                <a:spcPct val="0"/>
              </a:spcBef>
            </a:pPr>
            <a:r>
              <a:rPr lang="en-US" sz="4800">
                <a:solidFill>
                  <a:schemeClr val="bg1"/>
                </a:solidFill>
              </a:rPr>
              <a:t>Why should psychological science care about diversity?</a:t>
            </a:r>
          </a:p>
        </p:txBody>
      </p:sp>
      <p:sp>
        <p:nvSpPr>
          <p:cNvPr id="95" name="Rectangle 94">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8" name="Straight Connector 97">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03" name="Rectangle 102">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6" name="Straight Connector 105">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3" name="Picture 2" descr="A person looking at a globe&#10;&#10;Description automatically generated with medium confidence">
            <a:extLst>
              <a:ext uri="{FF2B5EF4-FFF2-40B4-BE49-F238E27FC236}">
                <a16:creationId xmlns:a16="http://schemas.microsoft.com/office/drawing/2014/main" id="{2006B546-7CC0-708C-0C15-88247F0E5F6B}"/>
              </a:ext>
            </a:extLst>
          </p:cNvPr>
          <p:cNvPicPr>
            <a:picLocks noChangeAspect="1"/>
          </p:cNvPicPr>
          <p:nvPr/>
        </p:nvPicPr>
        <p:blipFill rotWithShape="1">
          <a:blip r:embed="rId3"/>
          <a:srcRect r="-4" b="-4"/>
          <a:stretch/>
        </p:blipFill>
        <p:spPr>
          <a:xfrm>
            <a:off x="6828955" y="972049"/>
            <a:ext cx="4651794" cy="4651794"/>
          </a:xfrm>
          <a:prstGeom prst="rect">
            <a:avLst/>
          </a:prstGeom>
        </p:spPr>
      </p:pic>
      <p:grpSp>
        <p:nvGrpSpPr>
          <p:cNvPr id="111" name="Group 110">
            <a:extLst>
              <a:ext uri="{FF2B5EF4-FFF2-40B4-BE49-F238E27FC236}">
                <a16:creationId xmlns:a16="http://schemas.microsoft.com/office/drawing/2014/main" id="{298B576C-FDA2-46DE-8408-3A76DCF506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112" name="Straight Connector 111">
              <a:extLst>
                <a:ext uri="{FF2B5EF4-FFF2-40B4-BE49-F238E27FC236}">
                  <a16:creationId xmlns:a16="http://schemas.microsoft.com/office/drawing/2014/main" id="{94AEA101-943D-4073-AD87-C8D783165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103D701-5E08-4A2A-AE99-626C646359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8DF778A-A412-4E7C-9B61-E33D13A53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C28832-D2CA-45C0-9C43-0AF9985324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8" name="Shape 78"/>
          <p:cNvSpPr txBox="1">
            <a:spLocks noGrp="1"/>
          </p:cNvSpPr>
          <p:nvPr>
            <p:ph type="body" idx="1"/>
          </p:nvPr>
        </p:nvSpPr>
        <p:spPr>
          <a:xfrm>
            <a:off x="630936" y="3952890"/>
            <a:ext cx="5867720" cy="2223517"/>
          </a:xfrm>
          <a:prstGeom prst="rect">
            <a:avLst/>
          </a:prstGeom>
          <a:noFill/>
        </p:spPr>
        <p:txBody>
          <a:bodyPr vert="horz" lIns="91440" tIns="45720" rIns="91440" bIns="45720" rtlCol="0" anchor="t" anchorCtr="0">
            <a:normAutofit/>
          </a:bodyPr>
          <a:lstStyle/>
          <a:p>
            <a:pPr>
              <a:spcBef>
                <a:spcPct val="20000"/>
              </a:spcBef>
            </a:pPr>
            <a:r>
              <a:rPr lang="en-US" sz="1800">
                <a:solidFill>
                  <a:schemeClr val="bg1"/>
                </a:solidFill>
              </a:rPr>
              <a:t>“It’s about good science.” (Sellers, 2015)</a:t>
            </a:r>
          </a:p>
          <a:p>
            <a:pPr>
              <a:spcBef>
                <a:spcPct val="20000"/>
              </a:spcBef>
            </a:pPr>
            <a:r>
              <a:rPr lang="en-US" sz="1800">
                <a:solidFill>
                  <a:schemeClr val="bg1"/>
                </a:solidFill>
              </a:rPr>
              <a:t>Scientists are trained to work objectively but they are still human</a:t>
            </a:r>
          </a:p>
          <a:p>
            <a:pPr lvl="1">
              <a:spcBef>
                <a:spcPct val="20000"/>
              </a:spcBef>
            </a:pPr>
            <a:r>
              <a:rPr lang="en-US" sz="1800">
                <a:solidFill>
                  <a:schemeClr val="bg1"/>
                </a:solidFill>
              </a:rPr>
              <a:t>Complete objectivity when examining and trying to explain human behavior may not be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1000"/>
                                        <p:tgtEl>
                                          <p:spTgt spid="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xEl>
                                              <p:pRg st="1" end="1"/>
                                            </p:txEl>
                                          </p:spTgt>
                                        </p:tgtEl>
                                        <p:attrNameLst>
                                          <p:attrName>style.visibility</p:attrName>
                                        </p:attrNameLst>
                                      </p:cBhvr>
                                      <p:to>
                                        <p:strVal val="visible"/>
                                      </p:to>
                                    </p:set>
                                    <p:animEffect transition="in" filter="fade">
                                      <p:cBhvr>
                                        <p:cTn id="12" dur="1000"/>
                                        <p:tgtEl>
                                          <p:spTgt spid="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xEl>
                                              <p:pRg st="2" end="2"/>
                                            </p:txEl>
                                          </p:spTgt>
                                        </p:tgtEl>
                                        <p:attrNameLst>
                                          <p:attrName>style.visibility</p:attrName>
                                        </p:attrNameLst>
                                      </p:cBhvr>
                                      <p:to>
                                        <p:strVal val="visible"/>
                                      </p:to>
                                    </p:set>
                                    <p:animEffect transition="in" filter="fade">
                                      <p:cBhvr>
                                        <p:cTn id="17" dur="1000"/>
                                        <p:tgtEl>
                                          <p:spTgt spid="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Hidden Biases in WEIRD Psychology Research">
            <a:hlinkClick r:id="" action="ppaction://media"/>
            <a:extLst>
              <a:ext uri="{FF2B5EF4-FFF2-40B4-BE49-F238E27FC236}">
                <a16:creationId xmlns:a16="http://schemas.microsoft.com/office/drawing/2014/main" id="{DDED1D84-92FF-BEC4-0F53-340B5506F618}"/>
              </a:ext>
            </a:extLst>
          </p:cNvPr>
          <p:cNvPicPr>
            <a:picLocks noRot="1" noChangeAspect="1"/>
          </p:cNvPicPr>
          <p:nvPr>
            <a:videoFile r:link="rId1"/>
          </p:nvPr>
        </p:nvPicPr>
        <p:blipFill>
          <a:blip r:embed="rId4"/>
          <a:stretch>
            <a:fillRect/>
          </a:stretch>
        </p:blipFill>
        <p:spPr>
          <a:xfrm>
            <a:off x="0" y="0"/>
            <a:ext cx="12165027" cy="6873240"/>
          </a:xfrm>
          <a:prstGeom prst="rect">
            <a:avLst/>
          </a:prstGeom>
        </p:spPr>
      </p:pic>
    </p:spTree>
    <p:extLst>
      <p:ext uri="{BB962C8B-B14F-4D97-AF65-F5344CB8AC3E}">
        <p14:creationId xmlns:p14="http://schemas.microsoft.com/office/powerpoint/2010/main" val="33559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534022-99ED-40C4-9A67-7F7CEEA0F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D7F2F1-2D18-44AE-A708-8C50E9A9F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8E25D38-00BB-47BC-A420-9C7609F7B1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1F4F2E45-761E-4637-BB7A-B97F6223F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0011804-9F29-4046-8AC0-0069BC460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6898B58-499F-4B46-9166-56759E83F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9D301A7-D3C3-4C56-ACF8-54DF7EABA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E1CB21C-65A2-4696-B2DC-A88D00DE73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E6F0A01-1412-4A3A-8E6F-CA9BC71D3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FFF9E8A8-DE9B-4337-9693-599645BF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F27769F-5C33-4ED4-876A-BC7D7216F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00000">
            <a:off x="7037257" y="2562815"/>
            <a:ext cx="3065910" cy="3065910"/>
          </a:xfrm>
          <a:prstGeom prst="ellipse">
            <a:avLst/>
          </a:prstGeom>
          <a:gradFill>
            <a:gsLst>
              <a:gs pos="0">
                <a:schemeClr val="tx2">
                  <a:lumMod val="75000"/>
                  <a:alpha val="10000"/>
                </a:schemeClr>
              </a:gs>
              <a:gs pos="100000">
                <a:schemeClr val="tx2">
                  <a:lumMod val="75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234325A-D069-4628-A133-80E7A3DB9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83F42BA-1034-408D-B086-093233DB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7" name="Straight Connector 26">
              <a:extLst>
                <a:ext uri="{FF2B5EF4-FFF2-40B4-BE49-F238E27FC236}">
                  <a16:creationId xmlns:a16="http://schemas.microsoft.com/office/drawing/2014/main" id="{52BFC992-91E4-4749-B5D0-C8F68A9898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DB05220-5956-4A4D-880E-7EBBD3BA3C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9DC6F1-BAF3-4CEB-A764-2F081E75D5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D06A66-1F58-4BA6-B98F-E6C14C428C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974D611A-9EFC-4031-B648-1961EDB3E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3" name="Straight Connector 32">
              <a:extLst>
                <a:ext uri="{FF2B5EF4-FFF2-40B4-BE49-F238E27FC236}">
                  <a16:creationId xmlns:a16="http://schemas.microsoft.com/office/drawing/2014/main" id="{C9AC708A-F3BF-4039-B7A7-DB9FD97755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27B70B-65A8-495F-B974-1652DC0492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F05EF9C-4F7D-4684-BD0C-00D6C9B01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420C76-CB08-403B-B9E6-5CD954532E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0482C4F-1106-10A1-8023-B6C84A69177C}"/>
              </a:ext>
            </a:extLst>
          </p:cNvPr>
          <p:cNvSpPr>
            <a:spLocks noGrp="1"/>
          </p:cNvSpPr>
          <p:nvPr>
            <p:ph type="title"/>
          </p:nvPr>
        </p:nvSpPr>
        <p:spPr>
          <a:xfrm>
            <a:off x="6186679" y="532387"/>
            <a:ext cx="4767065" cy="5531185"/>
          </a:xfrm>
          <a:noFill/>
        </p:spPr>
        <p:txBody>
          <a:bodyPr vert="horz" lIns="91440" tIns="45720" rIns="91440" bIns="45720" rtlCol="0" anchor="ctr">
            <a:normAutofit/>
          </a:bodyPr>
          <a:lstStyle/>
          <a:p>
            <a:r>
              <a:rPr lang="en-US" sz="4400" kern="1200" dirty="0">
                <a:solidFill>
                  <a:schemeClr val="bg1"/>
                </a:solidFill>
                <a:latin typeface="+mj-lt"/>
                <a:ea typeface="+mj-ea"/>
                <a:cs typeface="+mj-cs"/>
              </a:rPr>
              <a:t>In a 2010 review of </a:t>
            </a:r>
            <a:r>
              <a:rPr lang="en-US" sz="4400" i="1" kern="1200" dirty="0">
                <a:solidFill>
                  <a:schemeClr val="bg1"/>
                </a:solidFill>
                <a:latin typeface="+mj-lt"/>
                <a:ea typeface="+mj-ea"/>
                <a:cs typeface="+mj-cs"/>
              </a:rPr>
              <a:t>Behavior and Brain Sciences</a:t>
            </a:r>
            <a:r>
              <a:rPr lang="en-US" sz="4400" kern="1200" dirty="0">
                <a:solidFill>
                  <a:schemeClr val="bg1"/>
                </a:solidFill>
                <a:latin typeface="+mj-lt"/>
                <a:ea typeface="+mj-ea"/>
                <a:cs typeface="+mj-cs"/>
              </a:rPr>
              <a:t>, 95% of studies used college students (Henrich, Heine &amp; </a:t>
            </a:r>
            <a:r>
              <a:rPr lang="en-US" sz="4400" kern="1200" dirty="0" err="1">
                <a:solidFill>
                  <a:schemeClr val="bg1"/>
                </a:solidFill>
                <a:latin typeface="+mj-lt"/>
                <a:ea typeface="+mj-ea"/>
                <a:cs typeface="+mj-cs"/>
              </a:rPr>
              <a:t>Norenzayan</a:t>
            </a:r>
            <a:r>
              <a:rPr lang="en-US" sz="4400" kern="1200" dirty="0">
                <a:solidFill>
                  <a:schemeClr val="bg1"/>
                </a:solidFill>
                <a:latin typeface="+mj-lt"/>
                <a:ea typeface="+mj-ea"/>
                <a:cs typeface="+mj-cs"/>
              </a:rPr>
              <a:t>, 2010).</a:t>
            </a:r>
          </a:p>
        </p:txBody>
      </p:sp>
      <p:sp>
        <p:nvSpPr>
          <p:cNvPr id="38" name="Rectangle 37">
            <a:extLst>
              <a:ext uri="{FF2B5EF4-FFF2-40B4-BE49-F238E27FC236}">
                <a16:creationId xmlns:a16="http://schemas.microsoft.com/office/drawing/2014/main" id="{E613441A-02A0-4917-AC98-296A4AD91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DC1B31-CE2C-ECEF-12CB-9484533FDDEC}"/>
              </a:ext>
            </a:extLst>
          </p:cNvPr>
          <p:cNvSpPr>
            <a:spLocks noGrp="1"/>
          </p:cNvSpPr>
          <p:nvPr>
            <p:ph type="body" idx="1"/>
          </p:nvPr>
        </p:nvSpPr>
        <p:spPr>
          <a:xfrm>
            <a:off x="582147" y="536460"/>
            <a:ext cx="5020367" cy="5405963"/>
          </a:xfrm>
          <a:noFill/>
        </p:spPr>
        <p:txBody>
          <a:bodyPr vert="horz" lIns="91440" tIns="45720" rIns="91440" bIns="45720" rtlCol="0" anchor="ctr">
            <a:normAutofit fontScale="85000" lnSpcReduction="10000"/>
          </a:bodyPr>
          <a:lstStyle/>
          <a:p>
            <a:r>
              <a:rPr lang="en-US" sz="16600" kern="1200" dirty="0">
                <a:solidFill>
                  <a:schemeClr val="bg1"/>
                </a:solidFill>
                <a:latin typeface="+mn-lt"/>
                <a:ea typeface="+mn-ea"/>
                <a:cs typeface="+mn-cs"/>
              </a:rPr>
              <a:t>Did you know?</a:t>
            </a:r>
          </a:p>
        </p:txBody>
      </p:sp>
    </p:spTree>
    <p:extLst>
      <p:ext uri="{BB962C8B-B14F-4D97-AF65-F5344CB8AC3E}">
        <p14:creationId xmlns:p14="http://schemas.microsoft.com/office/powerpoint/2010/main" val="262451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33AFC-BB8C-8CB3-0909-7E7D55706FEE}"/>
              </a:ext>
            </a:extLst>
          </p:cNvPr>
          <p:cNvSpPr>
            <a:spLocks noGrp="1"/>
          </p:cNvSpPr>
          <p:nvPr>
            <p:ph type="title"/>
          </p:nvPr>
        </p:nvSpPr>
        <p:spPr>
          <a:xfrm>
            <a:off x="838201" y="365125"/>
            <a:ext cx="5251316" cy="1807305"/>
          </a:xfrm>
        </p:spPr>
        <p:txBody>
          <a:bodyPr>
            <a:normAutofit/>
          </a:bodyPr>
          <a:lstStyle/>
          <a:p>
            <a:r>
              <a:rPr lang="en-US" sz="4100"/>
              <a:t>What else has biased our understanding of psychology?</a:t>
            </a:r>
          </a:p>
        </p:txBody>
      </p:sp>
      <p:sp>
        <p:nvSpPr>
          <p:cNvPr id="3" name="Content Placeholder 2">
            <a:extLst>
              <a:ext uri="{FF2B5EF4-FFF2-40B4-BE49-F238E27FC236}">
                <a16:creationId xmlns:a16="http://schemas.microsoft.com/office/drawing/2014/main" id="{D938F5CC-0D4C-8CDF-E71A-86E117B6C22D}"/>
              </a:ext>
            </a:extLst>
          </p:cNvPr>
          <p:cNvSpPr>
            <a:spLocks noGrp="1"/>
          </p:cNvSpPr>
          <p:nvPr>
            <p:ph idx="1"/>
          </p:nvPr>
        </p:nvSpPr>
        <p:spPr>
          <a:xfrm>
            <a:off x="838200" y="2333297"/>
            <a:ext cx="4619621" cy="3843666"/>
          </a:xfrm>
        </p:spPr>
        <p:txBody>
          <a:bodyPr>
            <a:normAutofit/>
          </a:bodyPr>
          <a:lstStyle/>
          <a:p>
            <a:r>
              <a:rPr lang="en-US" sz="1400"/>
              <a:t>Lack of early representation and opportunities for women and people of Color </a:t>
            </a:r>
          </a:p>
          <a:p>
            <a:pPr lvl="1"/>
            <a:r>
              <a:rPr lang="en-US" sz="1400"/>
              <a:t>Inability to obtain degrees (Mary Whiton Calkins, 1</a:t>
            </a:r>
            <a:r>
              <a:rPr lang="en-US" sz="1400" baseline="30000"/>
              <a:t>st</a:t>
            </a:r>
            <a:r>
              <a:rPr lang="en-US" sz="1400"/>
              <a:t> woman APA president, never granted degree by Harvard)</a:t>
            </a:r>
          </a:p>
          <a:p>
            <a:pPr lvl="1"/>
            <a:r>
              <a:rPr lang="en-US" sz="1400"/>
              <a:t>Barred from scientific circles and organizations (e.g., Titchener barred women from Experimentalists, a group formed in 1904)</a:t>
            </a:r>
          </a:p>
          <a:p>
            <a:r>
              <a:rPr lang="en-US" sz="1400"/>
              <a:t>Men took credit for women’s work (i.e., Matilda Effect)</a:t>
            </a:r>
          </a:p>
          <a:p>
            <a:pPr lvl="1"/>
            <a:r>
              <a:rPr lang="de-DE" sz="1400"/>
              <a:t>Georg Müller “reinvented“ Mary Whiton Calkins‘ groundbreaking paired-associations method </a:t>
            </a:r>
            <a:endParaRPr lang="en-US" sz="1400"/>
          </a:p>
          <a:p>
            <a:r>
              <a:rPr lang="en-US" sz="1400"/>
              <a:t>Impacted what research questions were asked and how they were interpreted for centuries</a:t>
            </a:r>
          </a:p>
          <a:p>
            <a:endParaRPr lang="en-US" sz="1400"/>
          </a:p>
        </p:txBody>
      </p:sp>
      <p:pic>
        <p:nvPicPr>
          <p:cNvPr id="5" name="Picture 4">
            <a:extLst>
              <a:ext uri="{FF2B5EF4-FFF2-40B4-BE49-F238E27FC236}">
                <a16:creationId xmlns:a16="http://schemas.microsoft.com/office/drawing/2014/main" id="{F12121CD-4265-618C-2DDB-8B4E85A64781}"/>
              </a:ext>
            </a:extLst>
          </p:cNvPr>
          <p:cNvPicPr>
            <a:picLocks noChangeAspect="1"/>
          </p:cNvPicPr>
          <p:nvPr/>
        </p:nvPicPr>
        <p:blipFill rotWithShape="1">
          <a:blip r:embed="rId3"/>
          <a:srcRect r="40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21033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3.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17216</TotalTime>
  <Words>2516</Words>
  <Application>Microsoft Office PowerPoint</Application>
  <PresentationFormat>Widescreen</PresentationFormat>
  <Paragraphs>226</Paragraphs>
  <Slides>26</Slides>
  <Notes>17</Notes>
  <HiddenSlides>3</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Century Gothic</vt:lpstr>
      <vt:lpstr>Times New Roman</vt:lpstr>
      <vt:lpstr>Office Theme</vt:lpstr>
      <vt:lpstr>Chapter ?: Introduction</vt:lpstr>
      <vt:lpstr>Learning Objectives</vt:lpstr>
      <vt:lpstr>Welcome!</vt:lpstr>
      <vt:lpstr>Connecting Statistics and  Research Methodology/Design</vt:lpstr>
      <vt:lpstr>Why should psychological science care about diversity?</vt:lpstr>
      <vt:lpstr>Why should psychological science care about diversity?</vt:lpstr>
      <vt:lpstr>PowerPoint Presentation</vt:lpstr>
      <vt:lpstr>In a 2010 review of Behavior and Brain Sciences, 95% of studies used college students (Henrich, Heine &amp; Norenzayan, 2010).</vt:lpstr>
      <vt:lpstr>What else has biased our understanding of psychology?</vt:lpstr>
      <vt:lpstr>PowerPoint Presentation</vt:lpstr>
      <vt:lpstr>ADDRESSING Model of Diversity  (Hays, 1996, 2008)</vt:lpstr>
      <vt:lpstr>The “Backfire Effect”</vt:lpstr>
      <vt:lpstr>What are Statistics?</vt:lpstr>
      <vt:lpstr>Descriptive Statistics</vt:lpstr>
      <vt:lpstr>Inferential Statistics</vt:lpstr>
      <vt:lpstr>Null Hypothesis Significance Testing</vt:lpstr>
      <vt:lpstr>Other Hypothesis Testing Terminology</vt:lpstr>
      <vt:lpstr>The Importance of Research Design in Statistics</vt:lpstr>
      <vt:lpstr>Experimental and Quasi-Experimental Research Design</vt:lpstr>
      <vt:lpstr>Between-Subjects Research Designs</vt:lpstr>
      <vt:lpstr>Within-Subjects Research Designs</vt:lpstr>
      <vt:lpstr>Correlational Research Designs</vt:lpstr>
      <vt:lpstr>Introducing Statistical Software</vt:lpstr>
      <vt:lpstr>Math Basics</vt:lpstr>
      <vt:lpstr>Basic Excel Functions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Clark, Malynda</dc:creator>
  <cp:lastModifiedBy>Walker, Ruth</cp:lastModifiedBy>
  <cp:revision>17</cp:revision>
  <dcterms:created xsi:type="dcterms:W3CDTF">2021-08-10T03:22:31Z</dcterms:created>
  <dcterms:modified xsi:type="dcterms:W3CDTF">2023-05-25T19:38:06Z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