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7" r:id="rId4"/>
    <p:sldId id="259" r:id="rId5"/>
    <p:sldId id="268" r:id="rId6"/>
    <p:sldId id="269" r:id="rId7"/>
    <p:sldId id="273" r:id="rId8"/>
    <p:sldId id="274" r:id="rId9"/>
    <p:sldId id="275" r:id="rId10"/>
    <p:sldId id="291" r:id="rId11"/>
    <p:sldId id="263" r:id="rId12"/>
    <p:sldId id="271" r:id="rId13"/>
    <p:sldId id="265" r:id="rId14"/>
    <p:sldId id="266" r:id="rId15"/>
    <p:sldId id="267" r:id="rId16"/>
    <p:sldId id="270" r:id="rId17"/>
    <p:sldId id="272" r:id="rId18"/>
    <p:sldId id="261" r:id="rId19"/>
    <p:sldId id="278" r:id="rId20"/>
    <p:sldId id="279" r:id="rId21"/>
    <p:sldId id="280" r:id="rId22"/>
    <p:sldId id="281" r:id="rId23"/>
    <p:sldId id="282" r:id="rId24"/>
    <p:sldId id="283" r:id="rId25"/>
    <p:sldId id="284" r:id="rId26"/>
    <p:sldId id="285" r:id="rId27"/>
    <p:sldId id="286" r:id="rId28"/>
    <p:sldId id="287" r:id="rId29"/>
    <p:sldId id="276" r:id="rId30"/>
    <p:sldId id="288" r:id="rId31"/>
    <p:sldId id="289" r:id="rId32"/>
    <p:sldId id="290" r:id="rId33"/>
    <p:sldId id="292" r:id="rId34"/>
    <p:sldId id="295" r:id="rId35"/>
    <p:sldId id="293" r:id="rId36"/>
    <p:sldId id="294" r:id="rId37"/>
    <p:sldId id="2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3ED72-025D-4D1E-F750-918E7EA83AFF}" name="Walker, Ruth" initials="WR" userId="S::ptd539@utc.edu::d48566fa-4653-4ccf-83b1-d48d6bcfc0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79" d="100"/>
          <a:sy n="79" d="100"/>
        </p:scale>
        <p:origin x="126" y="768"/>
      </p:cViewPr>
      <p:guideLst/>
    </p:cSldViewPr>
  </p:slideViewPr>
  <p:outlineViewPr>
    <p:cViewPr>
      <p:scale>
        <a:sx n="33" d="100"/>
        <a:sy n="33" d="100"/>
      </p:scale>
      <p:origin x="0" y="-240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8CCC5B7-CAA4-4FBD-A4C5-949F2F64E502}">
      <dgm:prSet/>
      <dgm:spPr/>
      <dgm:t>
        <a:bodyPr/>
        <a:lstStyle/>
        <a:p>
          <a:pPr>
            <a:lnSpc>
              <a:spcPct val="100000"/>
            </a:lnSpc>
            <a:defRPr cap="all"/>
          </a:pPr>
          <a:r>
            <a:rPr lang="en-US" dirty="0"/>
            <a:t>Why did the researchers use a chi-square test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lnSpc>
              <a:spcPct val="100000"/>
            </a:lnSpc>
            <a:defRPr cap="all"/>
          </a:pPr>
          <a:r>
            <a:rPr lang="en-US"/>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lnSpc>
              <a:spcPct val="100000"/>
            </a:lnSpc>
            <a:defRPr cap="all"/>
          </a:pPr>
          <a:r>
            <a:rPr lang="en-US"/>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B04C9-A29A-4124-B3D6-EFE9DE5109A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B426F8B-3D4E-4987-A531-FC87366E3B58}">
      <dgm:prSet/>
      <dgm:spPr/>
      <dgm:t>
        <a:bodyPr/>
        <a:lstStyle/>
        <a:p>
          <a:r>
            <a:rPr lang="en-US" dirty="0"/>
            <a:t>1. Two Categorical Variables</a:t>
          </a:r>
        </a:p>
      </dgm:t>
    </dgm:pt>
    <dgm:pt modelId="{E3BFB8FC-2698-4D1D-A5CE-D08DBF247EAD}" type="parTrans" cxnId="{B752A763-2017-43EC-A580-84FCC9E04B85}">
      <dgm:prSet/>
      <dgm:spPr/>
      <dgm:t>
        <a:bodyPr/>
        <a:lstStyle/>
        <a:p>
          <a:endParaRPr lang="en-US"/>
        </a:p>
      </dgm:t>
    </dgm:pt>
    <dgm:pt modelId="{1DC6C2B7-F9C3-4C51-A251-7D77C9D26D15}" type="sibTrans" cxnId="{B752A763-2017-43EC-A580-84FCC9E04B85}">
      <dgm:prSet/>
      <dgm:spPr/>
      <dgm:t>
        <a:bodyPr/>
        <a:lstStyle/>
        <a:p>
          <a:endParaRPr lang="en-US"/>
        </a:p>
      </dgm:t>
    </dgm:pt>
    <dgm:pt modelId="{D683C0C5-CD7C-4612-9F99-C0501AC53E3E}">
      <dgm:prSet/>
      <dgm:spPr/>
      <dgm:t>
        <a:bodyPr/>
        <a:lstStyle/>
        <a:p>
          <a:r>
            <a:rPr lang="en-US" dirty="0"/>
            <a:t>2. Independent Observations</a:t>
          </a:r>
        </a:p>
      </dgm:t>
    </dgm:pt>
    <dgm:pt modelId="{0488A224-0958-4AC1-840A-675AE2B83AE9}" type="parTrans" cxnId="{38963E53-8EBD-4D8D-9852-0B34CFD408CF}">
      <dgm:prSet/>
      <dgm:spPr/>
      <dgm:t>
        <a:bodyPr/>
        <a:lstStyle/>
        <a:p>
          <a:endParaRPr lang="en-US"/>
        </a:p>
      </dgm:t>
    </dgm:pt>
    <dgm:pt modelId="{68B11DFA-C177-45E9-83F2-C9DD42A6D220}" type="sibTrans" cxnId="{38963E53-8EBD-4D8D-9852-0B34CFD408CF}">
      <dgm:prSet/>
      <dgm:spPr/>
      <dgm:t>
        <a:bodyPr/>
        <a:lstStyle/>
        <a:p>
          <a:endParaRPr lang="en-US"/>
        </a:p>
      </dgm:t>
    </dgm:pt>
    <dgm:pt modelId="{40ED7E56-707D-4927-9DDE-8EA9424395AE}">
      <dgm:prSet/>
      <dgm:spPr/>
      <dgm:t>
        <a:bodyPr/>
        <a:lstStyle/>
        <a:p>
          <a:r>
            <a:rPr lang="en-US" dirty="0"/>
            <a:t>3. Expected Counts Greater than Five</a:t>
          </a:r>
        </a:p>
      </dgm:t>
    </dgm:pt>
    <dgm:pt modelId="{891BD1F4-43DA-4FE8-8D22-ABC4D99A6445}" type="parTrans" cxnId="{84C9E927-672C-4EEE-9066-E3EBF82156FA}">
      <dgm:prSet/>
      <dgm:spPr/>
      <dgm:t>
        <a:bodyPr/>
        <a:lstStyle/>
        <a:p>
          <a:endParaRPr lang="en-US"/>
        </a:p>
      </dgm:t>
    </dgm:pt>
    <dgm:pt modelId="{99449576-F2EE-459C-98A3-71F5DDB10C9E}" type="sibTrans" cxnId="{84C9E927-672C-4EEE-9066-E3EBF82156FA}">
      <dgm:prSet/>
      <dgm:spPr/>
      <dgm:t>
        <a:bodyPr/>
        <a:lstStyle/>
        <a:p>
          <a:endParaRPr lang="en-US"/>
        </a:p>
      </dgm:t>
    </dgm:pt>
    <dgm:pt modelId="{2022CF3F-4B60-4B66-80BB-21959B082B57}" type="pres">
      <dgm:prSet presAssocID="{955B04C9-A29A-4124-B3D6-EFE9DE5109A6}" presName="outerComposite" presStyleCnt="0">
        <dgm:presLayoutVars>
          <dgm:chMax val="5"/>
          <dgm:dir/>
          <dgm:resizeHandles val="exact"/>
        </dgm:presLayoutVars>
      </dgm:prSet>
      <dgm:spPr/>
    </dgm:pt>
    <dgm:pt modelId="{241AB714-7D81-4BD9-A0B2-AFE9939C49D2}" type="pres">
      <dgm:prSet presAssocID="{955B04C9-A29A-4124-B3D6-EFE9DE5109A6}" presName="dummyMaxCanvas" presStyleCnt="0">
        <dgm:presLayoutVars/>
      </dgm:prSet>
      <dgm:spPr/>
    </dgm:pt>
    <dgm:pt modelId="{B8CBBA77-7B8F-4968-8268-756D6D599B45}" type="pres">
      <dgm:prSet presAssocID="{955B04C9-A29A-4124-B3D6-EFE9DE5109A6}" presName="ThreeNodes_1" presStyleLbl="node1" presStyleIdx="0" presStyleCnt="3">
        <dgm:presLayoutVars>
          <dgm:bulletEnabled val="1"/>
        </dgm:presLayoutVars>
      </dgm:prSet>
      <dgm:spPr/>
    </dgm:pt>
    <dgm:pt modelId="{37BF8DD8-70FF-4152-B69E-981E4B68A63D}" type="pres">
      <dgm:prSet presAssocID="{955B04C9-A29A-4124-B3D6-EFE9DE5109A6}" presName="ThreeNodes_2" presStyleLbl="node1" presStyleIdx="1" presStyleCnt="3">
        <dgm:presLayoutVars>
          <dgm:bulletEnabled val="1"/>
        </dgm:presLayoutVars>
      </dgm:prSet>
      <dgm:spPr/>
    </dgm:pt>
    <dgm:pt modelId="{DB14A69E-4673-401C-B1CF-AA565C01FD9E}" type="pres">
      <dgm:prSet presAssocID="{955B04C9-A29A-4124-B3D6-EFE9DE5109A6}" presName="ThreeNodes_3" presStyleLbl="node1" presStyleIdx="2" presStyleCnt="3">
        <dgm:presLayoutVars>
          <dgm:bulletEnabled val="1"/>
        </dgm:presLayoutVars>
      </dgm:prSet>
      <dgm:spPr/>
    </dgm:pt>
    <dgm:pt modelId="{D5E8DDCD-A4D0-4CEB-8D3A-E0A3C0D799E8}" type="pres">
      <dgm:prSet presAssocID="{955B04C9-A29A-4124-B3D6-EFE9DE5109A6}" presName="ThreeConn_1-2" presStyleLbl="fgAccFollowNode1" presStyleIdx="0" presStyleCnt="2">
        <dgm:presLayoutVars>
          <dgm:bulletEnabled val="1"/>
        </dgm:presLayoutVars>
      </dgm:prSet>
      <dgm:spPr/>
    </dgm:pt>
    <dgm:pt modelId="{51320A31-99FB-4ADF-A6E7-ADAE531A7905}" type="pres">
      <dgm:prSet presAssocID="{955B04C9-A29A-4124-B3D6-EFE9DE5109A6}" presName="ThreeConn_2-3" presStyleLbl="fgAccFollowNode1" presStyleIdx="1" presStyleCnt="2">
        <dgm:presLayoutVars>
          <dgm:bulletEnabled val="1"/>
        </dgm:presLayoutVars>
      </dgm:prSet>
      <dgm:spPr/>
    </dgm:pt>
    <dgm:pt modelId="{DFCCC342-5D81-45C3-909A-D118B9905BE7}" type="pres">
      <dgm:prSet presAssocID="{955B04C9-A29A-4124-B3D6-EFE9DE5109A6}" presName="ThreeNodes_1_text" presStyleLbl="node1" presStyleIdx="2" presStyleCnt="3">
        <dgm:presLayoutVars>
          <dgm:bulletEnabled val="1"/>
        </dgm:presLayoutVars>
      </dgm:prSet>
      <dgm:spPr/>
    </dgm:pt>
    <dgm:pt modelId="{3D7B2EBE-1AA1-49F8-B188-0D648D1EA2C6}" type="pres">
      <dgm:prSet presAssocID="{955B04C9-A29A-4124-B3D6-EFE9DE5109A6}" presName="ThreeNodes_2_text" presStyleLbl="node1" presStyleIdx="2" presStyleCnt="3">
        <dgm:presLayoutVars>
          <dgm:bulletEnabled val="1"/>
        </dgm:presLayoutVars>
      </dgm:prSet>
      <dgm:spPr/>
    </dgm:pt>
    <dgm:pt modelId="{D604E112-F1EE-41F5-9310-CA180A77398A}" type="pres">
      <dgm:prSet presAssocID="{955B04C9-A29A-4124-B3D6-EFE9DE5109A6}" presName="ThreeNodes_3_text" presStyleLbl="node1" presStyleIdx="2" presStyleCnt="3">
        <dgm:presLayoutVars>
          <dgm:bulletEnabled val="1"/>
        </dgm:presLayoutVars>
      </dgm:prSet>
      <dgm:spPr/>
    </dgm:pt>
  </dgm:ptLst>
  <dgm:cxnLst>
    <dgm:cxn modelId="{97D28A21-D0B2-46F5-A79A-F5589FE0AF49}" type="presOf" srcId="{40ED7E56-707D-4927-9DDE-8EA9424395AE}" destId="{D604E112-F1EE-41F5-9310-CA180A77398A}" srcOrd="1" destOrd="0" presId="urn:microsoft.com/office/officeart/2005/8/layout/vProcess5"/>
    <dgm:cxn modelId="{84C9E927-672C-4EEE-9066-E3EBF82156FA}" srcId="{955B04C9-A29A-4124-B3D6-EFE9DE5109A6}" destId="{40ED7E56-707D-4927-9DDE-8EA9424395AE}" srcOrd="2" destOrd="0" parTransId="{891BD1F4-43DA-4FE8-8D22-ABC4D99A6445}" sibTransId="{99449576-F2EE-459C-98A3-71F5DDB10C9E}"/>
    <dgm:cxn modelId="{66F97428-DF6C-4220-A4AA-51C711E9FA59}" type="presOf" srcId="{1B426F8B-3D4E-4987-A531-FC87366E3B58}" destId="{DFCCC342-5D81-45C3-909A-D118B9905BE7}" srcOrd="1" destOrd="0" presId="urn:microsoft.com/office/officeart/2005/8/layout/vProcess5"/>
    <dgm:cxn modelId="{6BE1F55D-B9D9-445C-A812-48179D5E2B60}" type="presOf" srcId="{D683C0C5-CD7C-4612-9F99-C0501AC53E3E}" destId="{37BF8DD8-70FF-4152-B69E-981E4B68A63D}" srcOrd="0" destOrd="0" presId="urn:microsoft.com/office/officeart/2005/8/layout/vProcess5"/>
    <dgm:cxn modelId="{D0BA4061-2E60-40A0-8869-CD81F067A3A5}" type="presOf" srcId="{955B04C9-A29A-4124-B3D6-EFE9DE5109A6}" destId="{2022CF3F-4B60-4B66-80BB-21959B082B57}" srcOrd="0" destOrd="0" presId="urn:microsoft.com/office/officeart/2005/8/layout/vProcess5"/>
    <dgm:cxn modelId="{B752A763-2017-43EC-A580-84FCC9E04B85}" srcId="{955B04C9-A29A-4124-B3D6-EFE9DE5109A6}" destId="{1B426F8B-3D4E-4987-A531-FC87366E3B58}" srcOrd="0" destOrd="0" parTransId="{E3BFB8FC-2698-4D1D-A5CE-D08DBF247EAD}" sibTransId="{1DC6C2B7-F9C3-4C51-A251-7D77C9D26D15}"/>
    <dgm:cxn modelId="{61931D46-B546-4F2F-98C3-33BB9A35A383}" type="presOf" srcId="{1DC6C2B7-F9C3-4C51-A251-7D77C9D26D15}" destId="{D5E8DDCD-A4D0-4CEB-8D3A-E0A3C0D799E8}" srcOrd="0" destOrd="0" presId="urn:microsoft.com/office/officeart/2005/8/layout/vProcess5"/>
    <dgm:cxn modelId="{38963E53-8EBD-4D8D-9852-0B34CFD408CF}" srcId="{955B04C9-A29A-4124-B3D6-EFE9DE5109A6}" destId="{D683C0C5-CD7C-4612-9F99-C0501AC53E3E}" srcOrd="1" destOrd="0" parTransId="{0488A224-0958-4AC1-840A-675AE2B83AE9}" sibTransId="{68B11DFA-C177-45E9-83F2-C9DD42A6D220}"/>
    <dgm:cxn modelId="{8028A07A-7212-4FD3-970F-D1B1221CE233}" type="presOf" srcId="{68B11DFA-C177-45E9-83F2-C9DD42A6D220}" destId="{51320A31-99FB-4ADF-A6E7-ADAE531A7905}" srcOrd="0" destOrd="0" presId="urn:microsoft.com/office/officeart/2005/8/layout/vProcess5"/>
    <dgm:cxn modelId="{9C039090-03CC-4BE6-81C5-4C840ECA7264}" type="presOf" srcId="{40ED7E56-707D-4927-9DDE-8EA9424395AE}" destId="{DB14A69E-4673-401C-B1CF-AA565C01FD9E}" srcOrd="0" destOrd="0" presId="urn:microsoft.com/office/officeart/2005/8/layout/vProcess5"/>
    <dgm:cxn modelId="{1D7D59BB-329C-4C91-B13D-440764F58BD7}" type="presOf" srcId="{1B426F8B-3D4E-4987-A531-FC87366E3B58}" destId="{B8CBBA77-7B8F-4968-8268-756D6D599B45}" srcOrd="0" destOrd="0" presId="urn:microsoft.com/office/officeart/2005/8/layout/vProcess5"/>
    <dgm:cxn modelId="{D86B92FC-F0EC-4043-98AD-92192C591E03}" type="presOf" srcId="{D683C0C5-CD7C-4612-9F99-C0501AC53E3E}" destId="{3D7B2EBE-1AA1-49F8-B188-0D648D1EA2C6}" srcOrd="1" destOrd="0" presId="urn:microsoft.com/office/officeart/2005/8/layout/vProcess5"/>
    <dgm:cxn modelId="{F15EBD7B-E4A2-406D-B9CB-9288D30819D5}" type="presParOf" srcId="{2022CF3F-4B60-4B66-80BB-21959B082B57}" destId="{241AB714-7D81-4BD9-A0B2-AFE9939C49D2}" srcOrd="0" destOrd="0" presId="urn:microsoft.com/office/officeart/2005/8/layout/vProcess5"/>
    <dgm:cxn modelId="{A7F09C99-766B-4392-A038-70D225018461}" type="presParOf" srcId="{2022CF3F-4B60-4B66-80BB-21959B082B57}" destId="{B8CBBA77-7B8F-4968-8268-756D6D599B45}" srcOrd="1" destOrd="0" presId="urn:microsoft.com/office/officeart/2005/8/layout/vProcess5"/>
    <dgm:cxn modelId="{4338ECA1-98AA-4807-BD06-FE6F5B75338D}" type="presParOf" srcId="{2022CF3F-4B60-4B66-80BB-21959B082B57}" destId="{37BF8DD8-70FF-4152-B69E-981E4B68A63D}" srcOrd="2" destOrd="0" presId="urn:microsoft.com/office/officeart/2005/8/layout/vProcess5"/>
    <dgm:cxn modelId="{5EFA44A5-FCF7-4318-BB23-002288A58AA3}" type="presParOf" srcId="{2022CF3F-4B60-4B66-80BB-21959B082B57}" destId="{DB14A69E-4673-401C-B1CF-AA565C01FD9E}" srcOrd="3" destOrd="0" presId="urn:microsoft.com/office/officeart/2005/8/layout/vProcess5"/>
    <dgm:cxn modelId="{F835C065-EA34-4C7C-A5AD-1249F919D7BD}" type="presParOf" srcId="{2022CF3F-4B60-4B66-80BB-21959B082B57}" destId="{D5E8DDCD-A4D0-4CEB-8D3A-E0A3C0D799E8}" srcOrd="4" destOrd="0" presId="urn:microsoft.com/office/officeart/2005/8/layout/vProcess5"/>
    <dgm:cxn modelId="{8785DB55-54FF-44CD-8A83-8366E798D7A0}" type="presParOf" srcId="{2022CF3F-4B60-4B66-80BB-21959B082B57}" destId="{51320A31-99FB-4ADF-A6E7-ADAE531A7905}" srcOrd="5" destOrd="0" presId="urn:microsoft.com/office/officeart/2005/8/layout/vProcess5"/>
    <dgm:cxn modelId="{A4DD93A0-D688-40D4-AAA0-B1E85A41FC29}" type="presParOf" srcId="{2022CF3F-4B60-4B66-80BB-21959B082B57}" destId="{DFCCC342-5D81-45C3-909A-D118B9905BE7}" srcOrd="6" destOrd="0" presId="urn:microsoft.com/office/officeart/2005/8/layout/vProcess5"/>
    <dgm:cxn modelId="{B7B0F8DA-9598-4BAB-A0FE-8AB6A7EAF42E}" type="presParOf" srcId="{2022CF3F-4B60-4B66-80BB-21959B082B57}" destId="{3D7B2EBE-1AA1-49F8-B188-0D648D1EA2C6}" srcOrd="7" destOrd="0" presId="urn:microsoft.com/office/officeart/2005/8/layout/vProcess5"/>
    <dgm:cxn modelId="{561E44B5-7A63-4D37-947C-103BB9689ADF}" type="presParOf" srcId="{2022CF3F-4B60-4B66-80BB-21959B082B57}" destId="{D604E112-F1EE-41F5-9310-CA180A77398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397F7-CD9E-4E88-9DE7-FD530EBAA13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F867452-2DFC-45F7-BBF6-8B92A9B829F8}">
      <dgm:prSet/>
      <dgm:spPr/>
      <dgm:t>
        <a:bodyPr/>
        <a:lstStyle/>
        <a:p>
          <a:r>
            <a:rPr lang="en-US"/>
            <a:t>When?</a:t>
          </a:r>
        </a:p>
      </dgm:t>
    </dgm:pt>
    <dgm:pt modelId="{7E4F9520-37CD-489C-9ED4-0A363710976F}" type="parTrans" cxnId="{BCDE1DA6-0513-4B03-9F60-3646B98EE02C}">
      <dgm:prSet/>
      <dgm:spPr/>
      <dgm:t>
        <a:bodyPr/>
        <a:lstStyle/>
        <a:p>
          <a:endParaRPr lang="en-US"/>
        </a:p>
      </dgm:t>
    </dgm:pt>
    <dgm:pt modelId="{7619D289-0A63-46B8-B17E-B445101F5366}" type="sibTrans" cxnId="{BCDE1DA6-0513-4B03-9F60-3646B98EE02C}">
      <dgm:prSet/>
      <dgm:spPr/>
      <dgm:t>
        <a:bodyPr/>
        <a:lstStyle/>
        <a:p>
          <a:endParaRPr lang="en-US"/>
        </a:p>
      </dgm:t>
    </dgm:pt>
    <dgm:pt modelId="{54247854-4A55-4B91-8BCC-A4599A9855C1}">
      <dgm:prSet/>
      <dgm:spPr/>
      <dgm:t>
        <a:bodyPr/>
        <a:lstStyle/>
        <a:p>
          <a:r>
            <a:rPr lang="en-US" dirty="0"/>
            <a:t>Only when you have </a:t>
          </a:r>
          <a:r>
            <a:rPr lang="en-US" u="sng" dirty="0"/>
            <a:t>two</a:t>
          </a:r>
          <a:r>
            <a:rPr lang="en-US" dirty="0"/>
            <a:t> dichotomous variables</a:t>
          </a:r>
        </a:p>
      </dgm:t>
    </dgm:pt>
    <dgm:pt modelId="{BAE18501-228D-4CC8-AB76-E80B6C66FA73}" type="parTrans" cxnId="{FA71A7AE-571B-4B18-A5D0-1BC64DC0C5F9}">
      <dgm:prSet/>
      <dgm:spPr/>
      <dgm:t>
        <a:bodyPr/>
        <a:lstStyle/>
        <a:p>
          <a:endParaRPr lang="en-US"/>
        </a:p>
      </dgm:t>
    </dgm:pt>
    <dgm:pt modelId="{81B05108-CAAD-46DC-83C1-B0D9225EEFA7}" type="sibTrans" cxnId="{FA71A7AE-571B-4B18-A5D0-1BC64DC0C5F9}">
      <dgm:prSet/>
      <dgm:spPr/>
      <dgm:t>
        <a:bodyPr/>
        <a:lstStyle/>
        <a:p>
          <a:endParaRPr lang="en-US"/>
        </a:p>
      </dgm:t>
    </dgm:pt>
    <dgm:pt modelId="{883F5590-4967-440F-B691-357019762DD7}">
      <dgm:prSet/>
      <dgm:spPr/>
      <dgm:t>
        <a:bodyPr/>
        <a:lstStyle/>
        <a:p>
          <a:r>
            <a:rPr lang="en-US"/>
            <a:t>How?</a:t>
          </a:r>
        </a:p>
      </dgm:t>
    </dgm:pt>
    <dgm:pt modelId="{A20D2E89-183E-49A9-8786-29103A1CA8F3}" type="parTrans" cxnId="{AC04F4EE-C6F9-440F-90AB-54073E16EF63}">
      <dgm:prSet/>
      <dgm:spPr/>
      <dgm:t>
        <a:bodyPr/>
        <a:lstStyle/>
        <a:p>
          <a:endParaRPr lang="en-US"/>
        </a:p>
      </dgm:t>
    </dgm:pt>
    <dgm:pt modelId="{E51804D5-C96F-4AA4-A7DD-008FDDA6C761}" type="sibTrans" cxnId="{AC04F4EE-C6F9-440F-90AB-54073E16EF63}">
      <dgm:prSet/>
      <dgm:spPr/>
      <dgm:t>
        <a:bodyPr/>
        <a:lstStyle/>
        <a:p>
          <a:endParaRPr lang="en-US"/>
        </a:p>
      </dgm:t>
    </dgm:pt>
    <dgm:pt modelId="{A51B014A-7548-4A18-88A7-8015526D9537}">
      <dgm:prSet/>
      <dgm:spPr/>
      <dgm:t>
        <a:bodyPr/>
        <a:lstStyle/>
        <a:p>
          <a:r>
            <a:rPr lang="en-US"/>
            <a:t>Values will be between -1 and +1</a:t>
          </a:r>
        </a:p>
      </dgm:t>
    </dgm:pt>
    <dgm:pt modelId="{62DC5184-B855-468E-9F12-C311D5A727AF}" type="parTrans" cxnId="{0895156B-9432-4E5F-B62A-3484C63C6ADD}">
      <dgm:prSet/>
      <dgm:spPr/>
      <dgm:t>
        <a:bodyPr/>
        <a:lstStyle/>
        <a:p>
          <a:endParaRPr lang="en-US"/>
        </a:p>
      </dgm:t>
    </dgm:pt>
    <dgm:pt modelId="{1C174C52-9B60-404C-8292-86AB175893CD}" type="sibTrans" cxnId="{0895156B-9432-4E5F-B62A-3484C63C6ADD}">
      <dgm:prSet/>
      <dgm:spPr/>
      <dgm:t>
        <a:bodyPr/>
        <a:lstStyle/>
        <a:p>
          <a:endParaRPr lang="en-US"/>
        </a:p>
      </dgm:t>
    </dgm:pt>
    <dgm:pt modelId="{F9534F73-8C2E-495B-9135-801DEA79C3B2}">
      <dgm:prSet/>
      <dgm:spPr/>
      <dgm:t>
        <a:bodyPr/>
        <a:lstStyle/>
        <a:p>
          <a:r>
            <a:rPr lang="en-US"/>
            <a:t>Values close to zero indicate that there is no relationship between the variables</a:t>
          </a:r>
        </a:p>
      </dgm:t>
    </dgm:pt>
    <dgm:pt modelId="{F2CD8071-D7EE-447F-B4CB-B7E89225B9AB}" type="parTrans" cxnId="{34DE1293-7FC3-4200-96B1-E8644E8847E3}">
      <dgm:prSet/>
      <dgm:spPr/>
      <dgm:t>
        <a:bodyPr/>
        <a:lstStyle/>
        <a:p>
          <a:endParaRPr lang="en-US"/>
        </a:p>
      </dgm:t>
    </dgm:pt>
    <dgm:pt modelId="{AC3103F4-11D4-42B9-8024-3B9A3BBB570C}" type="sibTrans" cxnId="{34DE1293-7FC3-4200-96B1-E8644E8847E3}">
      <dgm:prSet/>
      <dgm:spPr/>
      <dgm:t>
        <a:bodyPr/>
        <a:lstStyle/>
        <a:p>
          <a:endParaRPr lang="en-US"/>
        </a:p>
      </dgm:t>
    </dgm:pt>
    <dgm:pt modelId="{BADBF583-259B-49F5-ADED-16D1A912E167}">
      <dgm:prSet/>
      <dgm:spPr/>
      <dgm:t>
        <a:bodyPr/>
        <a:lstStyle/>
        <a:p>
          <a:r>
            <a:rPr lang="en-US"/>
            <a:t>Values close to ± 1 indicate a strong relationship</a:t>
          </a:r>
        </a:p>
      </dgm:t>
    </dgm:pt>
    <dgm:pt modelId="{163DD350-0B06-4287-B705-66F89DA67458}" type="parTrans" cxnId="{D0B2DD3F-22D5-48C4-A153-763951B88A74}">
      <dgm:prSet/>
      <dgm:spPr/>
      <dgm:t>
        <a:bodyPr/>
        <a:lstStyle/>
        <a:p>
          <a:endParaRPr lang="en-US"/>
        </a:p>
      </dgm:t>
    </dgm:pt>
    <dgm:pt modelId="{08C263A2-1A2C-4B5F-AC33-7D507C90EA01}" type="sibTrans" cxnId="{D0B2DD3F-22D5-48C4-A153-763951B88A74}">
      <dgm:prSet/>
      <dgm:spPr/>
      <dgm:t>
        <a:bodyPr/>
        <a:lstStyle/>
        <a:p>
          <a:endParaRPr lang="en-US"/>
        </a:p>
      </dgm:t>
    </dgm:pt>
    <dgm:pt modelId="{8D6C3458-0928-4CD6-8405-25D54C968007}">
      <dgm:prSet/>
      <dgm:spPr/>
      <dgm:t>
        <a:bodyPr/>
        <a:lstStyle/>
        <a:p>
          <a:r>
            <a:rPr lang="en-US"/>
            <a:t>Close to -1 indicates a strong negative relationship</a:t>
          </a:r>
        </a:p>
      </dgm:t>
    </dgm:pt>
    <dgm:pt modelId="{F42B3585-CA02-4496-B461-E9DE3E670D9D}" type="parTrans" cxnId="{F259AC3F-5E17-436B-A07F-FD9BCE8B8582}">
      <dgm:prSet/>
      <dgm:spPr/>
      <dgm:t>
        <a:bodyPr/>
        <a:lstStyle/>
        <a:p>
          <a:endParaRPr lang="en-US"/>
        </a:p>
      </dgm:t>
    </dgm:pt>
    <dgm:pt modelId="{3F63FB98-97FD-47A2-AB61-9A6ADDCE4239}" type="sibTrans" cxnId="{F259AC3F-5E17-436B-A07F-FD9BCE8B8582}">
      <dgm:prSet/>
      <dgm:spPr/>
      <dgm:t>
        <a:bodyPr/>
        <a:lstStyle/>
        <a:p>
          <a:endParaRPr lang="en-US"/>
        </a:p>
      </dgm:t>
    </dgm:pt>
    <dgm:pt modelId="{600C8AC6-3F93-42C2-B9E0-3FF9E7CE2D7B}">
      <dgm:prSet/>
      <dgm:spPr/>
      <dgm:t>
        <a:bodyPr/>
        <a:lstStyle/>
        <a:p>
          <a:r>
            <a:rPr lang="en-US"/>
            <a:t>Close to +1 indicates a strong positive relationship</a:t>
          </a:r>
        </a:p>
      </dgm:t>
    </dgm:pt>
    <dgm:pt modelId="{77A6F4CC-879F-4FA1-962E-917C8CD30D1A}" type="parTrans" cxnId="{BC82FEB8-F4CC-40F6-A152-C9AB3AFAD197}">
      <dgm:prSet/>
      <dgm:spPr/>
      <dgm:t>
        <a:bodyPr/>
        <a:lstStyle/>
        <a:p>
          <a:endParaRPr lang="en-US"/>
        </a:p>
      </dgm:t>
    </dgm:pt>
    <dgm:pt modelId="{D5A40A33-96FF-4DA2-A3F6-13C32FE2FFC1}" type="sibTrans" cxnId="{BC82FEB8-F4CC-40F6-A152-C9AB3AFAD197}">
      <dgm:prSet/>
      <dgm:spPr/>
      <dgm:t>
        <a:bodyPr/>
        <a:lstStyle/>
        <a:p>
          <a:endParaRPr lang="en-US"/>
        </a:p>
      </dgm:t>
    </dgm:pt>
    <dgm:pt modelId="{3C81CE35-975C-4565-B298-AAE3761D4869}" type="pres">
      <dgm:prSet presAssocID="{A51397F7-CD9E-4E88-9DE7-FD530EBAA138}" presName="linear" presStyleCnt="0">
        <dgm:presLayoutVars>
          <dgm:dir/>
          <dgm:animLvl val="lvl"/>
          <dgm:resizeHandles val="exact"/>
        </dgm:presLayoutVars>
      </dgm:prSet>
      <dgm:spPr/>
    </dgm:pt>
    <dgm:pt modelId="{CE7CF987-955D-4268-97B3-5103DA488B69}" type="pres">
      <dgm:prSet presAssocID="{DF867452-2DFC-45F7-BBF6-8B92A9B829F8}" presName="parentLin" presStyleCnt="0"/>
      <dgm:spPr/>
    </dgm:pt>
    <dgm:pt modelId="{10FD3BFA-8063-498E-B304-4C1B706CF611}" type="pres">
      <dgm:prSet presAssocID="{DF867452-2DFC-45F7-BBF6-8B92A9B829F8}" presName="parentLeftMargin" presStyleLbl="node1" presStyleIdx="0" presStyleCnt="2"/>
      <dgm:spPr/>
    </dgm:pt>
    <dgm:pt modelId="{A3EF90C0-FAF0-45D3-A0E2-E78FF40F853A}" type="pres">
      <dgm:prSet presAssocID="{DF867452-2DFC-45F7-BBF6-8B92A9B829F8}" presName="parentText" presStyleLbl="node1" presStyleIdx="0" presStyleCnt="2">
        <dgm:presLayoutVars>
          <dgm:chMax val="0"/>
          <dgm:bulletEnabled val="1"/>
        </dgm:presLayoutVars>
      </dgm:prSet>
      <dgm:spPr/>
    </dgm:pt>
    <dgm:pt modelId="{5158C79B-8EAD-49D7-8880-AA45FEFD3199}" type="pres">
      <dgm:prSet presAssocID="{DF867452-2DFC-45F7-BBF6-8B92A9B829F8}" presName="negativeSpace" presStyleCnt="0"/>
      <dgm:spPr/>
    </dgm:pt>
    <dgm:pt modelId="{14BB01B9-537C-4007-B3FF-7C96AB89DDD8}" type="pres">
      <dgm:prSet presAssocID="{DF867452-2DFC-45F7-BBF6-8B92A9B829F8}" presName="childText" presStyleLbl="conFgAcc1" presStyleIdx="0" presStyleCnt="2">
        <dgm:presLayoutVars>
          <dgm:bulletEnabled val="1"/>
        </dgm:presLayoutVars>
      </dgm:prSet>
      <dgm:spPr/>
    </dgm:pt>
    <dgm:pt modelId="{8BBB2884-1833-4A63-9DB3-068B6FD0F445}" type="pres">
      <dgm:prSet presAssocID="{7619D289-0A63-46B8-B17E-B445101F5366}" presName="spaceBetweenRectangles" presStyleCnt="0"/>
      <dgm:spPr/>
    </dgm:pt>
    <dgm:pt modelId="{B70D5F6B-C2F7-4A21-9A06-A420A8AF3E7E}" type="pres">
      <dgm:prSet presAssocID="{883F5590-4967-440F-B691-357019762DD7}" presName="parentLin" presStyleCnt="0"/>
      <dgm:spPr/>
    </dgm:pt>
    <dgm:pt modelId="{FEEDA31B-DDF2-4AC5-B157-0493347D7A7F}" type="pres">
      <dgm:prSet presAssocID="{883F5590-4967-440F-B691-357019762DD7}" presName="parentLeftMargin" presStyleLbl="node1" presStyleIdx="0" presStyleCnt="2"/>
      <dgm:spPr/>
    </dgm:pt>
    <dgm:pt modelId="{B452F762-9047-4065-803E-B161A7D758EB}" type="pres">
      <dgm:prSet presAssocID="{883F5590-4967-440F-B691-357019762DD7}" presName="parentText" presStyleLbl="node1" presStyleIdx="1" presStyleCnt="2">
        <dgm:presLayoutVars>
          <dgm:chMax val="0"/>
          <dgm:bulletEnabled val="1"/>
        </dgm:presLayoutVars>
      </dgm:prSet>
      <dgm:spPr/>
    </dgm:pt>
    <dgm:pt modelId="{045B41EE-764F-42F9-B830-A47A54404BE5}" type="pres">
      <dgm:prSet presAssocID="{883F5590-4967-440F-B691-357019762DD7}" presName="negativeSpace" presStyleCnt="0"/>
      <dgm:spPr/>
    </dgm:pt>
    <dgm:pt modelId="{CF0E68EF-9E2D-4106-BE0E-8A7CF15991C1}" type="pres">
      <dgm:prSet presAssocID="{883F5590-4967-440F-B691-357019762DD7}" presName="childText" presStyleLbl="conFgAcc1" presStyleIdx="1" presStyleCnt="2">
        <dgm:presLayoutVars>
          <dgm:bulletEnabled val="1"/>
        </dgm:presLayoutVars>
      </dgm:prSet>
      <dgm:spPr/>
    </dgm:pt>
  </dgm:ptLst>
  <dgm:cxnLst>
    <dgm:cxn modelId="{60A65F31-B360-48D5-BAB3-5214D8A0D33F}" type="presOf" srcId="{883F5590-4967-440F-B691-357019762DD7}" destId="{B452F762-9047-4065-803E-B161A7D758EB}" srcOrd="1" destOrd="0" presId="urn:microsoft.com/office/officeart/2005/8/layout/list1"/>
    <dgm:cxn modelId="{F2B8B137-0FF0-418C-9F1F-C81F4E822094}" type="presOf" srcId="{DF867452-2DFC-45F7-BBF6-8B92A9B829F8}" destId="{10FD3BFA-8063-498E-B304-4C1B706CF611}" srcOrd="0" destOrd="0" presId="urn:microsoft.com/office/officeart/2005/8/layout/list1"/>
    <dgm:cxn modelId="{F259AC3F-5E17-436B-A07F-FD9BCE8B8582}" srcId="{BADBF583-259B-49F5-ADED-16D1A912E167}" destId="{8D6C3458-0928-4CD6-8405-25D54C968007}" srcOrd="0" destOrd="0" parTransId="{F42B3585-CA02-4496-B461-E9DE3E670D9D}" sibTransId="{3F63FB98-97FD-47A2-AB61-9A6ADDCE4239}"/>
    <dgm:cxn modelId="{D0B2DD3F-22D5-48C4-A153-763951B88A74}" srcId="{A51B014A-7548-4A18-88A7-8015526D9537}" destId="{BADBF583-259B-49F5-ADED-16D1A912E167}" srcOrd="1" destOrd="0" parTransId="{163DD350-0B06-4287-B705-66F89DA67458}" sibTransId="{08C263A2-1A2C-4B5F-AC33-7D507C90EA01}"/>
    <dgm:cxn modelId="{1DF3D645-F470-40D0-B303-EA3C280740FD}" type="presOf" srcId="{883F5590-4967-440F-B691-357019762DD7}" destId="{FEEDA31B-DDF2-4AC5-B157-0493347D7A7F}" srcOrd="0" destOrd="0" presId="urn:microsoft.com/office/officeart/2005/8/layout/list1"/>
    <dgm:cxn modelId="{0895156B-9432-4E5F-B62A-3484C63C6ADD}" srcId="{883F5590-4967-440F-B691-357019762DD7}" destId="{A51B014A-7548-4A18-88A7-8015526D9537}" srcOrd="0" destOrd="0" parTransId="{62DC5184-B855-468E-9F12-C311D5A727AF}" sibTransId="{1C174C52-9B60-404C-8292-86AB175893CD}"/>
    <dgm:cxn modelId="{81A4136E-35B6-4331-8C1D-77D16B9FCE01}" type="presOf" srcId="{F9534F73-8C2E-495B-9135-801DEA79C3B2}" destId="{CF0E68EF-9E2D-4106-BE0E-8A7CF15991C1}" srcOrd="0" destOrd="1" presId="urn:microsoft.com/office/officeart/2005/8/layout/list1"/>
    <dgm:cxn modelId="{1100B358-E6F8-4D86-A4C5-398A61AC3266}" type="presOf" srcId="{A51397F7-CD9E-4E88-9DE7-FD530EBAA138}" destId="{3C81CE35-975C-4565-B298-AAE3761D4869}" srcOrd="0" destOrd="0" presId="urn:microsoft.com/office/officeart/2005/8/layout/list1"/>
    <dgm:cxn modelId="{C31D107E-6C0A-44A0-BDA2-3DD3242681AB}" type="presOf" srcId="{BADBF583-259B-49F5-ADED-16D1A912E167}" destId="{CF0E68EF-9E2D-4106-BE0E-8A7CF15991C1}" srcOrd="0" destOrd="2" presId="urn:microsoft.com/office/officeart/2005/8/layout/list1"/>
    <dgm:cxn modelId="{2DC88488-A0A4-496D-B0C9-3C4BEC29AF04}" type="presOf" srcId="{8D6C3458-0928-4CD6-8405-25D54C968007}" destId="{CF0E68EF-9E2D-4106-BE0E-8A7CF15991C1}" srcOrd="0" destOrd="3" presId="urn:microsoft.com/office/officeart/2005/8/layout/list1"/>
    <dgm:cxn modelId="{34DE1293-7FC3-4200-96B1-E8644E8847E3}" srcId="{A51B014A-7548-4A18-88A7-8015526D9537}" destId="{F9534F73-8C2E-495B-9135-801DEA79C3B2}" srcOrd="0" destOrd="0" parTransId="{F2CD8071-D7EE-447F-B4CB-B7E89225B9AB}" sibTransId="{AC3103F4-11D4-42B9-8024-3B9A3BBB570C}"/>
    <dgm:cxn modelId="{BCDE1DA6-0513-4B03-9F60-3646B98EE02C}" srcId="{A51397F7-CD9E-4E88-9DE7-FD530EBAA138}" destId="{DF867452-2DFC-45F7-BBF6-8B92A9B829F8}" srcOrd="0" destOrd="0" parTransId="{7E4F9520-37CD-489C-9ED4-0A363710976F}" sibTransId="{7619D289-0A63-46B8-B17E-B445101F5366}"/>
    <dgm:cxn modelId="{FA71A7AE-571B-4B18-A5D0-1BC64DC0C5F9}" srcId="{DF867452-2DFC-45F7-BBF6-8B92A9B829F8}" destId="{54247854-4A55-4B91-8BCC-A4599A9855C1}" srcOrd="0" destOrd="0" parTransId="{BAE18501-228D-4CC8-AB76-E80B6C66FA73}" sibTransId="{81B05108-CAAD-46DC-83C1-B0D9225EEFA7}"/>
    <dgm:cxn modelId="{A6CFE2B6-AB03-412D-B878-3C6582530532}" type="presOf" srcId="{A51B014A-7548-4A18-88A7-8015526D9537}" destId="{CF0E68EF-9E2D-4106-BE0E-8A7CF15991C1}" srcOrd="0" destOrd="0" presId="urn:microsoft.com/office/officeart/2005/8/layout/list1"/>
    <dgm:cxn modelId="{BC82FEB8-F4CC-40F6-A152-C9AB3AFAD197}" srcId="{BADBF583-259B-49F5-ADED-16D1A912E167}" destId="{600C8AC6-3F93-42C2-B9E0-3FF9E7CE2D7B}" srcOrd="1" destOrd="0" parTransId="{77A6F4CC-879F-4FA1-962E-917C8CD30D1A}" sibTransId="{D5A40A33-96FF-4DA2-A3F6-13C32FE2FFC1}"/>
    <dgm:cxn modelId="{19BEE1EB-D771-42C7-BFFA-627E2E545637}" type="presOf" srcId="{DF867452-2DFC-45F7-BBF6-8B92A9B829F8}" destId="{A3EF90C0-FAF0-45D3-A0E2-E78FF40F853A}" srcOrd="1" destOrd="0" presId="urn:microsoft.com/office/officeart/2005/8/layout/list1"/>
    <dgm:cxn modelId="{AC04F4EE-C6F9-440F-90AB-54073E16EF63}" srcId="{A51397F7-CD9E-4E88-9DE7-FD530EBAA138}" destId="{883F5590-4967-440F-B691-357019762DD7}" srcOrd="1" destOrd="0" parTransId="{A20D2E89-183E-49A9-8786-29103A1CA8F3}" sibTransId="{E51804D5-C96F-4AA4-A7DD-008FDDA6C761}"/>
    <dgm:cxn modelId="{505F91FA-791D-47FB-B612-15CF0818244F}" type="presOf" srcId="{600C8AC6-3F93-42C2-B9E0-3FF9E7CE2D7B}" destId="{CF0E68EF-9E2D-4106-BE0E-8A7CF15991C1}" srcOrd="0" destOrd="4" presId="urn:microsoft.com/office/officeart/2005/8/layout/list1"/>
    <dgm:cxn modelId="{A98D0AFB-DD94-4DD4-A6EB-4FD2BDBA8D10}" type="presOf" srcId="{54247854-4A55-4B91-8BCC-A4599A9855C1}" destId="{14BB01B9-537C-4007-B3FF-7C96AB89DDD8}" srcOrd="0" destOrd="0" presId="urn:microsoft.com/office/officeart/2005/8/layout/list1"/>
    <dgm:cxn modelId="{CE0728CB-82E4-4505-A674-E6EA695E5D2D}" type="presParOf" srcId="{3C81CE35-975C-4565-B298-AAE3761D4869}" destId="{CE7CF987-955D-4268-97B3-5103DA488B69}" srcOrd="0" destOrd="0" presId="urn:microsoft.com/office/officeart/2005/8/layout/list1"/>
    <dgm:cxn modelId="{14F07402-A1B7-4D14-B25F-0F52C36533B8}" type="presParOf" srcId="{CE7CF987-955D-4268-97B3-5103DA488B69}" destId="{10FD3BFA-8063-498E-B304-4C1B706CF611}" srcOrd="0" destOrd="0" presId="urn:microsoft.com/office/officeart/2005/8/layout/list1"/>
    <dgm:cxn modelId="{081B6482-2BF0-48E3-B99D-DA3A97F4FC42}" type="presParOf" srcId="{CE7CF987-955D-4268-97B3-5103DA488B69}" destId="{A3EF90C0-FAF0-45D3-A0E2-E78FF40F853A}" srcOrd="1" destOrd="0" presId="urn:microsoft.com/office/officeart/2005/8/layout/list1"/>
    <dgm:cxn modelId="{04AB58C9-478D-4360-9C03-FEAD15FF80A9}" type="presParOf" srcId="{3C81CE35-975C-4565-B298-AAE3761D4869}" destId="{5158C79B-8EAD-49D7-8880-AA45FEFD3199}" srcOrd="1" destOrd="0" presId="urn:microsoft.com/office/officeart/2005/8/layout/list1"/>
    <dgm:cxn modelId="{DED1202C-36BF-4A01-9885-EFA4ED61AB65}" type="presParOf" srcId="{3C81CE35-975C-4565-B298-AAE3761D4869}" destId="{14BB01B9-537C-4007-B3FF-7C96AB89DDD8}" srcOrd="2" destOrd="0" presId="urn:microsoft.com/office/officeart/2005/8/layout/list1"/>
    <dgm:cxn modelId="{8D2EFE53-B1EA-49E9-9D3B-B553519A6DD9}" type="presParOf" srcId="{3C81CE35-975C-4565-B298-AAE3761D4869}" destId="{8BBB2884-1833-4A63-9DB3-068B6FD0F445}" srcOrd="3" destOrd="0" presId="urn:microsoft.com/office/officeart/2005/8/layout/list1"/>
    <dgm:cxn modelId="{BC033FBF-8AC6-4A1B-943E-878D49A23F17}" type="presParOf" srcId="{3C81CE35-975C-4565-B298-AAE3761D4869}" destId="{B70D5F6B-C2F7-4A21-9A06-A420A8AF3E7E}" srcOrd="4" destOrd="0" presId="urn:microsoft.com/office/officeart/2005/8/layout/list1"/>
    <dgm:cxn modelId="{F6091CFB-A820-4FF3-BE32-2F249AE7F581}" type="presParOf" srcId="{B70D5F6B-C2F7-4A21-9A06-A420A8AF3E7E}" destId="{FEEDA31B-DDF2-4AC5-B157-0493347D7A7F}" srcOrd="0" destOrd="0" presId="urn:microsoft.com/office/officeart/2005/8/layout/list1"/>
    <dgm:cxn modelId="{37307320-D65C-4238-9F41-27173AA4A44C}" type="presParOf" srcId="{B70D5F6B-C2F7-4A21-9A06-A420A8AF3E7E}" destId="{B452F762-9047-4065-803E-B161A7D758EB}" srcOrd="1" destOrd="0" presId="urn:microsoft.com/office/officeart/2005/8/layout/list1"/>
    <dgm:cxn modelId="{8BB8998B-1470-4CC1-8D2B-75B37C62D884}" type="presParOf" srcId="{3C81CE35-975C-4565-B298-AAE3761D4869}" destId="{045B41EE-764F-42F9-B830-A47A54404BE5}" srcOrd="5" destOrd="0" presId="urn:microsoft.com/office/officeart/2005/8/layout/list1"/>
    <dgm:cxn modelId="{5DF9FDF4-CEF9-4F0F-AD2B-FF2685C29090}" type="presParOf" srcId="{3C81CE35-975C-4565-B298-AAE3761D4869}" destId="{CF0E68EF-9E2D-4106-BE0E-8A7CF15991C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75A34-E72D-48B6-8E5E-77F099B3BA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F033CE-BCAB-4F3C-A494-1B09B8611AAF}">
      <dgm:prSet phldrT="[Text]"/>
      <dgm:spPr/>
      <dgm:t>
        <a:bodyPr/>
        <a:lstStyle/>
        <a:p>
          <a:r>
            <a:rPr lang="en-US" dirty="0"/>
            <a:t>The null hypotheses are:</a:t>
          </a:r>
        </a:p>
      </dgm:t>
    </dgm:pt>
    <dgm:pt modelId="{B50DE140-7BD1-483C-9BA9-112848153EED}" type="parTrans" cxnId="{6622436E-3F63-4D4B-8EFA-F722D699DD56}">
      <dgm:prSet/>
      <dgm:spPr/>
      <dgm:t>
        <a:bodyPr/>
        <a:lstStyle/>
        <a:p>
          <a:endParaRPr lang="en-US"/>
        </a:p>
      </dgm:t>
    </dgm:pt>
    <dgm:pt modelId="{E106F0B0-BD27-4A4F-A6E0-882757661B6C}" type="sibTrans" cxnId="{6622436E-3F63-4D4B-8EFA-F722D699DD56}">
      <dgm:prSet/>
      <dgm:spPr/>
      <dgm:t>
        <a:bodyPr/>
        <a:lstStyle/>
        <a:p>
          <a:endParaRPr lang="en-US"/>
        </a:p>
      </dgm:t>
    </dgm:pt>
    <dgm:pt modelId="{988B236A-0572-4478-BAC0-98AB2A1411A2}">
      <dgm:prSet phldrT="[Text]"/>
      <dgm:spPr/>
      <dgm:t>
        <a:bodyPr/>
        <a:lstStyle/>
        <a:p>
          <a:r>
            <a:rPr lang="en-US" dirty="0"/>
            <a:t>Conceptual H</a:t>
          </a:r>
          <a:r>
            <a:rPr lang="en-US" baseline="-25000" dirty="0"/>
            <a:t>0</a:t>
          </a:r>
          <a:r>
            <a:rPr lang="en-US" dirty="0"/>
            <a:t>: There is no significant association between age groups and whether a person thinks Latinx should be used to describe the Hispanic or Latino population.</a:t>
          </a:r>
        </a:p>
      </dgm:t>
    </dgm:pt>
    <dgm:pt modelId="{D54D3A27-74EA-4061-BE9B-91FBC3CA4E03}" type="parTrans" cxnId="{B02C60A4-58B1-4084-BE70-3654A9DF359B}">
      <dgm:prSet/>
      <dgm:spPr/>
      <dgm:t>
        <a:bodyPr/>
        <a:lstStyle/>
        <a:p>
          <a:endParaRPr lang="en-US"/>
        </a:p>
      </dgm:t>
    </dgm:pt>
    <dgm:pt modelId="{B50FE1F2-89CF-4D36-BF04-A20AB65BD4A7}" type="sibTrans" cxnId="{B02C60A4-58B1-4084-BE70-3654A9DF359B}">
      <dgm:prSet/>
      <dgm:spPr/>
      <dgm:t>
        <a:bodyPr/>
        <a:lstStyle/>
        <a:p>
          <a:endParaRPr lang="en-US"/>
        </a:p>
      </dgm:t>
    </dgm:pt>
    <dgm:pt modelId="{5DBA1AAB-BF62-4CE5-9F2B-BEA9807E2E8E}">
      <dgm:prSet phldrT="[Text]"/>
      <dgm:spPr/>
      <dgm:t>
        <a:bodyPr/>
        <a:lstStyle/>
        <a:p>
          <a:r>
            <a:rPr lang="en-US" dirty="0"/>
            <a:t>The alternative hypotheses are:</a:t>
          </a:r>
        </a:p>
      </dgm:t>
    </dgm:pt>
    <dgm:pt modelId="{60974B40-39D3-491C-A616-CA5AB593746A}" type="parTrans" cxnId="{10527BDD-A995-46A9-A26C-F7F06E3FD6AC}">
      <dgm:prSet/>
      <dgm:spPr/>
      <dgm:t>
        <a:bodyPr/>
        <a:lstStyle/>
        <a:p>
          <a:endParaRPr lang="en-US"/>
        </a:p>
      </dgm:t>
    </dgm:pt>
    <dgm:pt modelId="{FDCA6E8B-833C-4B87-8308-A46A53C06B9A}" type="sibTrans" cxnId="{10527BDD-A995-46A9-A26C-F7F06E3FD6AC}">
      <dgm:prSet/>
      <dgm:spPr/>
      <dgm:t>
        <a:bodyPr/>
        <a:lstStyle/>
        <a:p>
          <a:endParaRPr lang="en-US"/>
        </a:p>
      </dgm:t>
    </dgm:pt>
    <dgm:pt modelId="{BE4DBF24-5C9F-48EA-B767-8CEC67C13FD1}">
      <dgm:prSet phldrT="[Text]"/>
      <dgm:spPr/>
      <dgm:t>
        <a:bodyPr/>
        <a:lstStyle/>
        <a:p>
          <a:r>
            <a:rPr lang="en-US" dirty="0"/>
            <a:t>Conceptual H</a:t>
          </a:r>
          <a:r>
            <a:rPr lang="en-US" baseline="-25000" dirty="0"/>
            <a:t>1</a:t>
          </a:r>
          <a:r>
            <a:rPr lang="en-US" dirty="0"/>
            <a:t>: There is a significant association between age groups and whether a person thinks Latinx should be used to describe the Hispanic or Latino population</a:t>
          </a:r>
        </a:p>
      </dgm:t>
    </dgm:pt>
    <dgm:pt modelId="{1ACEFE44-96A1-4C5B-93C8-431B7F238D35}" type="parTrans" cxnId="{5D1049B4-E0EF-4712-9793-3E9D621EFA46}">
      <dgm:prSet/>
      <dgm:spPr/>
      <dgm:t>
        <a:bodyPr/>
        <a:lstStyle/>
        <a:p>
          <a:endParaRPr lang="en-US"/>
        </a:p>
      </dgm:t>
    </dgm:pt>
    <dgm:pt modelId="{5ECC8373-4D98-4F77-9625-E4F72D60161A}" type="sibTrans" cxnId="{5D1049B4-E0EF-4712-9793-3E9D621EFA46}">
      <dgm:prSet/>
      <dgm:spPr/>
      <dgm:t>
        <a:bodyPr/>
        <a:lstStyle/>
        <a:p>
          <a:endParaRPr lang="en-US"/>
        </a:p>
      </dgm:t>
    </dgm:pt>
    <dgm:pt modelId="{69885FBD-8B93-464E-BEFB-BD7BAAF550D8}">
      <dgm:prSet phldrT="[Text]"/>
      <dgm:spPr/>
      <dgm:t>
        <a:bodyPr/>
        <a:lstStyle/>
        <a:p>
          <a:r>
            <a:rPr lang="en-US" dirty="0"/>
            <a:t>Mathematical H</a:t>
          </a:r>
          <a:r>
            <a:rPr lang="en-US" baseline="-25000" dirty="0"/>
            <a:t>0</a:t>
          </a:r>
          <a:r>
            <a:rPr lang="en-US" dirty="0"/>
            <a:t>: The observed frequencies are equal to the expected frequencies.</a:t>
          </a:r>
        </a:p>
      </dgm:t>
    </dgm:pt>
    <dgm:pt modelId="{F9991528-5A32-4146-98AD-E1B7792356B2}" type="parTrans" cxnId="{C3AD82F8-4C64-4B51-98B3-FD81BA4D4D6D}">
      <dgm:prSet/>
      <dgm:spPr/>
      <dgm:t>
        <a:bodyPr/>
        <a:lstStyle/>
        <a:p>
          <a:endParaRPr lang="en-US"/>
        </a:p>
      </dgm:t>
    </dgm:pt>
    <dgm:pt modelId="{B15ECC59-E8AD-4FEE-873A-33FE066696CE}" type="sibTrans" cxnId="{C3AD82F8-4C64-4B51-98B3-FD81BA4D4D6D}">
      <dgm:prSet/>
      <dgm:spPr/>
      <dgm:t>
        <a:bodyPr/>
        <a:lstStyle/>
        <a:p>
          <a:endParaRPr lang="en-US"/>
        </a:p>
      </dgm:t>
    </dgm:pt>
    <dgm:pt modelId="{79D3C0E3-6DF4-4764-80A8-0C365FBB2EB4}">
      <dgm:prSet/>
      <dgm:spPr/>
      <dgm:t>
        <a:bodyPr/>
        <a:lstStyle/>
        <a:p>
          <a:r>
            <a:rPr lang="en-US" dirty="0"/>
            <a:t>Mathematical H</a:t>
          </a:r>
          <a:r>
            <a:rPr lang="en-US" baseline="-25000" dirty="0"/>
            <a:t>1</a:t>
          </a:r>
          <a:r>
            <a:rPr lang="en-US" dirty="0"/>
            <a:t>: The observed frequencies are not equal to the expected frequencies.</a:t>
          </a:r>
        </a:p>
      </dgm:t>
    </dgm:pt>
    <dgm:pt modelId="{4D7E236A-61FE-4458-B7EF-8CC5CF4FE01C}" type="parTrans" cxnId="{45F50F98-5BB1-4D97-9C0A-74881F5E41E6}">
      <dgm:prSet/>
      <dgm:spPr/>
      <dgm:t>
        <a:bodyPr/>
        <a:lstStyle/>
        <a:p>
          <a:endParaRPr lang="en-US"/>
        </a:p>
      </dgm:t>
    </dgm:pt>
    <dgm:pt modelId="{3E40DD6A-638B-4FEF-AB9B-63945AC63CAD}" type="sibTrans" cxnId="{45F50F98-5BB1-4D97-9C0A-74881F5E41E6}">
      <dgm:prSet/>
      <dgm:spPr/>
      <dgm:t>
        <a:bodyPr/>
        <a:lstStyle/>
        <a:p>
          <a:endParaRPr lang="en-US"/>
        </a:p>
      </dgm:t>
    </dgm:pt>
    <dgm:pt modelId="{62C237FC-6B00-43FE-8507-00835ED3ED9D}" type="pres">
      <dgm:prSet presAssocID="{34775A34-E72D-48B6-8E5E-77F099B3BA04}" presName="linear" presStyleCnt="0">
        <dgm:presLayoutVars>
          <dgm:animLvl val="lvl"/>
          <dgm:resizeHandles val="exact"/>
        </dgm:presLayoutVars>
      </dgm:prSet>
      <dgm:spPr/>
    </dgm:pt>
    <dgm:pt modelId="{1BC8C9C5-1C45-407D-BA30-A5FE00BD4655}" type="pres">
      <dgm:prSet presAssocID="{39F033CE-BCAB-4F3C-A494-1B09B8611AAF}" presName="parentText" presStyleLbl="node1" presStyleIdx="0" presStyleCnt="2">
        <dgm:presLayoutVars>
          <dgm:chMax val="0"/>
          <dgm:bulletEnabled val="1"/>
        </dgm:presLayoutVars>
      </dgm:prSet>
      <dgm:spPr/>
    </dgm:pt>
    <dgm:pt modelId="{972E8CC9-3F43-493D-A83A-22F7ACDA76D0}" type="pres">
      <dgm:prSet presAssocID="{39F033CE-BCAB-4F3C-A494-1B09B8611AAF}" presName="childText" presStyleLbl="revTx" presStyleIdx="0" presStyleCnt="2">
        <dgm:presLayoutVars>
          <dgm:bulletEnabled val="1"/>
        </dgm:presLayoutVars>
      </dgm:prSet>
      <dgm:spPr/>
    </dgm:pt>
    <dgm:pt modelId="{12882A4F-A85F-4164-9C5B-26761CC462EA}" type="pres">
      <dgm:prSet presAssocID="{5DBA1AAB-BF62-4CE5-9F2B-BEA9807E2E8E}" presName="parentText" presStyleLbl="node1" presStyleIdx="1" presStyleCnt="2">
        <dgm:presLayoutVars>
          <dgm:chMax val="0"/>
          <dgm:bulletEnabled val="1"/>
        </dgm:presLayoutVars>
      </dgm:prSet>
      <dgm:spPr/>
    </dgm:pt>
    <dgm:pt modelId="{BB7A69E6-42BE-4E9A-A146-B5D2D8F4FC4D}" type="pres">
      <dgm:prSet presAssocID="{5DBA1AAB-BF62-4CE5-9F2B-BEA9807E2E8E}" presName="childText" presStyleLbl="revTx" presStyleIdx="1" presStyleCnt="2">
        <dgm:presLayoutVars>
          <dgm:bulletEnabled val="1"/>
        </dgm:presLayoutVars>
      </dgm:prSet>
      <dgm:spPr/>
    </dgm:pt>
  </dgm:ptLst>
  <dgm:cxnLst>
    <dgm:cxn modelId="{BA93A115-CA48-4FB5-9431-F64A97058CD2}" type="presOf" srcId="{39F033CE-BCAB-4F3C-A494-1B09B8611AAF}" destId="{1BC8C9C5-1C45-407D-BA30-A5FE00BD4655}" srcOrd="0" destOrd="0" presId="urn:microsoft.com/office/officeart/2005/8/layout/vList2"/>
    <dgm:cxn modelId="{E68B712F-032E-4A78-885F-76A9D6F102E6}" type="presOf" srcId="{79D3C0E3-6DF4-4764-80A8-0C365FBB2EB4}" destId="{BB7A69E6-42BE-4E9A-A146-B5D2D8F4FC4D}" srcOrd="0" destOrd="1" presId="urn:microsoft.com/office/officeart/2005/8/layout/vList2"/>
    <dgm:cxn modelId="{6622436E-3F63-4D4B-8EFA-F722D699DD56}" srcId="{34775A34-E72D-48B6-8E5E-77F099B3BA04}" destId="{39F033CE-BCAB-4F3C-A494-1B09B8611AAF}" srcOrd="0" destOrd="0" parTransId="{B50DE140-7BD1-483C-9BA9-112848153EED}" sibTransId="{E106F0B0-BD27-4A4F-A6E0-882757661B6C}"/>
    <dgm:cxn modelId="{7CCD9579-34E4-4121-A5A3-C783B9F3314B}" type="presOf" srcId="{5DBA1AAB-BF62-4CE5-9F2B-BEA9807E2E8E}" destId="{12882A4F-A85F-4164-9C5B-26761CC462EA}" srcOrd="0" destOrd="0" presId="urn:microsoft.com/office/officeart/2005/8/layout/vList2"/>
    <dgm:cxn modelId="{74C37A7D-8399-4141-AD2F-DD60EC94BB7B}" type="presOf" srcId="{BE4DBF24-5C9F-48EA-B767-8CEC67C13FD1}" destId="{BB7A69E6-42BE-4E9A-A146-B5D2D8F4FC4D}" srcOrd="0" destOrd="0" presId="urn:microsoft.com/office/officeart/2005/8/layout/vList2"/>
    <dgm:cxn modelId="{45F50F98-5BB1-4D97-9C0A-74881F5E41E6}" srcId="{5DBA1AAB-BF62-4CE5-9F2B-BEA9807E2E8E}" destId="{79D3C0E3-6DF4-4764-80A8-0C365FBB2EB4}" srcOrd="1" destOrd="0" parTransId="{4D7E236A-61FE-4458-B7EF-8CC5CF4FE01C}" sibTransId="{3E40DD6A-638B-4FEF-AB9B-63945AC63CAD}"/>
    <dgm:cxn modelId="{84E09799-97E4-4935-906C-AF601D9E69CB}" type="presOf" srcId="{988B236A-0572-4478-BAC0-98AB2A1411A2}" destId="{972E8CC9-3F43-493D-A83A-22F7ACDA76D0}" srcOrd="0" destOrd="0" presId="urn:microsoft.com/office/officeart/2005/8/layout/vList2"/>
    <dgm:cxn modelId="{B02C60A4-58B1-4084-BE70-3654A9DF359B}" srcId="{39F033CE-BCAB-4F3C-A494-1B09B8611AAF}" destId="{988B236A-0572-4478-BAC0-98AB2A1411A2}" srcOrd="0" destOrd="0" parTransId="{D54D3A27-74EA-4061-BE9B-91FBC3CA4E03}" sibTransId="{B50FE1F2-89CF-4D36-BF04-A20AB65BD4A7}"/>
    <dgm:cxn modelId="{5D1049B4-E0EF-4712-9793-3E9D621EFA46}" srcId="{5DBA1AAB-BF62-4CE5-9F2B-BEA9807E2E8E}" destId="{BE4DBF24-5C9F-48EA-B767-8CEC67C13FD1}" srcOrd="0" destOrd="0" parTransId="{1ACEFE44-96A1-4C5B-93C8-431B7F238D35}" sibTransId="{5ECC8373-4D98-4F77-9625-E4F72D60161A}"/>
    <dgm:cxn modelId="{C1F0CFD7-28E9-4AC3-B43A-2AAA9DDF9CAB}" type="presOf" srcId="{69885FBD-8B93-464E-BEFB-BD7BAAF550D8}" destId="{972E8CC9-3F43-493D-A83A-22F7ACDA76D0}" srcOrd="0" destOrd="1" presId="urn:microsoft.com/office/officeart/2005/8/layout/vList2"/>
    <dgm:cxn modelId="{10527BDD-A995-46A9-A26C-F7F06E3FD6AC}" srcId="{34775A34-E72D-48B6-8E5E-77F099B3BA04}" destId="{5DBA1AAB-BF62-4CE5-9F2B-BEA9807E2E8E}" srcOrd="1" destOrd="0" parTransId="{60974B40-39D3-491C-A616-CA5AB593746A}" sibTransId="{FDCA6E8B-833C-4B87-8308-A46A53C06B9A}"/>
    <dgm:cxn modelId="{D53DC4F6-910A-4AA8-AFBA-3B520E7B5356}" type="presOf" srcId="{34775A34-E72D-48B6-8E5E-77F099B3BA04}" destId="{62C237FC-6B00-43FE-8507-00835ED3ED9D}" srcOrd="0" destOrd="0" presId="urn:microsoft.com/office/officeart/2005/8/layout/vList2"/>
    <dgm:cxn modelId="{C3AD82F8-4C64-4B51-98B3-FD81BA4D4D6D}" srcId="{39F033CE-BCAB-4F3C-A494-1B09B8611AAF}" destId="{69885FBD-8B93-464E-BEFB-BD7BAAF550D8}" srcOrd="1" destOrd="0" parTransId="{F9991528-5A32-4146-98AD-E1B7792356B2}" sibTransId="{B15ECC59-E8AD-4FEE-873A-33FE066696CE}"/>
    <dgm:cxn modelId="{C3A89E79-3552-4772-A4F2-68AAD2E7C7F4}" type="presParOf" srcId="{62C237FC-6B00-43FE-8507-00835ED3ED9D}" destId="{1BC8C9C5-1C45-407D-BA30-A5FE00BD4655}" srcOrd="0" destOrd="0" presId="urn:microsoft.com/office/officeart/2005/8/layout/vList2"/>
    <dgm:cxn modelId="{509B6EF0-7D1C-4005-8B3F-E386380B45A9}" type="presParOf" srcId="{62C237FC-6B00-43FE-8507-00835ED3ED9D}" destId="{972E8CC9-3F43-493D-A83A-22F7ACDA76D0}" srcOrd="1" destOrd="0" presId="urn:microsoft.com/office/officeart/2005/8/layout/vList2"/>
    <dgm:cxn modelId="{FA3CC551-5B38-40E0-B492-3CA691C7DD46}" type="presParOf" srcId="{62C237FC-6B00-43FE-8507-00835ED3ED9D}" destId="{12882A4F-A85F-4164-9C5B-26761CC462EA}" srcOrd="2" destOrd="0" presId="urn:microsoft.com/office/officeart/2005/8/layout/vList2"/>
    <dgm:cxn modelId="{A65AEADE-C074-40FA-A43B-F422F21C0AB6}" type="presParOf" srcId="{62C237FC-6B00-43FE-8507-00835ED3ED9D}" destId="{BB7A69E6-42BE-4E9A-A146-B5D2D8F4FC4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Why did the researchers use a chi-square test to answer their research questions?</a:t>
          </a:r>
        </a:p>
      </dsp:txBody>
      <dsp:txXfrm>
        <a:off x="75768" y="3053169"/>
        <a:ext cx="3093750" cy="720000"/>
      </dsp:txXfrm>
    </dsp:sp>
    <dsp:sp modelId="{6655EA0A-DFF4-4295-99E8-0E756D28076F}">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What do their results mean?</a:t>
          </a:r>
        </a:p>
      </dsp:txBody>
      <dsp:txXfrm>
        <a:off x="3710925" y="3053169"/>
        <a:ext cx="3093750" cy="720000"/>
      </dsp:txXfrm>
    </dsp:sp>
    <dsp:sp modelId="{9B895A55-955C-49E3-BB9F-C09649467A9D}">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How would you improve this study?</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BBA77-7B8F-4968-8268-756D6D599B45}">
      <dsp:nvSpPr>
        <dsp:cNvPr id="0" name=""/>
        <dsp:cNvSpPr/>
      </dsp:nvSpPr>
      <dsp:spPr>
        <a:xfrm>
          <a:off x="0" y="0"/>
          <a:ext cx="5328682" cy="16716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1. Two Categorical Variables</a:t>
          </a:r>
        </a:p>
      </dsp:txBody>
      <dsp:txXfrm>
        <a:off x="48961" y="48961"/>
        <a:ext cx="3524854" cy="1573715"/>
      </dsp:txXfrm>
    </dsp:sp>
    <dsp:sp modelId="{37BF8DD8-70FF-4152-B69E-981E4B68A63D}">
      <dsp:nvSpPr>
        <dsp:cNvPr id="0" name=""/>
        <dsp:cNvSpPr/>
      </dsp:nvSpPr>
      <dsp:spPr>
        <a:xfrm>
          <a:off x="470177" y="1950243"/>
          <a:ext cx="5328682" cy="16716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2. Independent Observations</a:t>
          </a:r>
        </a:p>
      </dsp:txBody>
      <dsp:txXfrm>
        <a:off x="519138" y="1999204"/>
        <a:ext cx="3674018" cy="1573715"/>
      </dsp:txXfrm>
    </dsp:sp>
    <dsp:sp modelId="{DB14A69E-4673-401C-B1CF-AA565C01FD9E}">
      <dsp:nvSpPr>
        <dsp:cNvPr id="0" name=""/>
        <dsp:cNvSpPr/>
      </dsp:nvSpPr>
      <dsp:spPr>
        <a:xfrm>
          <a:off x="940355" y="3900487"/>
          <a:ext cx="5328682" cy="167163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3. Expected Counts Greater than Five</a:t>
          </a:r>
        </a:p>
      </dsp:txBody>
      <dsp:txXfrm>
        <a:off x="989316" y="3949448"/>
        <a:ext cx="3674018" cy="1573715"/>
      </dsp:txXfrm>
    </dsp:sp>
    <dsp:sp modelId="{D5E8DDCD-A4D0-4CEB-8D3A-E0A3C0D799E8}">
      <dsp:nvSpPr>
        <dsp:cNvPr id="0" name=""/>
        <dsp:cNvSpPr/>
      </dsp:nvSpPr>
      <dsp:spPr>
        <a:xfrm>
          <a:off x="4242117" y="1267658"/>
          <a:ext cx="1086564" cy="108656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6594" y="1267658"/>
        <a:ext cx="597610" cy="817639"/>
      </dsp:txXfrm>
    </dsp:sp>
    <dsp:sp modelId="{51320A31-99FB-4ADF-A6E7-ADAE531A7905}">
      <dsp:nvSpPr>
        <dsp:cNvPr id="0" name=""/>
        <dsp:cNvSpPr/>
      </dsp:nvSpPr>
      <dsp:spPr>
        <a:xfrm>
          <a:off x="4712295" y="3206757"/>
          <a:ext cx="1086564" cy="108656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56772" y="3206757"/>
        <a:ext cx="597610" cy="817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B01B9-537C-4007-B3FF-7C96AB89DDD8}">
      <dsp:nvSpPr>
        <dsp:cNvPr id="0" name=""/>
        <dsp:cNvSpPr/>
      </dsp:nvSpPr>
      <dsp:spPr>
        <a:xfrm>
          <a:off x="0" y="380393"/>
          <a:ext cx="6263640" cy="1190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37388" rIns="4861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Only when you have </a:t>
          </a:r>
          <a:r>
            <a:rPr lang="en-US" sz="2100" u="sng" kern="1200" dirty="0"/>
            <a:t>two</a:t>
          </a:r>
          <a:r>
            <a:rPr lang="en-US" sz="2100" kern="1200" dirty="0"/>
            <a:t> dichotomous variables</a:t>
          </a:r>
        </a:p>
      </dsp:txBody>
      <dsp:txXfrm>
        <a:off x="0" y="380393"/>
        <a:ext cx="6263640" cy="1190700"/>
      </dsp:txXfrm>
    </dsp:sp>
    <dsp:sp modelId="{A3EF90C0-FAF0-45D3-A0E2-E78FF40F853A}">
      <dsp:nvSpPr>
        <dsp:cNvPr id="0" name=""/>
        <dsp:cNvSpPr/>
      </dsp:nvSpPr>
      <dsp:spPr>
        <a:xfrm>
          <a:off x="313182" y="70433"/>
          <a:ext cx="4384548"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33450">
            <a:lnSpc>
              <a:spcPct val="90000"/>
            </a:lnSpc>
            <a:spcBef>
              <a:spcPct val="0"/>
            </a:spcBef>
            <a:spcAft>
              <a:spcPct val="35000"/>
            </a:spcAft>
            <a:buNone/>
          </a:pPr>
          <a:r>
            <a:rPr lang="en-US" sz="2100" kern="1200"/>
            <a:t>When?</a:t>
          </a:r>
        </a:p>
      </dsp:txBody>
      <dsp:txXfrm>
        <a:off x="343444" y="100695"/>
        <a:ext cx="4324024" cy="559396"/>
      </dsp:txXfrm>
    </dsp:sp>
    <dsp:sp modelId="{CF0E68EF-9E2D-4106-BE0E-8A7CF15991C1}">
      <dsp:nvSpPr>
        <dsp:cNvPr id="0" name=""/>
        <dsp:cNvSpPr/>
      </dsp:nvSpPr>
      <dsp:spPr>
        <a:xfrm>
          <a:off x="0" y="1994454"/>
          <a:ext cx="6263640" cy="3439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37388" rIns="4861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Values will be between -1 and +1</a:t>
          </a:r>
        </a:p>
        <a:p>
          <a:pPr marL="457200" lvl="2" indent="-228600" algn="l" defTabSz="933450">
            <a:lnSpc>
              <a:spcPct val="90000"/>
            </a:lnSpc>
            <a:spcBef>
              <a:spcPct val="0"/>
            </a:spcBef>
            <a:spcAft>
              <a:spcPct val="15000"/>
            </a:spcAft>
            <a:buChar char="•"/>
          </a:pPr>
          <a:r>
            <a:rPr lang="en-US" sz="2100" kern="1200"/>
            <a:t>Values close to zero indicate that there is no relationship between the variables</a:t>
          </a:r>
        </a:p>
        <a:p>
          <a:pPr marL="457200" lvl="2" indent="-228600" algn="l" defTabSz="933450">
            <a:lnSpc>
              <a:spcPct val="90000"/>
            </a:lnSpc>
            <a:spcBef>
              <a:spcPct val="0"/>
            </a:spcBef>
            <a:spcAft>
              <a:spcPct val="15000"/>
            </a:spcAft>
            <a:buChar char="•"/>
          </a:pPr>
          <a:r>
            <a:rPr lang="en-US" sz="2100" kern="1200"/>
            <a:t>Values close to ± 1 indicate a strong relationship</a:t>
          </a:r>
        </a:p>
        <a:p>
          <a:pPr marL="685800" lvl="3" indent="-228600" algn="l" defTabSz="933450">
            <a:lnSpc>
              <a:spcPct val="90000"/>
            </a:lnSpc>
            <a:spcBef>
              <a:spcPct val="0"/>
            </a:spcBef>
            <a:spcAft>
              <a:spcPct val="15000"/>
            </a:spcAft>
            <a:buChar char="•"/>
          </a:pPr>
          <a:r>
            <a:rPr lang="en-US" sz="2100" kern="1200"/>
            <a:t>Close to -1 indicates a strong negative relationship</a:t>
          </a:r>
        </a:p>
        <a:p>
          <a:pPr marL="685800" lvl="3" indent="-228600" algn="l" defTabSz="933450">
            <a:lnSpc>
              <a:spcPct val="90000"/>
            </a:lnSpc>
            <a:spcBef>
              <a:spcPct val="0"/>
            </a:spcBef>
            <a:spcAft>
              <a:spcPct val="15000"/>
            </a:spcAft>
            <a:buChar char="•"/>
          </a:pPr>
          <a:r>
            <a:rPr lang="en-US" sz="2100" kern="1200"/>
            <a:t>Close to +1 indicates a strong positive relationship</a:t>
          </a:r>
        </a:p>
      </dsp:txBody>
      <dsp:txXfrm>
        <a:off x="0" y="1994454"/>
        <a:ext cx="6263640" cy="3439800"/>
      </dsp:txXfrm>
    </dsp:sp>
    <dsp:sp modelId="{B452F762-9047-4065-803E-B161A7D758EB}">
      <dsp:nvSpPr>
        <dsp:cNvPr id="0" name=""/>
        <dsp:cNvSpPr/>
      </dsp:nvSpPr>
      <dsp:spPr>
        <a:xfrm>
          <a:off x="313182" y="1684493"/>
          <a:ext cx="4384548"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33450">
            <a:lnSpc>
              <a:spcPct val="90000"/>
            </a:lnSpc>
            <a:spcBef>
              <a:spcPct val="0"/>
            </a:spcBef>
            <a:spcAft>
              <a:spcPct val="35000"/>
            </a:spcAft>
            <a:buNone/>
          </a:pPr>
          <a:r>
            <a:rPr lang="en-US" sz="2100" kern="1200"/>
            <a:t>How?</a:t>
          </a:r>
        </a:p>
      </dsp:txBody>
      <dsp:txXfrm>
        <a:off x="343444" y="1714755"/>
        <a:ext cx="4324024"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8C9C5-1C45-407D-BA30-A5FE00BD4655}">
      <dsp:nvSpPr>
        <dsp:cNvPr id="0" name=""/>
        <dsp:cNvSpPr/>
      </dsp:nvSpPr>
      <dsp:spPr>
        <a:xfrm>
          <a:off x="0" y="190077"/>
          <a:ext cx="10058399" cy="647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null hypotheses are:</a:t>
          </a:r>
        </a:p>
      </dsp:txBody>
      <dsp:txXfrm>
        <a:off x="31613" y="221690"/>
        <a:ext cx="9995173" cy="584369"/>
      </dsp:txXfrm>
    </dsp:sp>
    <dsp:sp modelId="{972E8CC9-3F43-493D-A83A-22F7ACDA76D0}">
      <dsp:nvSpPr>
        <dsp:cNvPr id="0" name=""/>
        <dsp:cNvSpPr/>
      </dsp:nvSpPr>
      <dsp:spPr>
        <a:xfrm>
          <a:off x="0" y="837672"/>
          <a:ext cx="10058399"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Conceptual H</a:t>
          </a:r>
          <a:r>
            <a:rPr lang="en-US" sz="2100" kern="1200" baseline="-25000" dirty="0"/>
            <a:t>0</a:t>
          </a:r>
          <a:r>
            <a:rPr lang="en-US" sz="2100" kern="1200" dirty="0"/>
            <a:t>: There is no significant association between age groups and whether a person thinks Latinx should be used to describe the Hispanic or Latino population.</a:t>
          </a:r>
        </a:p>
        <a:p>
          <a:pPr marL="228600" lvl="1" indent="-228600" algn="l" defTabSz="933450">
            <a:lnSpc>
              <a:spcPct val="90000"/>
            </a:lnSpc>
            <a:spcBef>
              <a:spcPct val="0"/>
            </a:spcBef>
            <a:spcAft>
              <a:spcPct val="20000"/>
            </a:spcAft>
            <a:buChar char="•"/>
          </a:pPr>
          <a:r>
            <a:rPr lang="en-US" sz="2100" kern="1200" dirty="0"/>
            <a:t>Mathematical H</a:t>
          </a:r>
          <a:r>
            <a:rPr lang="en-US" sz="2100" kern="1200" baseline="-25000" dirty="0"/>
            <a:t>0</a:t>
          </a:r>
          <a:r>
            <a:rPr lang="en-US" sz="2100" kern="1200" dirty="0"/>
            <a:t>: The observed frequencies are equal to the expected frequencies.</a:t>
          </a:r>
        </a:p>
      </dsp:txBody>
      <dsp:txXfrm>
        <a:off x="0" y="837672"/>
        <a:ext cx="10058399" cy="1033964"/>
      </dsp:txXfrm>
    </dsp:sp>
    <dsp:sp modelId="{12882A4F-A85F-4164-9C5B-26761CC462EA}">
      <dsp:nvSpPr>
        <dsp:cNvPr id="0" name=""/>
        <dsp:cNvSpPr/>
      </dsp:nvSpPr>
      <dsp:spPr>
        <a:xfrm>
          <a:off x="0" y="1871637"/>
          <a:ext cx="10058399" cy="647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alternative hypotheses are:</a:t>
          </a:r>
        </a:p>
      </dsp:txBody>
      <dsp:txXfrm>
        <a:off x="31613" y="1903250"/>
        <a:ext cx="9995173" cy="584369"/>
      </dsp:txXfrm>
    </dsp:sp>
    <dsp:sp modelId="{BB7A69E6-42BE-4E9A-A146-B5D2D8F4FC4D}">
      <dsp:nvSpPr>
        <dsp:cNvPr id="0" name=""/>
        <dsp:cNvSpPr/>
      </dsp:nvSpPr>
      <dsp:spPr>
        <a:xfrm>
          <a:off x="0" y="2519232"/>
          <a:ext cx="10058399" cy="131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Conceptual H</a:t>
          </a:r>
          <a:r>
            <a:rPr lang="en-US" sz="2100" kern="1200" baseline="-25000" dirty="0"/>
            <a:t>1</a:t>
          </a:r>
          <a:r>
            <a:rPr lang="en-US" sz="2100" kern="1200" dirty="0"/>
            <a:t>: There is a significant association between age groups and whether a person thinks Latinx should be used to describe the Hispanic or Latino population</a:t>
          </a:r>
        </a:p>
        <a:p>
          <a:pPr marL="228600" lvl="1" indent="-228600" algn="l" defTabSz="933450">
            <a:lnSpc>
              <a:spcPct val="90000"/>
            </a:lnSpc>
            <a:spcBef>
              <a:spcPct val="0"/>
            </a:spcBef>
            <a:spcAft>
              <a:spcPct val="20000"/>
            </a:spcAft>
            <a:buChar char="•"/>
          </a:pPr>
          <a:r>
            <a:rPr lang="en-US" sz="2100" kern="1200" dirty="0"/>
            <a:t>Mathematical H</a:t>
          </a:r>
          <a:r>
            <a:rPr lang="en-US" sz="2100" kern="1200" baseline="-25000" dirty="0"/>
            <a:t>1</a:t>
          </a:r>
          <a:r>
            <a:rPr lang="en-US" sz="2100" kern="1200" dirty="0"/>
            <a:t>: The observed frequencies are not equal to the expected frequencies.</a:t>
          </a:r>
        </a:p>
      </dsp:txBody>
      <dsp:txXfrm>
        <a:off x="0" y="2519232"/>
        <a:ext cx="10058399" cy="131341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38A64-AFA0-4FBE-B363-AA72E221A2D5}"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1C02C-A0B5-451F-B97E-044CE598DF29}" type="slidenum">
              <a:rPr lang="en-US" smtClean="0"/>
              <a:t>‹#›</a:t>
            </a:fld>
            <a:endParaRPr lang="en-US"/>
          </a:p>
        </p:txBody>
      </p:sp>
    </p:spTree>
    <p:extLst>
      <p:ext uri="{BB962C8B-B14F-4D97-AF65-F5344CB8AC3E}">
        <p14:creationId xmlns:p14="http://schemas.microsoft.com/office/powerpoint/2010/main" val="985043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researchers were looking for a difference between age groups in terms of a categorical (in this case, multinomial) dependent variable.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As women age, they become less sexually active, with this difference being greatest for the 80-89 age category, followed by the 70-79 age category, and finally the 60-69 age category.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fact, the oldest age group of women was also less likely to report sexual desire and sexual arousal compared to young old women. </a:t>
            </a:r>
            <a:r>
              <a:rPr lang="en-US" dirty="0"/>
              <a:t>However, it’s important to note that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was no difference in sexual satisfaction between the different age groups. Meaning, all age groups were equally satisfied sexually</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other words, activity is not the same thing as satisfaction. Further, reporting less levels of arousal/etc. doesn’t mean that oldest old women didn’t report that they never experienced it – that age group was just less likely compared to younger age groups. Some of the lack of arousal may also be due to a lack of a partner. The older a woman is, the more likely they have lost their romantic partner.</a:t>
            </a:r>
          </a:p>
          <a:p>
            <a:r>
              <a:rPr lang="en-US" dirty="0"/>
              <a:t>3. Thompson et al. (2011) describe a few limitations of their study. First, they used a cross-sectional method so any assumed aging differences cannot necessarily be separated from cohort effects (i.e., differences between groups OTHER than age. Future research might consider a longitudinal design instead. Second, the WHI San Diego cohort was predominately White and educated and may not generalize to other non-White individuals of different socioeconomic factors. Finally, there was a low response rate, calling into question whether there was a response bias for data interpretation (e.g., is there something unique about people who elected to participate compared to those who chose not to?). Future research might explore other ways to obtain data from a broader sample of women.</a:t>
            </a:r>
          </a:p>
        </p:txBody>
      </p:sp>
      <p:sp>
        <p:nvSpPr>
          <p:cNvPr id="4" name="Slide Number Placeholder 3"/>
          <p:cNvSpPr>
            <a:spLocks noGrp="1"/>
          </p:cNvSpPr>
          <p:nvPr>
            <p:ph type="sldNum" sz="quarter" idx="5"/>
          </p:nvPr>
        </p:nvSpPr>
        <p:spPr/>
        <p:txBody>
          <a:bodyPr/>
          <a:lstStyle/>
          <a:p>
            <a:fld id="{E42D9E35-D439-4476-81A9-B2B2040443FD}" type="slidenum">
              <a:rPr lang="en-US" smtClean="0"/>
              <a:t>9</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35</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36</a:t>
            </a:fld>
            <a:endParaRPr lang="en-US"/>
          </a:p>
        </p:txBody>
      </p:sp>
    </p:spTree>
    <p:extLst>
      <p:ext uri="{BB962C8B-B14F-4D97-AF65-F5344CB8AC3E}">
        <p14:creationId xmlns:p14="http://schemas.microsoft.com/office/powerpoint/2010/main" val="23075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ECC2-5E64-4B59-B4A2-71967BA39B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522E7-CFF0-43E5-AB94-2147187E8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CC3ACE-5855-4CAA-80F5-745624DC8E60}"/>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61C44F6D-9BE9-4613-91CB-B4ACB75C8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0841B-47AC-402A-969E-E015881ABDD9}"/>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361836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1079-C320-40CE-9DEB-BAB49CDBEE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7C4C9-B33A-48DE-8585-8BD8C4EBB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6DDA7-53F2-4FDC-97CC-39518AD74230}"/>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DCC097B7-E906-405F-80C8-E624AFD80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389DD-03EA-489A-B3E8-0470279B22BC}"/>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381453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2C9A0-7E38-43C1-90F1-34745568C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F43D2D-6BEF-4C69-8882-5ECDD94F7B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3E0A-D8E0-4690-9577-765E5D721D2A}"/>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565CD501-981E-4025-B27A-726A4A725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B4048-2583-4812-9452-27D6E2F0879E}"/>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1975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52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86496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88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29069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5894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8722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36942-C211-4B28-8DBD-C953E00AF71B}"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53902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E8D12A6-918A-48BD-8CB9-CA713993B0EA}"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84686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3986-4729-408B-B9AF-1FC1ACD0D9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E3FC2-D531-4DFA-8985-733CAE25C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3DD70-1D50-4D17-BEBE-CB3E351F9511}"/>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22947AC0-0033-4F6C-B114-13B546063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95C0E-A8CC-4159-BF19-564EC5E7F7CA}"/>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65958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5/31/2023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1718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10112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7818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B4B2-C407-452E-BFEE-C954AAC22F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D0992-1B0F-4F75-B524-E941986E12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81131-5DD4-4AF0-893B-E4E5ECBDB658}"/>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F4DD4DCD-6944-4DFB-B5F3-17B3DE0C4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F1ADD-A94D-4EF0-8F6A-B2B33EC8CAE3}"/>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370288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A49C-4F8B-4FA5-BC5C-1CBA6E8BD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7BB8D-62E4-4461-A802-FBA7D51D36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171DE-C6A8-4329-A504-E991DEED96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41639-ACD5-4C1C-AB48-40E6F35BF9E0}"/>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6" name="Footer Placeholder 5">
            <a:extLst>
              <a:ext uri="{FF2B5EF4-FFF2-40B4-BE49-F238E27FC236}">
                <a16:creationId xmlns:a16="http://schemas.microsoft.com/office/drawing/2014/main" id="{64CC328B-5426-4CEA-BC51-384BB3D0B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0FC5A-E708-4D75-81D6-0DD5B272FA24}"/>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232924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19915-1B4C-474B-B1AA-A8300EA7E6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7452BB-64C1-4F8E-86A4-3AFB8161F9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4B1F7-4A5E-42C2-A1A3-BF53E7FFE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9299A-F551-4B06-88FF-9B246E528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29AFEB-5CE3-4169-A7EE-A0D45ABB4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8C4B9-CFD7-4CCC-966D-F5F2337242C0}"/>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8" name="Footer Placeholder 7">
            <a:extLst>
              <a:ext uri="{FF2B5EF4-FFF2-40B4-BE49-F238E27FC236}">
                <a16:creationId xmlns:a16="http://schemas.microsoft.com/office/drawing/2014/main" id="{C5D82036-E986-4B1C-8DCA-7419E0D0C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DA8BD-50B9-44FC-A887-FB09BD0B10F2}"/>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397802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2AA5-B0FD-45D3-A611-445588DA6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8BC1E-AEF8-4DBE-A6DF-4057966E5E3E}"/>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4" name="Footer Placeholder 3">
            <a:extLst>
              <a:ext uri="{FF2B5EF4-FFF2-40B4-BE49-F238E27FC236}">
                <a16:creationId xmlns:a16="http://schemas.microsoft.com/office/drawing/2014/main" id="{282BEB95-0400-4A8A-89DE-FF28F40CF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93907-7EFE-4ECE-8FD4-BFF171902223}"/>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26731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9F084-7695-4D9A-92F0-3D455D82ADF6}"/>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3" name="Footer Placeholder 2">
            <a:extLst>
              <a:ext uri="{FF2B5EF4-FFF2-40B4-BE49-F238E27FC236}">
                <a16:creationId xmlns:a16="http://schemas.microsoft.com/office/drawing/2014/main" id="{AC56988A-14B2-4CCE-94D8-C99A5127DA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158A01-8933-46B5-895E-D93AA50B5B0E}"/>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25439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2FA0-A678-4A7F-8C95-323327324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3A6794-5E51-484C-8E47-45FE408DB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0915A0-9ABA-4255-9D91-1A669F84D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468C7B-E3D7-49D3-B8A5-497EC9A8FF99}"/>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6" name="Footer Placeholder 5">
            <a:extLst>
              <a:ext uri="{FF2B5EF4-FFF2-40B4-BE49-F238E27FC236}">
                <a16:creationId xmlns:a16="http://schemas.microsoft.com/office/drawing/2014/main" id="{03E437B4-32D3-4FD8-B6BB-5912DCC39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0FA83-A769-4036-B9AA-51187BF67A4C}"/>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98932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F091-AAFF-45AC-82D4-14423D70F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7B297B-95A3-4D2B-B894-BF880FEC03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F2B88-1C15-4823-9C7B-8B7987821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EB482-C286-489E-A8AB-F45D58FDDEDC}"/>
              </a:ext>
            </a:extLst>
          </p:cNvPr>
          <p:cNvSpPr>
            <a:spLocks noGrp="1"/>
          </p:cNvSpPr>
          <p:nvPr>
            <p:ph type="dt" sz="half" idx="10"/>
          </p:nvPr>
        </p:nvSpPr>
        <p:spPr/>
        <p:txBody>
          <a:bodyPr/>
          <a:lstStyle/>
          <a:p>
            <a:fld id="{1CA18CE7-D224-46B1-A974-8223290A707C}" type="datetimeFigureOut">
              <a:rPr lang="en-US" smtClean="0"/>
              <a:t>5/31/2023</a:t>
            </a:fld>
            <a:endParaRPr lang="en-US"/>
          </a:p>
        </p:txBody>
      </p:sp>
      <p:sp>
        <p:nvSpPr>
          <p:cNvPr id="6" name="Footer Placeholder 5">
            <a:extLst>
              <a:ext uri="{FF2B5EF4-FFF2-40B4-BE49-F238E27FC236}">
                <a16:creationId xmlns:a16="http://schemas.microsoft.com/office/drawing/2014/main" id="{3D21D7BC-01F2-454C-AE15-B7C7AC797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7E635-A0DE-43C9-BD7E-69741AEA3F8A}"/>
              </a:ext>
            </a:extLst>
          </p:cNvPr>
          <p:cNvSpPr>
            <a:spLocks noGrp="1"/>
          </p:cNvSpPr>
          <p:nvPr>
            <p:ph type="sldNum" sz="quarter" idx="12"/>
          </p:nvPr>
        </p:nvSpPr>
        <p:spPr/>
        <p:txBody>
          <a:bodyPr/>
          <a:lstStyle/>
          <a:p>
            <a:fld id="{CA88C2A6-4C3B-4B56-A310-74941751C1B0}" type="slidenum">
              <a:rPr lang="en-US" smtClean="0"/>
              <a:t>‹#›</a:t>
            </a:fld>
            <a:endParaRPr lang="en-US"/>
          </a:p>
        </p:txBody>
      </p:sp>
    </p:spTree>
    <p:extLst>
      <p:ext uri="{BB962C8B-B14F-4D97-AF65-F5344CB8AC3E}">
        <p14:creationId xmlns:p14="http://schemas.microsoft.com/office/powerpoint/2010/main" val="140651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F96F7-2CBA-4A1B-9275-74B7270E1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78FBF5-847B-4A6D-B03E-DB631D6B46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7DF75-5476-40AB-9BA9-E9D86428B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8CE7-D224-46B1-A974-8223290A707C}" type="datetimeFigureOut">
              <a:rPr lang="en-US" smtClean="0"/>
              <a:t>5/31/2023</a:t>
            </a:fld>
            <a:endParaRPr lang="en-US"/>
          </a:p>
        </p:txBody>
      </p:sp>
      <p:sp>
        <p:nvSpPr>
          <p:cNvPr id="5" name="Footer Placeholder 4">
            <a:extLst>
              <a:ext uri="{FF2B5EF4-FFF2-40B4-BE49-F238E27FC236}">
                <a16:creationId xmlns:a16="http://schemas.microsoft.com/office/drawing/2014/main" id="{BFF4C1EB-B2EA-4B1D-9989-944869E28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90E2A1-D414-49EF-B8CE-4FD358C83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8C2A6-4C3B-4B56-A310-74941751C1B0}" type="slidenum">
              <a:rPr lang="en-US" smtClean="0"/>
              <a:t>‹#›</a:t>
            </a:fld>
            <a:endParaRPr lang="en-US"/>
          </a:p>
        </p:txBody>
      </p:sp>
    </p:spTree>
    <p:extLst>
      <p:ext uri="{BB962C8B-B14F-4D97-AF65-F5344CB8AC3E}">
        <p14:creationId xmlns:p14="http://schemas.microsoft.com/office/powerpoint/2010/main" val="73162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A2B21-3FCD-4721-B95C-427943F61125}" type="datetime1">
              <a:rPr lang="en-US" smtClean="0"/>
              <a:t>5/31/2023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B7E4EF-A1BD-40F4-AB7B-04F084DD99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479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wresearch.org/hispanic/2020/08/11/about-one-in-four-u-s-hispanics-have-heard-of-latinx-but-just-3-use-it/"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s4be.cochrane.org/blog/2015/07/24/nominal-ordinal-numerical-variabl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4161D-B09C-45EC-AE35-AFD5DF6FF12B}"/>
              </a:ext>
            </a:extLst>
          </p:cNvPr>
          <p:cNvSpPr>
            <a:spLocks noGrp="1"/>
          </p:cNvSpPr>
          <p:nvPr>
            <p:ph type="ctrTitle"/>
          </p:nvPr>
        </p:nvSpPr>
        <p:spPr>
          <a:xfrm>
            <a:off x="526073" y="489439"/>
            <a:ext cx="11139854" cy="930447"/>
          </a:xfrm>
        </p:spPr>
        <p:txBody>
          <a:bodyPr>
            <a:normAutofit/>
          </a:bodyPr>
          <a:lstStyle/>
          <a:p>
            <a:r>
              <a:rPr lang="en-US" sz="5400" dirty="0">
                <a:solidFill>
                  <a:schemeClr val="bg1"/>
                </a:solidFill>
              </a:rPr>
              <a:t>Chi-Square Tests</a:t>
            </a:r>
          </a:p>
        </p:txBody>
      </p:sp>
      <p:sp>
        <p:nvSpPr>
          <p:cNvPr id="3" name="Subtitle 2">
            <a:extLst>
              <a:ext uri="{FF2B5EF4-FFF2-40B4-BE49-F238E27FC236}">
                <a16:creationId xmlns:a16="http://schemas.microsoft.com/office/drawing/2014/main" id="{6502D670-28B5-4CB1-AF5E-9CEF3AF5C7E7}"/>
              </a:ext>
            </a:extLst>
          </p:cNvPr>
          <p:cNvSpPr>
            <a:spLocks noGrp="1"/>
          </p:cNvSpPr>
          <p:nvPr>
            <p:ph type="subTitle" idx="1"/>
          </p:nvPr>
        </p:nvSpPr>
        <p:spPr>
          <a:xfrm>
            <a:off x="1524000" y="1548499"/>
            <a:ext cx="9144000" cy="420001"/>
          </a:xfrm>
        </p:spPr>
        <p:txBody>
          <a:bodyPr>
            <a:normAutofit/>
          </a:bodyPr>
          <a:lstStyle/>
          <a:p>
            <a:r>
              <a:rPr lang="en-US" sz="2000" dirty="0">
                <a:solidFill>
                  <a:srgbClr val="F3B874"/>
                </a:solidFill>
              </a:rPr>
              <a:t>Chapter ?</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B4A51A-D002-4A77-93F3-0BDAC3E59A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8266" y="2427541"/>
            <a:ext cx="10660369" cy="3997637"/>
          </a:xfrm>
          <a:prstGeom prst="rect">
            <a:avLst/>
          </a:prstGeom>
        </p:spPr>
      </p:pic>
    </p:spTree>
    <p:extLst>
      <p:ext uri="{BB962C8B-B14F-4D97-AF65-F5344CB8AC3E}">
        <p14:creationId xmlns:p14="http://schemas.microsoft.com/office/powerpoint/2010/main" val="23828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AD5E-7F75-48AE-B84B-1913979A626E}"/>
              </a:ext>
            </a:extLst>
          </p:cNvPr>
          <p:cNvSpPr>
            <a:spLocks noGrp="1"/>
          </p:cNvSpPr>
          <p:nvPr>
            <p:ph type="title"/>
          </p:nvPr>
        </p:nvSpPr>
        <p:spPr/>
        <p:txBody>
          <a:bodyPr anchor="b">
            <a:normAutofit/>
          </a:bodyPr>
          <a:lstStyle/>
          <a:p>
            <a:r>
              <a:rPr lang="en-US" sz="5000"/>
              <a:t>What do Chi-square tests do?</a:t>
            </a:r>
          </a:p>
        </p:txBody>
      </p:sp>
      <p:sp>
        <p:nvSpPr>
          <p:cNvPr id="5" name="Content Placeholder 4">
            <a:extLst>
              <a:ext uri="{FF2B5EF4-FFF2-40B4-BE49-F238E27FC236}">
                <a16:creationId xmlns:a16="http://schemas.microsoft.com/office/drawing/2014/main" id="{38D075DF-89D8-4211-B8C7-B180806485D3}"/>
              </a:ext>
            </a:extLst>
          </p:cNvPr>
          <p:cNvSpPr>
            <a:spLocks noGrp="1"/>
          </p:cNvSpPr>
          <p:nvPr>
            <p:ph sz="half" idx="1"/>
          </p:nvPr>
        </p:nvSpPr>
        <p:spPr>
          <a:xfrm>
            <a:off x="914399" y="1800458"/>
            <a:ext cx="8739317" cy="4351338"/>
          </a:xfrm>
        </p:spPr>
        <p:txBody>
          <a:bodyPr>
            <a:normAutofit/>
          </a:bodyPr>
          <a:lstStyle/>
          <a:p>
            <a:r>
              <a:rPr lang="en-US" dirty="0"/>
              <a:t>Assesses a </a:t>
            </a:r>
            <a:r>
              <a:rPr lang="en-US" i="1" dirty="0"/>
              <a:t>contingency table</a:t>
            </a:r>
          </a:p>
          <a:p>
            <a:pPr lvl="1"/>
            <a:r>
              <a:rPr lang="en-US" dirty="0"/>
              <a:t>A frequency table that has two categorical variables with rows and columns corresponding to the categories for the variable </a:t>
            </a:r>
          </a:p>
          <a:p>
            <a:r>
              <a:rPr lang="en-US" dirty="0"/>
              <a:t>The Chi-square test compares the </a:t>
            </a:r>
            <a:r>
              <a:rPr lang="en-US" b="1" dirty="0"/>
              <a:t>observed frequencies</a:t>
            </a:r>
            <a:r>
              <a:rPr lang="en-US" dirty="0"/>
              <a:t> from the contingency table against would expect if there was </a:t>
            </a:r>
            <a:r>
              <a:rPr lang="en-US" i="1" dirty="0"/>
              <a:t>no association </a:t>
            </a:r>
            <a:r>
              <a:rPr lang="en-US" dirty="0"/>
              <a:t>between the two variables. </a:t>
            </a:r>
          </a:p>
          <a:p>
            <a:pPr lvl="1"/>
            <a:r>
              <a:rPr lang="en-US" dirty="0"/>
              <a:t>These expected values are called </a:t>
            </a:r>
            <a:r>
              <a:rPr lang="en-US" b="1" dirty="0"/>
              <a:t>expected frequencies</a:t>
            </a:r>
          </a:p>
          <a:p>
            <a:pPr lvl="1"/>
            <a:r>
              <a:rPr lang="en-US" dirty="0"/>
              <a:t>The </a:t>
            </a:r>
            <a:r>
              <a:rPr lang="en-US" i="1" dirty="0"/>
              <a:t>greater the association </a:t>
            </a:r>
            <a:r>
              <a:rPr lang="en-US" dirty="0"/>
              <a:t>between the two variables, the </a:t>
            </a:r>
            <a:r>
              <a:rPr lang="en-US" i="1" dirty="0"/>
              <a:t>greater the observed and expected frequencies will differ</a:t>
            </a:r>
          </a:p>
          <a:p>
            <a:pPr lvl="1"/>
            <a:r>
              <a:rPr lang="en-US" dirty="0"/>
              <a:t>The </a:t>
            </a:r>
            <a:r>
              <a:rPr lang="en-US" i="1" dirty="0"/>
              <a:t>weaker the association </a:t>
            </a:r>
            <a:r>
              <a:rPr lang="en-US" dirty="0"/>
              <a:t>between the two variables, </a:t>
            </a:r>
            <a:r>
              <a:rPr lang="en-US" i="1" dirty="0"/>
              <a:t>the closer the observed and expected frequencies will be</a:t>
            </a:r>
            <a:endParaRPr lang="en-US" dirty="0"/>
          </a:p>
        </p:txBody>
      </p:sp>
      <p:pic>
        <p:nvPicPr>
          <p:cNvPr id="4" name="Picture 3" descr="meme about how to pronounce Chi (&quot;kigh&quot; is correct)">
            <a:extLst>
              <a:ext uri="{FF2B5EF4-FFF2-40B4-BE49-F238E27FC236}">
                <a16:creationId xmlns:a16="http://schemas.microsoft.com/office/drawing/2014/main" id="{B3D84CFB-4470-463E-B2CA-B78F2A4BB6A7}"/>
              </a:ext>
            </a:extLst>
          </p:cNvPr>
          <p:cNvPicPr>
            <a:picLocks noChangeAspect="1"/>
          </p:cNvPicPr>
          <p:nvPr/>
        </p:nvPicPr>
        <p:blipFill>
          <a:blip r:embed="rId2"/>
          <a:stretch>
            <a:fillRect/>
          </a:stretch>
        </p:blipFill>
        <p:spPr>
          <a:xfrm>
            <a:off x="9454393" y="160315"/>
            <a:ext cx="2455960" cy="2455960"/>
          </a:xfrm>
          <a:prstGeom prst="rect">
            <a:avLst/>
          </a:prstGeom>
        </p:spPr>
      </p:pic>
    </p:spTree>
    <p:extLst>
      <p:ext uri="{BB962C8B-B14F-4D97-AF65-F5344CB8AC3E}">
        <p14:creationId xmlns:p14="http://schemas.microsoft.com/office/powerpoint/2010/main" val="80903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AD5E-7F75-48AE-B84B-1913979A626E}"/>
              </a:ext>
            </a:extLst>
          </p:cNvPr>
          <p:cNvSpPr>
            <a:spLocks noGrp="1"/>
          </p:cNvSpPr>
          <p:nvPr>
            <p:ph type="title"/>
          </p:nvPr>
        </p:nvSpPr>
        <p:spPr/>
        <p:txBody>
          <a:bodyPr anchor="b">
            <a:normAutofit/>
          </a:bodyPr>
          <a:lstStyle/>
          <a:p>
            <a:r>
              <a:rPr lang="en-US" sz="5000"/>
              <a:t>What do Chi-square tests do?</a:t>
            </a:r>
          </a:p>
        </p:txBody>
      </p:sp>
      <p:sp>
        <p:nvSpPr>
          <p:cNvPr id="5" name="Content Placeholder 4">
            <a:extLst>
              <a:ext uri="{FF2B5EF4-FFF2-40B4-BE49-F238E27FC236}">
                <a16:creationId xmlns:a16="http://schemas.microsoft.com/office/drawing/2014/main" id="{38D075DF-89D8-4211-B8C7-B180806485D3}"/>
              </a:ext>
            </a:extLst>
          </p:cNvPr>
          <p:cNvSpPr>
            <a:spLocks noGrp="1"/>
          </p:cNvSpPr>
          <p:nvPr>
            <p:ph sz="half" idx="1"/>
          </p:nvPr>
        </p:nvSpPr>
        <p:spPr/>
        <p:txBody>
          <a:bodyPr>
            <a:normAutofit fontScale="92500"/>
          </a:bodyPr>
          <a:lstStyle/>
          <a:p>
            <a:r>
              <a:rPr lang="en-US" dirty="0"/>
              <a:t>Let’s consider a contingency table for two different dichotomous variables:</a:t>
            </a:r>
          </a:p>
          <a:p>
            <a:pPr marL="914400" lvl="1" indent="-457200">
              <a:buFont typeface="+mj-lt"/>
              <a:buAutoNum type="arabicPeriod"/>
            </a:pPr>
            <a:r>
              <a:rPr lang="en-US" dirty="0"/>
              <a:t>Depression Status</a:t>
            </a:r>
          </a:p>
          <a:p>
            <a:pPr lvl="2"/>
            <a:r>
              <a:rPr lang="en-US" i="1" dirty="0"/>
              <a:t>Whether someone has depression or doesn’t have depression</a:t>
            </a:r>
          </a:p>
          <a:p>
            <a:pPr marL="914400" lvl="1" indent="-457200">
              <a:buFont typeface="+mj-lt"/>
              <a:buAutoNum type="arabicPeriod" startAt="2"/>
            </a:pPr>
            <a:r>
              <a:rPr lang="en-US" dirty="0"/>
              <a:t>Relationship Status</a:t>
            </a:r>
          </a:p>
          <a:p>
            <a:pPr lvl="2"/>
            <a:r>
              <a:rPr lang="en-US" i="1" dirty="0"/>
              <a:t>Whether someone is single or in a committed relationship</a:t>
            </a:r>
          </a:p>
          <a:p>
            <a:r>
              <a:rPr lang="en-US" dirty="0"/>
              <a:t>Our data will be the frequency of participants for each of the four possible combinations of responses</a:t>
            </a:r>
          </a:p>
        </p:txBody>
      </p:sp>
      <p:pic>
        <p:nvPicPr>
          <p:cNvPr id="4" name="Picture 3">
            <a:extLst>
              <a:ext uri="{FF2B5EF4-FFF2-40B4-BE49-F238E27FC236}">
                <a16:creationId xmlns:a16="http://schemas.microsoft.com/office/drawing/2014/main" id="{B3D84CFB-4470-463E-B2CA-B78F2A4BB6A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54393" y="160315"/>
            <a:ext cx="2455960" cy="2455960"/>
          </a:xfrm>
          <a:prstGeom prst="rect">
            <a:avLst/>
          </a:prstGeom>
        </p:spPr>
      </p:pic>
      <p:graphicFrame>
        <p:nvGraphicFramePr>
          <p:cNvPr id="13" name="Table 7">
            <a:extLst>
              <a:ext uri="{FF2B5EF4-FFF2-40B4-BE49-F238E27FC236}">
                <a16:creationId xmlns:a16="http://schemas.microsoft.com/office/drawing/2014/main" id="{1A84CBC3-A343-4997-A9F4-06C750BFF6AA}"/>
              </a:ext>
            </a:extLst>
          </p:cNvPr>
          <p:cNvGraphicFramePr>
            <a:graphicFrameLocks/>
          </p:cNvGraphicFramePr>
          <p:nvPr>
            <p:extLst>
              <p:ext uri="{D42A27DB-BD31-4B8C-83A1-F6EECF244321}">
                <p14:modId xmlns:p14="http://schemas.microsoft.com/office/powerpoint/2010/main" val="2099591460"/>
              </p:ext>
            </p:extLst>
          </p:nvPr>
        </p:nvGraphicFramePr>
        <p:xfrm>
          <a:off x="6096000" y="2976806"/>
          <a:ext cx="5822249" cy="2529840"/>
        </p:xfrm>
        <a:graphic>
          <a:graphicData uri="http://schemas.openxmlformats.org/drawingml/2006/table">
            <a:tbl>
              <a:tblPr firstRow="1" bandRow="1">
                <a:tableStyleId>{5C22544A-7EE6-4342-B048-85BDC9FD1C3A}</a:tableStyleId>
              </a:tblPr>
              <a:tblGrid>
                <a:gridCol w="1376403">
                  <a:extLst>
                    <a:ext uri="{9D8B030D-6E8A-4147-A177-3AD203B41FA5}">
                      <a16:colId xmlns:a16="http://schemas.microsoft.com/office/drawing/2014/main" val="2792079782"/>
                    </a:ext>
                  </a:extLst>
                </a:gridCol>
                <a:gridCol w="2079898">
                  <a:extLst>
                    <a:ext uri="{9D8B030D-6E8A-4147-A177-3AD203B41FA5}">
                      <a16:colId xmlns:a16="http://schemas.microsoft.com/office/drawing/2014/main" val="1116634293"/>
                    </a:ext>
                  </a:extLst>
                </a:gridCol>
                <a:gridCol w="2365948">
                  <a:extLst>
                    <a:ext uri="{9D8B030D-6E8A-4147-A177-3AD203B41FA5}">
                      <a16:colId xmlns:a16="http://schemas.microsoft.com/office/drawing/2014/main" val="3316822087"/>
                    </a:ext>
                  </a:extLst>
                </a:gridCol>
              </a:tblGrid>
              <a:tr h="334035">
                <a:tc rowSpan="2">
                  <a:txBody>
                    <a:bodyPr/>
                    <a:lstStyle/>
                    <a:p>
                      <a:r>
                        <a:rPr lang="en-US" dirty="0"/>
                        <a:t>Relationship Status</a:t>
                      </a:r>
                    </a:p>
                  </a:txBody>
                  <a:tcPr/>
                </a:tc>
                <a:tc gridSpan="2">
                  <a:txBody>
                    <a:bodyPr/>
                    <a:lstStyle/>
                    <a:p>
                      <a:r>
                        <a:rPr lang="en-US" dirty="0"/>
                        <a:t>Depression Status</a:t>
                      </a:r>
                    </a:p>
                  </a:txBody>
                  <a:tcPr/>
                </a:tc>
                <a:tc hMerge="1">
                  <a:txBody>
                    <a:bodyPr/>
                    <a:lstStyle/>
                    <a:p>
                      <a:endParaRPr lang="en-US" dirty="0"/>
                    </a:p>
                  </a:txBody>
                  <a:tcPr/>
                </a:tc>
                <a:extLst>
                  <a:ext uri="{0D108BD9-81ED-4DB2-BD59-A6C34878D82A}">
                    <a16:rowId xmlns:a16="http://schemas.microsoft.com/office/drawing/2014/main" val="1595172106"/>
                  </a:ext>
                </a:extLst>
              </a:tr>
              <a:tr h="306198">
                <a:tc vMerge="1">
                  <a:txBody>
                    <a:bodyPr/>
                    <a:lstStyle/>
                    <a:p>
                      <a:endParaRPr lang="en-US" dirty="0"/>
                    </a:p>
                  </a:txBody>
                  <a:tcPr/>
                </a:tc>
                <a:tc>
                  <a:txBody>
                    <a:bodyPr/>
                    <a:lstStyle/>
                    <a:p>
                      <a:r>
                        <a:rPr lang="en-US" sz="1600" dirty="0">
                          <a:solidFill>
                            <a:schemeClr val="bg1"/>
                          </a:solidFill>
                        </a:rPr>
                        <a:t>Has Depression</a:t>
                      </a:r>
                    </a:p>
                  </a:txBody>
                  <a:tcPr>
                    <a:solidFill>
                      <a:schemeClr val="accent1"/>
                    </a:solidFill>
                  </a:tcPr>
                </a:tc>
                <a:tc>
                  <a:txBody>
                    <a:bodyPr/>
                    <a:lstStyle/>
                    <a:p>
                      <a:r>
                        <a:rPr lang="en-US" sz="1600" dirty="0">
                          <a:solidFill>
                            <a:schemeClr val="bg1"/>
                          </a:solidFill>
                        </a:rPr>
                        <a:t>Doesn’t have Depression</a:t>
                      </a:r>
                    </a:p>
                  </a:txBody>
                  <a:tcPr>
                    <a:solidFill>
                      <a:schemeClr val="accent1"/>
                    </a:solidFill>
                  </a:tcPr>
                </a:tc>
                <a:extLst>
                  <a:ext uri="{0D108BD9-81ED-4DB2-BD59-A6C34878D82A}">
                    <a16:rowId xmlns:a16="http://schemas.microsoft.com/office/drawing/2014/main" val="895247846"/>
                  </a:ext>
                </a:extLst>
              </a:tr>
              <a:tr h="584561">
                <a:tc>
                  <a:txBody>
                    <a:bodyPr/>
                    <a:lstStyle/>
                    <a:p>
                      <a:r>
                        <a:rPr lang="en-US" dirty="0"/>
                        <a:t>Single</a:t>
                      </a:r>
                    </a:p>
                  </a:txBody>
                  <a:tcPr/>
                </a:tc>
                <a:tc>
                  <a:txBody>
                    <a:bodyPr/>
                    <a:lstStyle/>
                    <a:p>
                      <a:r>
                        <a:rPr lang="en-US" dirty="0"/>
                        <a:t># of single people who are depressed</a:t>
                      </a:r>
                    </a:p>
                  </a:txBody>
                  <a:tcPr/>
                </a:tc>
                <a:tc>
                  <a:txBody>
                    <a:bodyPr/>
                    <a:lstStyle/>
                    <a:p>
                      <a:r>
                        <a:rPr lang="en-US" dirty="0"/>
                        <a:t># of single people who are not depressed</a:t>
                      </a:r>
                    </a:p>
                  </a:txBody>
                  <a:tcPr/>
                </a:tc>
                <a:extLst>
                  <a:ext uri="{0D108BD9-81ED-4DB2-BD59-A6C34878D82A}">
                    <a16:rowId xmlns:a16="http://schemas.microsoft.com/office/drawing/2014/main" val="3729579343"/>
                  </a:ext>
                </a:extLst>
              </a:tr>
              <a:tr h="1085612">
                <a:tc>
                  <a:txBody>
                    <a:bodyPr/>
                    <a:lstStyle/>
                    <a:p>
                      <a:r>
                        <a:rPr lang="en-US" dirty="0"/>
                        <a:t>Committed Relationship</a:t>
                      </a:r>
                    </a:p>
                  </a:txBody>
                  <a:tcPr/>
                </a:tc>
                <a:tc>
                  <a:txBody>
                    <a:bodyPr/>
                    <a:lstStyle/>
                    <a:p>
                      <a:r>
                        <a:rPr lang="en-US" dirty="0"/>
                        <a:t># of people in committed relationships who are depressed</a:t>
                      </a:r>
                    </a:p>
                  </a:txBody>
                  <a:tcPr/>
                </a:tc>
                <a:tc>
                  <a:txBody>
                    <a:bodyPr/>
                    <a:lstStyle/>
                    <a:p>
                      <a:r>
                        <a:rPr lang="en-US" dirty="0"/>
                        <a:t># of people in committed relationships who are not depressed</a:t>
                      </a:r>
                    </a:p>
                  </a:txBody>
                  <a:tcPr/>
                </a:tc>
                <a:extLst>
                  <a:ext uri="{0D108BD9-81ED-4DB2-BD59-A6C34878D82A}">
                    <a16:rowId xmlns:a16="http://schemas.microsoft.com/office/drawing/2014/main" val="2107283146"/>
                  </a:ext>
                </a:extLst>
              </a:tr>
            </a:tbl>
          </a:graphicData>
        </a:graphic>
      </p:graphicFrame>
      <p:sp>
        <p:nvSpPr>
          <p:cNvPr id="14" name="Rectangle 13">
            <a:extLst>
              <a:ext uri="{FF2B5EF4-FFF2-40B4-BE49-F238E27FC236}">
                <a16:creationId xmlns:a16="http://schemas.microsoft.com/office/drawing/2014/main" id="{69C2D7B0-5D7D-4776-AFD5-1C40753456D4}"/>
              </a:ext>
              <a:ext uri="{C183D7F6-B498-43B3-948B-1728B52AA6E4}">
                <adec:decorative xmlns:adec="http://schemas.microsoft.com/office/drawing/2017/decorative" val="1"/>
              </a:ext>
            </a:extLst>
          </p:cNvPr>
          <p:cNvSpPr/>
          <p:nvPr/>
        </p:nvSpPr>
        <p:spPr>
          <a:xfrm>
            <a:off x="7404016" y="3704705"/>
            <a:ext cx="4506338" cy="18019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715102DE-FCD2-4CE9-BCB1-6D81A891393E}"/>
              </a:ext>
              <a:ext uri="{C183D7F6-B498-43B3-948B-1728B52AA6E4}">
                <adec:decorative xmlns:adec="http://schemas.microsoft.com/office/drawing/2017/decorative" val="1"/>
              </a:ext>
            </a:extLst>
          </p:cNvPr>
          <p:cNvSpPr/>
          <p:nvPr/>
        </p:nvSpPr>
        <p:spPr>
          <a:xfrm rot="5400000">
            <a:off x="7903330" y="5520796"/>
            <a:ext cx="366647" cy="34638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27DA27-C550-487E-946D-EF82288D60D8}"/>
              </a:ext>
            </a:extLst>
          </p:cNvPr>
          <p:cNvSpPr txBox="1"/>
          <p:nvPr/>
        </p:nvSpPr>
        <p:spPr>
          <a:xfrm>
            <a:off x="7340090" y="5772880"/>
            <a:ext cx="2038802" cy="923330"/>
          </a:xfrm>
          <a:prstGeom prst="rect">
            <a:avLst/>
          </a:prstGeom>
          <a:noFill/>
        </p:spPr>
        <p:txBody>
          <a:bodyPr wrap="square" rtlCol="0">
            <a:spAutoFit/>
          </a:bodyPr>
          <a:lstStyle/>
          <a:p>
            <a:r>
              <a:rPr lang="en-US" dirty="0"/>
              <a:t>These values are the </a:t>
            </a:r>
            <a:r>
              <a:rPr lang="en-US" b="1" dirty="0"/>
              <a:t>observed frequencies</a:t>
            </a:r>
            <a:endParaRPr lang="en-US" dirty="0"/>
          </a:p>
        </p:txBody>
      </p:sp>
    </p:spTree>
    <p:extLst>
      <p:ext uri="{BB962C8B-B14F-4D97-AF65-F5344CB8AC3E}">
        <p14:creationId xmlns:p14="http://schemas.microsoft.com/office/powerpoint/2010/main" val="302592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animBg="1"/>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AC3-8485-4D7A-AD6A-79A970EB3AC5}"/>
              </a:ext>
            </a:extLst>
          </p:cNvPr>
          <p:cNvSpPr>
            <a:spLocks noGrp="1"/>
          </p:cNvSpPr>
          <p:nvPr>
            <p:ph type="title"/>
          </p:nvPr>
        </p:nvSpPr>
        <p:spPr/>
        <p:txBody>
          <a:bodyPr/>
          <a:lstStyle/>
          <a:p>
            <a:r>
              <a:rPr lang="en-US" dirty="0"/>
              <a:t>Let’s see the math!</a:t>
            </a:r>
          </a:p>
        </p:txBody>
      </p:sp>
      <p:sp>
        <p:nvSpPr>
          <p:cNvPr id="3" name="Content Placeholder 2">
            <a:extLst>
              <a:ext uri="{FF2B5EF4-FFF2-40B4-BE49-F238E27FC236}">
                <a16:creationId xmlns:a16="http://schemas.microsoft.com/office/drawing/2014/main" id="{809D2237-AF12-4F0B-B9B8-AFC3D00772FD}"/>
              </a:ext>
            </a:extLst>
          </p:cNvPr>
          <p:cNvSpPr>
            <a:spLocks noGrp="1"/>
          </p:cNvSpPr>
          <p:nvPr>
            <p:ph idx="1"/>
          </p:nvPr>
        </p:nvSpPr>
        <p:spPr/>
        <p:txBody>
          <a:bodyPr/>
          <a:lstStyle/>
          <a:p>
            <a:r>
              <a:rPr lang="en-US" dirty="0"/>
              <a:t>Let’s assume that the total sample size was n=100…</a:t>
            </a:r>
          </a:p>
        </p:txBody>
      </p:sp>
      <p:graphicFrame>
        <p:nvGraphicFramePr>
          <p:cNvPr id="4" name="Table 4">
            <a:extLst>
              <a:ext uri="{FF2B5EF4-FFF2-40B4-BE49-F238E27FC236}">
                <a16:creationId xmlns:a16="http://schemas.microsoft.com/office/drawing/2014/main" id="{D6A184FC-B0A5-439E-A37F-596472D300A2}"/>
              </a:ext>
            </a:extLst>
          </p:cNvPr>
          <p:cNvGraphicFramePr>
            <a:graphicFrameLocks noGrp="1"/>
          </p:cNvGraphicFramePr>
          <p:nvPr>
            <p:extLst>
              <p:ext uri="{D42A27DB-BD31-4B8C-83A1-F6EECF244321}">
                <p14:modId xmlns:p14="http://schemas.microsoft.com/office/powerpoint/2010/main" val="1355098980"/>
              </p:ext>
            </p:extLst>
          </p:nvPr>
        </p:nvGraphicFramePr>
        <p:xfrm>
          <a:off x="1598863" y="2501900"/>
          <a:ext cx="8128000" cy="3484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12773899"/>
                    </a:ext>
                  </a:extLst>
                </a:gridCol>
                <a:gridCol w="2032000">
                  <a:extLst>
                    <a:ext uri="{9D8B030D-6E8A-4147-A177-3AD203B41FA5}">
                      <a16:colId xmlns:a16="http://schemas.microsoft.com/office/drawing/2014/main" val="3890075834"/>
                    </a:ext>
                  </a:extLst>
                </a:gridCol>
                <a:gridCol w="2470484">
                  <a:extLst>
                    <a:ext uri="{9D8B030D-6E8A-4147-A177-3AD203B41FA5}">
                      <a16:colId xmlns:a16="http://schemas.microsoft.com/office/drawing/2014/main" val="3025271393"/>
                    </a:ext>
                  </a:extLst>
                </a:gridCol>
                <a:gridCol w="1593516">
                  <a:extLst>
                    <a:ext uri="{9D8B030D-6E8A-4147-A177-3AD203B41FA5}">
                      <a16:colId xmlns:a16="http://schemas.microsoft.com/office/drawing/2014/main" val="1643449714"/>
                    </a:ext>
                  </a:extLst>
                </a:gridCol>
              </a:tblGrid>
              <a:tr h="370840">
                <a:tc rowSpan="2">
                  <a:txBody>
                    <a:bodyPr/>
                    <a:lstStyle/>
                    <a:p>
                      <a:r>
                        <a:rPr lang="en-US" dirty="0"/>
                        <a:t>Relationship Status</a:t>
                      </a:r>
                    </a:p>
                  </a:txBody>
                  <a:tcPr/>
                </a:tc>
                <a:tc gridSpan="2">
                  <a:txBody>
                    <a:bodyPr/>
                    <a:lstStyle/>
                    <a:p>
                      <a:r>
                        <a:rPr lang="en-US" dirty="0"/>
                        <a:t>Depression Status</a:t>
                      </a:r>
                    </a:p>
                  </a:txBody>
                  <a:tcPr/>
                </a:tc>
                <a:tc hMerge="1">
                  <a:txBody>
                    <a:bodyPr/>
                    <a:lstStyle/>
                    <a:p>
                      <a:endParaRPr lang="en-US" dirty="0"/>
                    </a:p>
                  </a:txBody>
                  <a:tcPr/>
                </a:tc>
                <a:tc rowSpan="2">
                  <a:txBody>
                    <a:bodyPr/>
                    <a:lstStyle/>
                    <a:p>
                      <a:r>
                        <a:rPr lang="en-US" dirty="0"/>
                        <a:t>Totals</a:t>
                      </a:r>
                    </a:p>
                  </a:txBody>
                  <a:tcPr/>
                </a:tc>
                <a:extLst>
                  <a:ext uri="{0D108BD9-81ED-4DB2-BD59-A6C34878D82A}">
                    <a16:rowId xmlns:a16="http://schemas.microsoft.com/office/drawing/2014/main" val="121995352"/>
                  </a:ext>
                </a:extLst>
              </a:tr>
              <a:tr h="370840">
                <a:tc vMerge="1">
                  <a:txBody>
                    <a:bodyPr/>
                    <a:lstStyle/>
                    <a:p>
                      <a:endParaRPr lang="en-US" dirty="0"/>
                    </a:p>
                  </a:txBody>
                  <a:tcPr/>
                </a:tc>
                <a:tc>
                  <a:txBody>
                    <a:bodyPr/>
                    <a:lstStyle/>
                    <a:p>
                      <a:r>
                        <a:rPr lang="en-US" dirty="0">
                          <a:solidFill>
                            <a:schemeClr val="bg1"/>
                          </a:solidFill>
                        </a:rPr>
                        <a:t>Has</a:t>
                      </a:r>
                      <a:r>
                        <a:rPr lang="en-US" dirty="0"/>
                        <a:t> </a:t>
                      </a:r>
                      <a:r>
                        <a:rPr lang="en-US" dirty="0">
                          <a:solidFill>
                            <a:schemeClr val="bg1"/>
                          </a:solidFill>
                        </a:rPr>
                        <a:t>Depression</a:t>
                      </a:r>
                    </a:p>
                  </a:txBody>
                  <a:tcPr>
                    <a:solidFill>
                      <a:schemeClr val="accent1"/>
                    </a:solidFill>
                  </a:tcPr>
                </a:tc>
                <a:tc>
                  <a:txBody>
                    <a:bodyPr/>
                    <a:lstStyle/>
                    <a:p>
                      <a:r>
                        <a:rPr lang="en-US">
                          <a:solidFill>
                            <a:schemeClr val="bg1"/>
                          </a:solidFill>
                        </a:rPr>
                        <a:t>Doen’t have depression </a:t>
                      </a:r>
                      <a:endParaRPr lang="en-US" dirty="0">
                        <a:solidFill>
                          <a:schemeClr val="bg1"/>
                        </a:solidFill>
                      </a:endParaRPr>
                    </a:p>
                  </a:txBody>
                  <a:tcPr>
                    <a:solidFill>
                      <a:schemeClr val="accent1"/>
                    </a:solidFill>
                  </a:tcPr>
                </a:tc>
                <a:tc vMerge="1">
                  <a:txBody>
                    <a:bodyPr/>
                    <a:lstStyle/>
                    <a:p>
                      <a:endParaRPr lang="en-US"/>
                    </a:p>
                  </a:txBody>
                  <a:tcPr>
                    <a:solidFill>
                      <a:schemeClr val="accent1"/>
                    </a:solidFill>
                  </a:tcPr>
                </a:tc>
                <a:extLst>
                  <a:ext uri="{0D108BD9-81ED-4DB2-BD59-A6C34878D82A}">
                    <a16:rowId xmlns:a16="http://schemas.microsoft.com/office/drawing/2014/main" val="1662734285"/>
                  </a:ext>
                </a:extLst>
              </a:tr>
              <a:tr h="370840">
                <a:tc>
                  <a:txBody>
                    <a:bodyPr/>
                    <a:lstStyle/>
                    <a:p>
                      <a:r>
                        <a:rPr lang="en-US" dirty="0"/>
                        <a:t>Single</a:t>
                      </a:r>
                    </a:p>
                  </a:txBody>
                  <a:tcPr/>
                </a:tc>
                <a:tc>
                  <a:txBody>
                    <a:bodyPr/>
                    <a:lstStyle/>
                    <a:p>
                      <a:r>
                        <a:rPr lang="en-US" dirty="0"/>
                        <a:t>32</a:t>
                      </a:r>
                    </a:p>
                  </a:txBody>
                  <a:tcPr/>
                </a:tc>
                <a:tc>
                  <a:txBody>
                    <a:bodyPr/>
                    <a:lstStyle/>
                    <a:p>
                      <a:r>
                        <a:rPr lang="en-US" dirty="0"/>
                        <a:t>19</a:t>
                      </a:r>
                    </a:p>
                  </a:txBody>
                  <a:tcPr/>
                </a:tc>
                <a:tc>
                  <a:txBody>
                    <a:bodyPr/>
                    <a:lstStyle/>
                    <a:p>
                      <a:r>
                        <a:rPr lang="en-US" dirty="0"/>
                        <a:t>Total “Single”</a:t>
                      </a:r>
                    </a:p>
                    <a:p>
                      <a:r>
                        <a:rPr lang="en-US" dirty="0"/>
                        <a:t>(32+19) = 51</a:t>
                      </a:r>
                    </a:p>
                  </a:txBody>
                  <a:tcPr/>
                </a:tc>
                <a:extLst>
                  <a:ext uri="{0D108BD9-81ED-4DB2-BD59-A6C34878D82A}">
                    <a16:rowId xmlns:a16="http://schemas.microsoft.com/office/drawing/2014/main" val="621194210"/>
                  </a:ext>
                </a:extLst>
              </a:tr>
              <a:tr h="370840">
                <a:tc>
                  <a:txBody>
                    <a:bodyPr/>
                    <a:lstStyle/>
                    <a:p>
                      <a:r>
                        <a:rPr lang="en-US" dirty="0"/>
                        <a:t>Committed Relationship</a:t>
                      </a:r>
                    </a:p>
                  </a:txBody>
                  <a:tcPr/>
                </a:tc>
                <a:tc>
                  <a:txBody>
                    <a:bodyPr/>
                    <a:lstStyle/>
                    <a:p>
                      <a:r>
                        <a:rPr lang="en-US" dirty="0"/>
                        <a:t>25</a:t>
                      </a:r>
                    </a:p>
                  </a:txBody>
                  <a:tcPr/>
                </a:tc>
                <a:tc>
                  <a:txBody>
                    <a:bodyPr/>
                    <a:lstStyle/>
                    <a:p>
                      <a:r>
                        <a:rPr lang="en-US" dirty="0"/>
                        <a:t>24</a:t>
                      </a:r>
                    </a:p>
                  </a:txBody>
                  <a:tcPr/>
                </a:tc>
                <a:tc>
                  <a:txBody>
                    <a:bodyPr/>
                    <a:lstStyle/>
                    <a:p>
                      <a:r>
                        <a:rPr lang="en-US" dirty="0"/>
                        <a:t>Total “Committed Relationship”</a:t>
                      </a:r>
                    </a:p>
                    <a:p>
                      <a:r>
                        <a:rPr lang="en-US" dirty="0"/>
                        <a:t>(25+24) = 49</a:t>
                      </a:r>
                    </a:p>
                  </a:txBody>
                  <a:tcPr/>
                </a:tc>
                <a:extLst>
                  <a:ext uri="{0D108BD9-81ED-4DB2-BD59-A6C34878D82A}">
                    <a16:rowId xmlns:a16="http://schemas.microsoft.com/office/drawing/2014/main" val="3385953519"/>
                  </a:ext>
                </a:extLst>
              </a:tr>
              <a:tr h="370840">
                <a:tc>
                  <a:txBody>
                    <a:bodyPr/>
                    <a:lstStyle/>
                    <a:p>
                      <a:r>
                        <a:rPr lang="en-US" dirty="0"/>
                        <a:t>Totals </a:t>
                      </a:r>
                    </a:p>
                  </a:txBody>
                  <a:tcPr/>
                </a:tc>
                <a:tc>
                  <a:txBody>
                    <a:bodyPr/>
                    <a:lstStyle/>
                    <a:p>
                      <a:r>
                        <a:rPr lang="en-US" dirty="0"/>
                        <a:t>Total “Has Depression” </a:t>
                      </a:r>
                    </a:p>
                    <a:p>
                      <a:r>
                        <a:rPr lang="en-US" dirty="0"/>
                        <a:t>(32+25) = 57</a:t>
                      </a:r>
                    </a:p>
                  </a:txBody>
                  <a:tcPr/>
                </a:tc>
                <a:tc>
                  <a:txBody>
                    <a:bodyPr/>
                    <a:lstStyle/>
                    <a:p>
                      <a:r>
                        <a:rPr lang="en-US" dirty="0"/>
                        <a:t>Total “Doesn’t have depression”</a:t>
                      </a:r>
                    </a:p>
                    <a:p>
                      <a:r>
                        <a:rPr lang="en-US" dirty="0"/>
                        <a:t>(19+24) = 43</a:t>
                      </a:r>
                    </a:p>
                  </a:txBody>
                  <a:tcPr/>
                </a:tc>
                <a:tc>
                  <a:txBody>
                    <a:bodyPr/>
                    <a:lstStyle/>
                    <a:p>
                      <a:r>
                        <a:rPr lang="en-US" dirty="0"/>
                        <a:t>Overall Total</a:t>
                      </a:r>
                    </a:p>
                    <a:p>
                      <a:r>
                        <a:rPr lang="en-US" dirty="0"/>
                        <a:t>100</a:t>
                      </a:r>
                    </a:p>
                  </a:txBody>
                  <a:tcPr/>
                </a:tc>
                <a:extLst>
                  <a:ext uri="{0D108BD9-81ED-4DB2-BD59-A6C34878D82A}">
                    <a16:rowId xmlns:a16="http://schemas.microsoft.com/office/drawing/2014/main" val="132440220"/>
                  </a:ext>
                </a:extLst>
              </a:tr>
            </a:tbl>
          </a:graphicData>
        </a:graphic>
      </p:graphicFrame>
      <p:sp>
        <p:nvSpPr>
          <p:cNvPr id="6" name="Explosion: 8 Points 5">
            <a:extLst>
              <a:ext uri="{FF2B5EF4-FFF2-40B4-BE49-F238E27FC236}">
                <a16:creationId xmlns:a16="http://schemas.microsoft.com/office/drawing/2014/main" id="{42CA586A-48AB-4C0F-BA85-9F8333BF0A57}"/>
              </a:ext>
              <a:ext uri="{C183D7F6-B498-43B3-948B-1728B52AA6E4}">
                <adec:decorative xmlns:adec="http://schemas.microsoft.com/office/drawing/2017/decorative" val="1"/>
              </a:ext>
            </a:extLst>
          </p:cNvPr>
          <p:cNvSpPr/>
          <p:nvPr/>
        </p:nvSpPr>
        <p:spPr>
          <a:xfrm>
            <a:off x="8730113" y="116522"/>
            <a:ext cx="2902819" cy="2195195"/>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66A48F-6DE1-4E2B-A819-FAB14EE3C1E0}"/>
              </a:ext>
            </a:extLst>
          </p:cNvPr>
          <p:cNvSpPr txBox="1"/>
          <p:nvPr/>
        </p:nvSpPr>
        <p:spPr>
          <a:xfrm>
            <a:off x="9135177" y="822139"/>
            <a:ext cx="2358189" cy="584775"/>
          </a:xfrm>
          <a:prstGeom prst="rect">
            <a:avLst/>
          </a:prstGeom>
          <a:noFill/>
        </p:spPr>
        <p:txBody>
          <a:bodyPr wrap="square" rtlCol="0">
            <a:spAutoFit/>
          </a:bodyPr>
          <a:lstStyle/>
          <a:p>
            <a:r>
              <a:rPr lang="en-US" sz="1600" dirty="0"/>
              <a:t>Remember: these are the observed frequencies!</a:t>
            </a:r>
          </a:p>
        </p:txBody>
      </p:sp>
    </p:spTree>
    <p:extLst>
      <p:ext uri="{BB962C8B-B14F-4D97-AF65-F5344CB8AC3E}">
        <p14:creationId xmlns:p14="http://schemas.microsoft.com/office/powerpoint/2010/main" val="6348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93878-8556-4E07-9C21-B669EE326DEB}"/>
              </a:ext>
            </a:extLst>
          </p:cNvPr>
          <p:cNvSpPr>
            <a:spLocks noGrp="1"/>
          </p:cNvSpPr>
          <p:nvPr>
            <p:ph type="title"/>
          </p:nvPr>
        </p:nvSpPr>
        <p:spPr/>
        <p:txBody>
          <a:bodyPr/>
          <a:lstStyle/>
          <a:p>
            <a:r>
              <a:rPr lang="en-US" dirty="0"/>
              <a:t>Let’s see the math!</a:t>
            </a:r>
          </a:p>
        </p:txBody>
      </p:sp>
      <p:sp>
        <p:nvSpPr>
          <p:cNvPr id="3" name="Content Placeholder 2">
            <a:extLst>
              <a:ext uri="{FF2B5EF4-FFF2-40B4-BE49-F238E27FC236}">
                <a16:creationId xmlns:a16="http://schemas.microsoft.com/office/drawing/2014/main" id="{3A9D701A-4766-4F24-8569-3CF2B31622F4}"/>
              </a:ext>
            </a:extLst>
          </p:cNvPr>
          <p:cNvSpPr>
            <a:spLocks noGrp="1"/>
          </p:cNvSpPr>
          <p:nvPr>
            <p:ph idx="1"/>
          </p:nvPr>
        </p:nvSpPr>
        <p:spPr/>
        <p:txBody>
          <a:bodyPr>
            <a:normAutofit fontScale="77500" lnSpcReduction="20000"/>
          </a:bodyPr>
          <a:lstStyle/>
          <a:p>
            <a:pPr marL="0" indent="0">
              <a:buNone/>
            </a:pPr>
            <a:r>
              <a:rPr lang="en-US" dirty="0"/>
              <a:t>To calculate the expected frequencies, we use the following formula:</a:t>
            </a:r>
          </a:p>
          <a:p>
            <a:pPr marL="0" indent="0">
              <a:buNone/>
            </a:pPr>
            <a:r>
              <a:rPr lang="en-US" dirty="0"/>
              <a:t> </a:t>
            </a:r>
          </a:p>
          <a:p>
            <a:pPr marL="0" indent="0" algn="ctr">
              <a:buNone/>
            </a:pPr>
            <a:r>
              <a:rPr lang="en-US" dirty="0" err="1"/>
              <a:t>E</a:t>
            </a:r>
            <a:r>
              <a:rPr lang="en-US" i="1" baseline="-25000" dirty="0" err="1"/>
              <a:t>ij</a:t>
            </a:r>
            <a:r>
              <a:rPr lang="en-US" dirty="0"/>
              <a:t> = (row </a:t>
            </a:r>
            <a:r>
              <a:rPr lang="en-US" dirty="0" err="1"/>
              <a:t>total</a:t>
            </a:r>
            <a:r>
              <a:rPr lang="en-US" i="1" baseline="-25000" dirty="0" err="1"/>
              <a:t>i</a:t>
            </a:r>
            <a:r>
              <a:rPr lang="en-US" dirty="0"/>
              <a:t> * column </a:t>
            </a:r>
            <a:r>
              <a:rPr lang="en-US" dirty="0" err="1"/>
              <a:t>total</a:t>
            </a:r>
            <a:r>
              <a:rPr lang="en-US" i="1" baseline="-25000" dirty="0" err="1"/>
              <a:t>j</a:t>
            </a:r>
            <a:r>
              <a:rPr lang="en-US" dirty="0"/>
              <a:t>)/</a:t>
            </a:r>
            <a:r>
              <a:rPr lang="en-US" i="1" dirty="0"/>
              <a:t>n</a:t>
            </a:r>
            <a:r>
              <a:rPr lang="en-US" dirty="0"/>
              <a:t> </a:t>
            </a:r>
          </a:p>
          <a:p>
            <a:r>
              <a:rPr lang="en-US" dirty="0"/>
              <a:t>Where…</a:t>
            </a:r>
          </a:p>
          <a:p>
            <a:pPr marL="457200" lvl="1" indent="0">
              <a:buNone/>
            </a:pPr>
            <a:endParaRPr lang="en-US" dirty="0"/>
          </a:p>
          <a:p>
            <a:pPr lvl="1"/>
            <a:r>
              <a:rPr lang="en-US" dirty="0" err="1"/>
              <a:t>E</a:t>
            </a:r>
            <a:r>
              <a:rPr lang="en-US" i="1" baseline="-25000" dirty="0" err="1"/>
              <a:t>ij</a:t>
            </a:r>
            <a:r>
              <a:rPr lang="en-US" dirty="0"/>
              <a:t> = the expected frequency for a given cell</a:t>
            </a:r>
          </a:p>
          <a:p>
            <a:pPr marL="457200" lvl="1" indent="0">
              <a:buNone/>
            </a:pPr>
            <a:endParaRPr lang="en-US" dirty="0"/>
          </a:p>
          <a:p>
            <a:pPr lvl="1"/>
            <a:r>
              <a:rPr lang="en-US" i="1" dirty="0"/>
              <a:t>n</a:t>
            </a:r>
            <a:r>
              <a:rPr lang="en-US" dirty="0"/>
              <a:t> = total number of observations</a:t>
            </a:r>
          </a:p>
          <a:p>
            <a:pPr marL="457200" lvl="1" indent="0">
              <a:buNone/>
            </a:pPr>
            <a:endParaRPr lang="en-US" dirty="0"/>
          </a:p>
          <a:p>
            <a:pPr lvl="1"/>
            <a:r>
              <a:rPr lang="en-US" i="1" dirty="0" err="1"/>
              <a:t>i</a:t>
            </a:r>
            <a:r>
              <a:rPr lang="en-US" dirty="0"/>
              <a:t> = variable represented in rows</a:t>
            </a:r>
          </a:p>
          <a:p>
            <a:pPr marL="457200" lvl="1" indent="0">
              <a:buNone/>
            </a:pPr>
            <a:endParaRPr lang="en-US" dirty="0"/>
          </a:p>
          <a:p>
            <a:pPr lvl="1"/>
            <a:r>
              <a:rPr lang="en-US" i="1" dirty="0"/>
              <a:t>j</a:t>
            </a:r>
            <a:r>
              <a:rPr lang="en-US" dirty="0"/>
              <a:t> = variable represented in columns</a:t>
            </a:r>
          </a:p>
          <a:p>
            <a:pPr marL="457200" lvl="1" indent="0">
              <a:buNone/>
            </a:pPr>
            <a:endParaRPr lang="en-US" dirty="0"/>
          </a:p>
          <a:p>
            <a:r>
              <a:rPr lang="en-US" dirty="0"/>
              <a:t>Based on this formula, we can now calculate the expected frequencies from our example</a:t>
            </a:r>
          </a:p>
          <a:p>
            <a:endParaRPr lang="en-US" dirty="0"/>
          </a:p>
        </p:txBody>
      </p:sp>
    </p:spTree>
    <p:extLst>
      <p:ext uri="{BB962C8B-B14F-4D97-AF65-F5344CB8AC3E}">
        <p14:creationId xmlns:p14="http://schemas.microsoft.com/office/powerpoint/2010/main" val="6411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AC3-8485-4D7A-AD6A-79A970EB3AC5}"/>
              </a:ext>
            </a:extLst>
          </p:cNvPr>
          <p:cNvSpPr>
            <a:spLocks noGrp="1"/>
          </p:cNvSpPr>
          <p:nvPr>
            <p:ph type="title"/>
          </p:nvPr>
        </p:nvSpPr>
        <p:spPr>
          <a:xfrm>
            <a:off x="648929" y="629266"/>
            <a:ext cx="3505495" cy="1622321"/>
          </a:xfrm>
        </p:spPr>
        <p:txBody>
          <a:bodyPr>
            <a:normAutofit/>
          </a:bodyPr>
          <a:lstStyle/>
          <a:p>
            <a:r>
              <a:rPr lang="en-US" dirty="0"/>
              <a:t>Let’s see the math!</a:t>
            </a:r>
          </a:p>
        </p:txBody>
      </p:sp>
      <p:sp>
        <p:nvSpPr>
          <p:cNvPr id="3" name="Content Placeholder 2">
            <a:extLst>
              <a:ext uri="{FF2B5EF4-FFF2-40B4-BE49-F238E27FC236}">
                <a16:creationId xmlns:a16="http://schemas.microsoft.com/office/drawing/2014/main" id="{809D2237-AF12-4F0B-B9B8-AFC3D00772FD}"/>
              </a:ext>
            </a:extLst>
          </p:cNvPr>
          <p:cNvSpPr>
            <a:spLocks noGrp="1"/>
          </p:cNvSpPr>
          <p:nvPr>
            <p:ph idx="1"/>
          </p:nvPr>
        </p:nvSpPr>
        <p:spPr>
          <a:xfrm>
            <a:off x="648931" y="2438400"/>
            <a:ext cx="3505494" cy="3785419"/>
          </a:xfrm>
        </p:spPr>
        <p:txBody>
          <a:bodyPr>
            <a:normAutofit/>
          </a:bodyPr>
          <a:lstStyle/>
          <a:p>
            <a:r>
              <a:rPr lang="en-US" sz="2000" dirty="0"/>
              <a:t>Let’s assume that the total sample size was n=100…</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D6A184FC-B0A5-439E-A37F-596472D300A2}"/>
              </a:ext>
            </a:extLst>
          </p:cNvPr>
          <p:cNvGraphicFramePr>
            <a:graphicFrameLocks noGrp="1"/>
          </p:cNvGraphicFramePr>
          <p:nvPr>
            <p:extLst>
              <p:ext uri="{D42A27DB-BD31-4B8C-83A1-F6EECF244321}">
                <p14:modId xmlns:p14="http://schemas.microsoft.com/office/powerpoint/2010/main" val="4124871723"/>
              </p:ext>
            </p:extLst>
          </p:nvPr>
        </p:nvGraphicFramePr>
        <p:xfrm>
          <a:off x="5405862" y="1527622"/>
          <a:ext cx="6019333" cy="3799512"/>
        </p:xfrm>
        <a:graphic>
          <a:graphicData uri="http://schemas.openxmlformats.org/drawingml/2006/table">
            <a:tbl>
              <a:tblPr firstRow="1" bandRow="1">
                <a:tableStyleId>{5C22544A-7EE6-4342-B048-85BDC9FD1C3A}</a:tableStyleId>
              </a:tblPr>
              <a:tblGrid>
                <a:gridCol w="1420228">
                  <a:extLst>
                    <a:ext uri="{9D8B030D-6E8A-4147-A177-3AD203B41FA5}">
                      <a16:colId xmlns:a16="http://schemas.microsoft.com/office/drawing/2014/main" val="2412773899"/>
                    </a:ext>
                  </a:extLst>
                </a:gridCol>
                <a:gridCol w="1540683">
                  <a:extLst>
                    <a:ext uri="{9D8B030D-6E8A-4147-A177-3AD203B41FA5}">
                      <a16:colId xmlns:a16="http://schemas.microsoft.com/office/drawing/2014/main" val="3890075834"/>
                    </a:ext>
                  </a:extLst>
                </a:gridCol>
                <a:gridCol w="1569363">
                  <a:extLst>
                    <a:ext uri="{9D8B030D-6E8A-4147-A177-3AD203B41FA5}">
                      <a16:colId xmlns:a16="http://schemas.microsoft.com/office/drawing/2014/main" val="3025271393"/>
                    </a:ext>
                  </a:extLst>
                </a:gridCol>
                <a:gridCol w="1489059">
                  <a:extLst>
                    <a:ext uri="{9D8B030D-6E8A-4147-A177-3AD203B41FA5}">
                      <a16:colId xmlns:a16="http://schemas.microsoft.com/office/drawing/2014/main" val="1643449714"/>
                    </a:ext>
                  </a:extLst>
                </a:gridCol>
              </a:tblGrid>
              <a:tr h="363432">
                <a:tc rowSpan="2">
                  <a:txBody>
                    <a:bodyPr/>
                    <a:lstStyle/>
                    <a:p>
                      <a:r>
                        <a:rPr lang="en-US" sz="1600" dirty="0"/>
                        <a:t>Relationship Status</a:t>
                      </a:r>
                    </a:p>
                  </a:txBody>
                  <a:tcPr marL="82598" marR="82598" marT="41299" marB="41299"/>
                </a:tc>
                <a:tc gridSpan="2">
                  <a:txBody>
                    <a:bodyPr/>
                    <a:lstStyle/>
                    <a:p>
                      <a:r>
                        <a:rPr lang="en-US" sz="1600"/>
                        <a:t>Depression Status</a:t>
                      </a:r>
                    </a:p>
                  </a:txBody>
                  <a:tcPr marL="82598" marR="82598" marT="41299" marB="41299"/>
                </a:tc>
                <a:tc hMerge="1">
                  <a:txBody>
                    <a:bodyPr/>
                    <a:lstStyle/>
                    <a:p>
                      <a:endParaRPr lang="en-US" dirty="0"/>
                    </a:p>
                  </a:txBody>
                  <a:tcPr/>
                </a:tc>
                <a:tc rowSpan="2">
                  <a:txBody>
                    <a:bodyPr/>
                    <a:lstStyle/>
                    <a:p>
                      <a:r>
                        <a:rPr lang="en-US" sz="1600"/>
                        <a:t>Totals</a:t>
                      </a:r>
                    </a:p>
                  </a:txBody>
                  <a:tcPr marL="82598" marR="82598" marT="41299" marB="41299"/>
                </a:tc>
                <a:extLst>
                  <a:ext uri="{0D108BD9-81ED-4DB2-BD59-A6C34878D82A}">
                    <a16:rowId xmlns:a16="http://schemas.microsoft.com/office/drawing/2014/main" val="121995352"/>
                  </a:ext>
                </a:extLst>
              </a:tr>
              <a:tr h="611226">
                <a:tc vMerge="1">
                  <a:txBody>
                    <a:bodyPr/>
                    <a:lstStyle/>
                    <a:p>
                      <a:endParaRPr lang="en-US" dirty="0"/>
                    </a:p>
                  </a:txBody>
                  <a:tcPr/>
                </a:tc>
                <a:tc>
                  <a:txBody>
                    <a:bodyPr/>
                    <a:lstStyle/>
                    <a:p>
                      <a:r>
                        <a:rPr lang="en-US" sz="1600">
                          <a:solidFill>
                            <a:schemeClr val="bg1"/>
                          </a:solidFill>
                        </a:rPr>
                        <a:t>Has Depression</a:t>
                      </a:r>
                    </a:p>
                  </a:txBody>
                  <a:tcPr marL="82598" marR="82598" marT="41299" marB="41299">
                    <a:solidFill>
                      <a:schemeClr val="accent1"/>
                    </a:solidFill>
                  </a:tcPr>
                </a:tc>
                <a:tc>
                  <a:txBody>
                    <a:bodyPr/>
                    <a:lstStyle/>
                    <a:p>
                      <a:r>
                        <a:rPr lang="en-US" sz="1600">
                          <a:solidFill>
                            <a:schemeClr val="bg1"/>
                          </a:solidFill>
                        </a:rPr>
                        <a:t>Doesn’t have depression </a:t>
                      </a:r>
                    </a:p>
                  </a:txBody>
                  <a:tcPr marL="82598" marR="82598" marT="41299" marB="41299">
                    <a:solidFill>
                      <a:schemeClr val="accent1"/>
                    </a:solidFill>
                  </a:tcPr>
                </a:tc>
                <a:tc vMerge="1">
                  <a:txBody>
                    <a:bodyPr/>
                    <a:lstStyle/>
                    <a:p>
                      <a:endParaRPr lang="en-US"/>
                    </a:p>
                  </a:txBody>
                  <a:tcPr>
                    <a:solidFill>
                      <a:schemeClr val="accent1"/>
                    </a:solidFill>
                  </a:tcPr>
                </a:tc>
                <a:extLst>
                  <a:ext uri="{0D108BD9-81ED-4DB2-BD59-A6C34878D82A}">
                    <a16:rowId xmlns:a16="http://schemas.microsoft.com/office/drawing/2014/main" val="1662734285"/>
                  </a:ext>
                </a:extLst>
              </a:tr>
              <a:tr h="611226">
                <a:tc>
                  <a:txBody>
                    <a:bodyPr/>
                    <a:lstStyle/>
                    <a:p>
                      <a:r>
                        <a:rPr lang="en-US" sz="1600"/>
                        <a:t>Single</a:t>
                      </a:r>
                    </a:p>
                  </a:txBody>
                  <a:tcPr marL="82598" marR="82598" marT="41299" marB="41299"/>
                </a:tc>
                <a:tc>
                  <a:txBody>
                    <a:bodyPr/>
                    <a:lstStyle/>
                    <a:p>
                      <a:r>
                        <a:rPr lang="en-US" sz="1600"/>
                        <a:t>(51*57)/100 = </a:t>
                      </a:r>
                      <a:r>
                        <a:rPr lang="en-US" sz="1600" b="1"/>
                        <a:t>29.07</a:t>
                      </a:r>
                    </a:p>
                  </a:txBody>
                  <a:tcPr marL="82598" marR="82598" marT="41299" marB="41299"/>
                </a:tc>
                <a:tc>
                  <a:txBody>
                    <a:bodyPr/>
                    <a:lstStyle/>
                    <a:p>
                      <a:r>
                        <a:rPr lang="en-US" sz="1600"/>
                        <a:t>(51*43)/100 = </a:t>
                      </a:r>
                      <a:r>
                        <a:rPr lang="en-US" sz="1600" b="1"/>
                        <a:t>21.93</a:t>
                      </a:r>
                    </a:p>
                  </a:txBody>
                  <a:tcPr marL="82598" marR="82598" marT="41299" marB="41299"/>
                </a:tc>
                <a:tc>
                  <a:txBody>
                    <a:bodyPr/>
                    <a:lstStyle/>
                    <a:p>
                      <a:r>
                        <a:rPr lang="en-US" sz="1600"/>
                        <a:t>Total “Single”</a:t>
                      </a:r>
                    </a:p>
                    <a:p>
                      <a:r>
                        <a:rPr lang="en-US" sz="1600"/>
                        <a:t>(32+19) = 51</a:t>
                      </a:r>
                    </a:p>
                  </a:txBody>
                  <a:tcPr marL="82598" marR="82598" marT="41299" marB="41299"/>
                </a:tc>
                <a:extLst>
                  <a:ext uri="{0D108BD9-81ED-4DB2-BD59-A6C34878D82A}">
                    <a16:rowId xmlns:a16="http://schemas.microsoft.com/office/drawing/2014/main" val="621194210"/>
                  </a:ext>
                </a:extLst>
              </a:tr>
              <a:tr h="1106814">
                <a:tc>
                  <a:txBody>
                    <a:bodyPr/>
                    <a:lstStyle/>
                    <a:p>
                      <a:r>
                        <a:rPr lang="en-US" sz="1600"/>
                        <a:t>Committed Relationship</a:t>
                      </a:r>
                    </a:p>
                  </a:txBody>
                  <a:tcPr marL="82598" marR="82598" marT="41299" marB="41299"/>
                </a:tc>
                <a:tc>
                  <a:txBody>
                    <a:bodyPr/>
                    <a:lstStyle/>
                    <a:p>
                      <a:r>
                        <a:rPr lang="en-US" sz="1600"/>
                        <a:t>(49*57)/100 = </a:t>
                      </a:r>
                      <a:r>
                        <a:rPr lang="en-US" sz="1600" b="1"/>
                        <a:t>27.93</a:t>
                      </a:r>
                    </a:p>
                  </a:txBody>
                  <a:tcPr marL="82598" marR="82598" marT="41299" marB="41299"/>
                </a:tc>
                <a:tc>
                  <a:txBody>
                    <a:bodyPr/>
                    <a:lstStyle/>
                    <a:p>
                      <a:r>
                        <a:rPr lang="en-US" sz="1600"/>
                        <a:t>(49*43)/100 = </a:t>
                      </a:r>
                      <a:r>
                        <a:rPr lang="en-US" sz="1600" b="1"/>
                        <a:t>21.07</a:t>
                      </a:r>
                    </a:p>
                  </a:txBody>
                  <a:tcPr marL="82598" marR="82598" marT="41299" marB="41299"/>
                </a:tc>
                <a:tc>
                  <a:txBody>
                    <a:bodyPr/>
                    <a:lstStyle/>
                    <a:p>
                      <a:r>
                        <a:rPr lang="en-US" sz="1600"/>
                        <a:t>Total “Committed Relationship”</a:t>
                      </a:r>
                    </a:p>
                    <a:p>
                      <a:r>
                        <a:rPr lang="en-US" sz="1600"/>
                        <a:t>(25+24) = 49</a:t>
                      </a:r>
                    </a:p>
                  </a:txBody>
                  <a:tcPr marL="82598" marR="82598" marT="41299" marB="41299"/>
                </a:tc>
                <a:extLst>
                  <a:ext uri="{0D108BD9-81ED-4DB2-BD59-A6C34878D82A}">
                    <a16:rowId xmlns:a16="http://schemas.microsoft.com/office/drawing/2014/main" val="3385953519"/>
                  </a:ext>
                </a:extLst>
              </a:tr>
              <a:tr h="1106814">
                <a:tc>
                  <a:txBody>
                    <a:bodyPr/>
                    <a:lstStyle/>
                    <a:p>
                      <a:r>
                        <a:rPr lang="en-US" sz="1600"/>
                        <a:t>Totals </a:t>
                      </a:r>
                    </a:p>
                  </a:txBody>
                  <a:tcPr marL="82598" marR="82598" marT="41299" marB="41299"/>
                </a:tc>
                <a:tc>
                  <a:txBody>
                    <a:bodyPr/>
                    <a:lstStyle/>
                    <a:p>
                      <a:r>
                        <a:rPr lang="en-US" sz="1600"/>
                        <a:t>Total “Has Depression” </a:t>
                      </a:r>
                    </a:p>
                    <a:p>
                      <a:r>
                        <a:rPr lang="en-US" sz="1600"/>
                        <a:t>(32+25) = 57</a:t>
                      </a:r>
                    </a:p>
                  </a:txBody>
                  <a:tcPr marL="82598" marR="82598" marT="41299" marB="41299"/>
                </a:tc>
                <a:tc>
                  <a:txBody>
                    <a:bodyPr/>
                    <a:lstStyle/>
                    <a:p>
                      <a:r>
                        <a:rPr lang="en-US" sz="1600"/>
                        <a:t>Total “Doesn’t have depression”</a:t>
                      </a:r>
                    </a:p>
                    <a:p>
                      <a:r>
                        <a:rPr lang="en-US" sz="1600"/>
                        <a:t>(19+24) = 43</a:t>
                      </a:r>
                    </a:p>
                  </a:txBody>
                  <a:tcPr marL="82598" marR="82598" marT="41299" marB="41299"/>
                </a:tc>
                <a:tc>
                  <a:txBody>
                    <a:bodyPr/>
                    <a:lstStyle/>
                    <a:p>
                      <a:r>
                        <a:rPr lang="en-US" sz="1600" dirty="0"/>
                        <a:t>Overall Total</a:t>
                      </a:r>
                    </a:p>
                    <a:p>
                      <a:r>
                        <a:rPr lang="en-US" sz="1600" dirty="0"/>
                        <a:t>100</a:t>
                      </a:r>
                    </a:p>
                  </a:txBody>
                  <a:tcPr marL="82598" marR="82598" marT="41299" marB="41299"/>
                </a:tc>
                <a:extLst>
                  <a:ext uri="{0D108BD9-81ED-4DB2-BD59-A6C34878D82A}">
                    <a16:rowId xmlns:a16="http://schemas.microsoft.com/office/drawing/2014/main" val="132440220"/>
                  </a:ext>
                </a:extLst>
              </a:tr>
            </a:tbl>
          </a:graphicData>
        </a:graphic>
      </p:graphicFrame>
      <p:sp>
        <p:nvSpPr>
          <p:cNvPr id="5" name="TextBox 4">
            <a:extLst>
              <a:ext uri="{FF2B5EF4-FFF2-40B4-BE49-F238E27FC236}">
                <a16:creationId xmlns:a16="http://schemas.microsoft.com/office/drawing/2014/main" id="{F11F42B6-558B-4665-9798-CBAD87B1DD9B}"/>
              </a:ext>
            </a:extLst>
          </p:cNvPr>
          <p:cNvSpPr txBox="1"/>
          <p:nvPr/>
        </p:nvSpPr>
        <p:spPr>
          <a:xfrm>
            <a:off x="6548806" y="713537"/>
            <a:ext cx="3733444" cy="646331"/>
          </a:xfrm>
          <a:prstGeom prst="rect">
            <a:avLst/>
          </a:prstGeom>
          <a:noFill/>
          <a:ln w="38100">
            <a:solidFill>
              <a:srgbClr val="FF0000"/>
            </a:solidFill>
          </a:ln>
        </p:spPr>
        <p:txBody>
          <a:bodyPr wrap="square" rtlCol="0">
            <a:spAutoFit/>
          </a:bodyPr>
          <a:lstStyle/>
          <a:p>
            <a:r>
              <a:rPr lang="en-US" dirty="0"/>
              <a:t>Formula:</a:t>
            </a:r>
            <a:br>
              <a:rPr lang="en-US" dirty="0"/>
            </a:br>
            <a:r>
              <a:rPr lang="en-US" dirty="0" err="1"/>
              <a:t>E</a:t>
            </a:r>
            <a:r>
              <a:rPr lang="en-US" i="1" baseline="-25000" dirty="0" err="1"/>
              <a:t>ij</a:t>
            </a:r>
            <a:r>
              <a:rPr lang="en-US" dirty="0"/>
              <a:t> = (row </a:t>
            </a:r>
            <a:r>
              <a:rPr lang="en-US" dirty="0" err="1"/>
              <a:t>total</a:t>
            </a:r>
            <a:r>
              <a:rPr lang="en-US" i="1" baseline="-25000" dirty="0" err="1"/>
              <a:t>i</a:t>
            </a:r>
            <a:r>
              <a:rPr lang="en-US" dirty="0"/>
              <a:t> * column </a:t>
            </a:r>
            <a:r>
              <a:rPr lang="en-US" dirty="0" err="1"/>
              <a:t>total</a:t>
            </a:r>
            <a:r>
              <a:rPr lang="en-US" i="1" baseline="-25000" dirty="0" err="1"/>
              <a:t>j</a:t>
            </a:r>
            <a:r>
              <a:rPr lang="en-US" dirty="0"/>
              <a:t>)/</a:t>
            </a:r>
            <a:r>
              <a:rPr lang="en-US" i="1" dirty="0"/>
              <a:t>n</a:t>
            </a:r>
            <a:r>
              <a:rPr lang="en-US" dirty="0"/>
              <a:t> </a:t>
            </a:r>
          </a:p>
        </p:txBody>
      </p:sp>
    </p:spTree>
    <p:extLst>
      <p:ext uri="{BB962C8B-B14F-4D97-AF65-F5344CB8AC3E}">
        <p14:creationId xmlns:p14="http://schemas.microsoft.com/office/powerpoint/2010/main" val="14831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AC3-8485-4D7A-AD6A-79A970EB3AC5}"/>
              </a:ext>
            </a:extLst>
          </p:cNvPr>
          <p:cNvSpPr>
            <a:spLocks noGrp="1"/>
          </p:cNvSpPr>
          <p:nvPr>
            <p:ph type="title"/>
          </p:nvPr>
        </p:nvSpPr>
        <p:spPr>
          <a:xfrm>
            <a:off x="648929" y="629266"/>
            <a:ext cx="3505495" cy="1622321"/>
          </a:xfrm>
        </p:spPr>
        <p:txBody>
          <a:bodyPr>
            <a:normAutofit/>
          </a:bodyPr>
          <a:lstStyle/>
          <a:p>
            <a:r>
              <a:rPr lang="en-US" dirty="0"/>
              <a:t>Let’s see the math!</a:t>
            </a:r>
          </a:p>
        </p:txBody>
      </p:sp>
      <p:sp>
        <p:nvSpPr>
          <p:cNvPr id="3" name="Content Placeholder 2">
            <a:extLst>
              <a:ext uri="{FF2B5EF4-FFF2-40B4-BE49-F238E27FC236}">
                <a16:creationId xmlns:a16="http://schemas.microsoft.com/office/drawing/2014/main" id="{809D2237-AF12-4F0B-B9B8-AFC3D00772FD}"/>
              </a:ext>
            </a:extLst>
          </p:cNvPr>
          <p:cNvSpPr>
            <a:spLocks noGrp="1"/>
          </p:cNvSpPr>
          <p:nvPr>
            <p:ph idx="1"/>
          </p:nvPr>
        </p:nvSpPr>
        <p:spPr>
          <a:xfrm>
            <a:off x="648931" y="2438400"/>
            <a:ext cx="3505494" cy="3785419"/>
          </a:xfrm>
        </p:spPr>
        <p:txBody>
          <a:bodyPr>
            <a:normAutofit/>
          </a:bodyPr>
          <a:lstStyle/>
          <a:p>
            <a:r>
              <a:rPr lang="en-US" sz="2000" i="1" dirty="0"/>
              <a:t>Is the observed value of 32 different enough from the expected value of 29.07 to suggest an association between our two variables?</a:t>
            </a:r>
          </a:p>
          <a:p>
            <a:pPr lvl="1"/>
            <a:r>
              <a:rPr lang="en-US" sz="1600" dirty="0"/>
              <a:t>That is what the chi-square test will tell us!</a:t>
            </a:r>
          </a:p>
          <a:p>
            <a:pPr lvl="1"/>
            <a:endParaRPr lang="en-US" sz="1600" dirty="0"/>
          </a:p>
          <a:p>
            <a:r>
              <a:rPr lang="en-US" sz="2000" dirty="0"/>
              <a:t>Thankfully – JASP can do all of the math for us!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D6A184FC-B0A5-439E-A37F-596472D300A2}"/>
              </a:ext>
            </a:extLst>
          </p:cNvPr>
          <p:cNvGraphicFramePr>
            <a:graphicFrameLocks noGrp="1"/>
          </p:cNvGraphicFramePr>
          <p:nvPr>
            <p:extLst>
              <p:ext uri="{D42A27DB-BD31-4B8C-83A1-F6EECF244321}">
                <p14:modId xmlns:p14="http://schemas.microsoft.com/office/powerpoint/2010/main" val="3492044066"/>
              </p:ext>
            </p:extLst>
          </p:nvPr>
        </p:nvGraphicFramePr>
        <p:xfrm>
          <a:off x="5405861" y="1527622"/>
          <a:ext cx="5951949" cy="2692698"/>
        </p:xfrm>
        <a:graphic>
          <a:graphicData uri="http://schemas.openxmlformats.org/drawingml/2006/table">
            <a:tbl>
              <a:tblPr firstRow="1" bandRow="1">
                <a:tableStyleId>{5C22544A-7EE6-4342-B048-85BDC9FD1C3A}</a:tableStyleId>
              </a:tblPr>
              <a:tblGrid>
                <a:gridCol w="1865919">
                  <a:extLst>
                    <a:ext uri="{9D8B030D-6E8A-4147-A177-3AD203B41FA5}">
                      <a16:colId xmlns:a16="http://schemas.microsoft.com/office/drawing/2014/main" val="2412773899"/>
                    </a:ext>
                  </a:extLst>
                </a:gridCol>
                <a:gridCol w="2024175">
                  <a:extLst>
                    <a:ext uri="{9D8B030D-6E8A-4147-A177-3AD203B41FA5}">
                      <a16:colId xmlns:a16="http://schemas.microsoft.com/office/drawing/2014/main" val="3890075834"/>
                    </a:ext>
                  </a:extLst>
                </a:gridCol>
                <a:gridCol w="2061855">
                  <a:extLst>
                    <a:ext uri="{9D8B030D-6E8A-4147-A177-3AD203B41FA5}">
                      <a16:colId xmlns:a16="http://schemas.microsoft.com/office/drawing/2014/main" val="3025271393"/>
                    </a:ext>
                  </a:extLst>
                </a:gridCol>
              </a:tblGrid>
              <a:tr h="363432">
                <a:tc rowSpan="2">
                  <a:txBody>
                    <a:bodyPr/>
                    <a:lstStyle/>
                    <a:p>
                      <a:r>
                        <a:rPr lang="en-US" sz="1600" dirty="0"/>
                        <a:t>Relationship Status</a:t>
                      </a:r>
                    </a:p>
                  </a:txBody>
                  <a:tcPr marL="82598" marR="82598" marT="41299" marB="41299"/>
                </a:tc>
                <a:tc gridSpan="2">
                  <a:txBody>
                    <a:bodyPr/>
                    <a:lstStyle/>
                    <a:p>
                      <a:r>
                        <a:rPr lang="en-US" sz="1600"/>
                        <a:t>Depression Status</a:t>
                      </a:r>
                    </a:p>
                  </a:txBody>
                  <a:tcPr marL="82598" marR="82598" marT="41299" marB="41299"/>
                </a:tc>
                <a:tc hMerge="1">
                  <a:txBody>
                    <a:bodyPr/>
                    <a:lstStyle/>
                    <a:p>
                      <a:endParaRPr lang="en-US" dirty="0"/>
                    </a:p>
                  </a:txBody>
                  <a:tcPr/>
                </a:tc>
                <a:extLst>
                  <a:ext uri="{0D108BD9-81ED-4DB2-BD59-A6C34878D82A}">
                    <a16:rowId xmlns:a16="http://schemas.microsoft.com/office/drawing/2014/main" val="121995352"/>
                  </a:ext>
                </a:extLst>
              </a:tr>
              <a:tr h="611226">
                <a:tc vMerge="1">
                  <a:txBody>
                    <a:bodyPr/>
                    <a:lstStyle/>
                    <a:p>
                      <a:endParaRPr lang="en-US" dirty="0"/>
                    </a:p>
                  </a:txBody>
                  <a:tcPr/>
                </a:tc>
                <a:tc>
                  <a:txBody>
                    <a:bodyPr/>
                    <a:lstStyle/>
                    <a:p>
                      <a:r>
                        <a:rPr lang="en-US" sz="1600">
                          <a:solidFill>
                            <a:schemeClr val="bg1"/>
                          </a:solidFill>
                        </a:rPr>
                        <a:t>Has Depression</a:t>
                      </a:r>
                    </a:p>
                  </a:txBody>
                  <a:tcPr marL="82598" marR="82598" marT="41299" marB="41299">
                    <a:solidFill>
                      <a:schemeClr val="accent1"/>
                    </a:solidFill>
                  </a:tcPr>
                </a:tc>
                <a:tc>
                  <a:txBody>
                    <a:bodyPr/>
                    <a:lstStyle/>
                    <a:p>
                      <a:r>
                        <a:rPr lang="en-US" sz="1600">
                          <a:solidFill>
                            <a:schemeClr val="bg1"/>
                          </a:solidFill>
                        </a:rPr>
                        <a:t>Doesn’t have depression </a:t>
                      </a:r>
                    </a:p>
                  </a:txBody>
                  <a:tcPr marL="82598" marR="82598" marT="41299" marB="41299">
                    <a:solidFill>
                      <a:schemeClr val="accent1"/>
                    </a:solidFill>
                  </a:tcPr>
                </a:tc>
                <a:extLst>
                  <a:ext uri="{0D108BD9-81ED-4DB2-BD59-A6C34878D82A}">
                    <a16:rowId xmlns:a16="http://schemas.microsoft.com/office/drawing/2014/main" val="1662734285"/>
                  </a:ext>
                </a:extLst>
              </a:tr>
              <a:tr h="611226">
                <a:tc>
                  <a:txBody>
                    <a:bodyPr/>
                    <a:lstStyle/>
                    <a:p>
                      <a:r>
                        <a:rPr lang="en-US" sz="1600"/>
                        <a:t>Single</a:t>
                      </a:r>
                    </a:p>
                  </a:txBody>
                  <a:tcPr marL="82598" marR="82598" marT="41299" marB="41299"/>
                </a:tc>
                <a:tc>
                  <a:txBody>
                    <a:bodyPr/>
                    <a:lstStyle/>
                    <a:p>
                      <a:r>
                        <a:rPr lang="en-US" sz="1600" dirty="0"/>
                        <a:t>Observed: 32</a:t>
                      </a:r>
                    </a:p>
                    <a:p>
                      <a:r>
                        <a:rPr lang="en-US" sz="1600" b="0" dirty="0"/>
                        <a:t>Expected: 29.07</a:t>
                      </a:r>
                    </a:p>
                  </a:txBody>
                  <a:tcPr marL="82598" marR="82598" marT="41299" marB="41299"/>
                </a:tc>
                <a:tc>
                  <a:txBody>
                    <a:bodyPr/>
                    <a:lstStyle/>
                    <a:p>
                      <a:r>
                        <a:rPr lang="en-US" sz="1600" dirty="0"/>
                        <a:t>Observed: 19</a:t>
                      </a:r>
                    </a:p>
                    <a:p>
                      <a:r>
                        <a:rPr lang="en-US" sz="1600" dirty="0"/>
                        <a:t>Expected: </a:t>
                      </a:r>
                      <a:r>
                        <a:rPr lang="en-US" sz="1600" b="0" dirty="0"/>
                        <a:t>21.93</a:t>
                      </a:r>
                    </a:p>
                  </a:txBody>
                  <a:tcPr marL="82598" marR="82598" marT="41299" marB="41299"/>
                </a:tc>
                <a:extLst>
                  <a:ext uri="{0D108BD9-81ED-4DB2-BD59-A6C34878D82A}">
                    <a16:rowId xmlns:a16="http://schemas.microsoft.com/office/drawing/2014/main" val="621194210"/>
                  </a:ext>
                </a:extLst>
              </a:tr>
              <a:tr h="1106814">
                <a:tc>
                  <a:txBody>
                    <a:bodyPr/>
                    <a:lstStyle/>
                    <a:p>
                      <a:r>
                        <a:rPr lang="en-US" sz="1600"/>
                        <a:t>Committed Relationship</a:t>
                      </a:r>
                    </a:p>
                  </a:txBody>
                  <a:tcPr marL="82598" marR="82598" marT="41299" marB="41299"/>
                </a:tc>
                <a:tc>
                  <a:txBody>
                    <a:bodyPr/>
                    <a:lstStyle/>
                    <a:p>
                      <a:r>
                        <a:rPr lang="en-US" sz="1600" dirty="0"/>
                        <a:t>Observed: 25</a:t>
                      </a:r>
                    </a:p>
                    <a:p>
                      <a:r>
                        <a:rPr lang="en-US" sz="1600" b="0" dirty="0"/>
                        <a:t>Expected: 27.93</a:t>
                      </a:r>
                    </a:p>
                  </a:txBody>
                  <a:tcPr marL="82598" marR="82598" marT="41299" marB="41299"/>
                </a:tc>
                <a:tc>
                  <a:txBody>
                    <a:bodyPr/>
                    <a:lstStyle/>
                    <a:p>
                      <a:r>
                        <a:rPr lang="en-US" sz="1600" dirty="0"/>
                        <a:t>Observed: 24</a:t>
                      </a:r>
                    </a:p>
                    <a:p>
                      <a:r>
                        <a:rPr lang="en-US" sz="1600" b="0" dirty="0"/>
                        <a:t>Expected: 21.07</a:t>
                      </a:r>
                    </a:p>
                  </a:txBody>
                  <a:tcPr marL="82598" marR="82598" marT="41299" marB="41299"/>
                </a:tc>
                <a:extLst>
                  <a:ext uri="{0D108BD9-81ED-4DB2-BD59-A6C34878D82A}">
                    <a16:rowId xmlns:a16="http://schemas.microsoft.com/office/drawing/2014/main" val="3385953519"/>
                  </a:ext>
                </a:extLst>
              </a:tr>
            </a:tbl>
          </a:graphicData>
        </a:graphic>
      </p:graphicFrame>
    </p:spTree>
    <p:extLst>
      <p:ext uri="{BB962C8B-B14F-4D97-AF65-F5344CB8AC3E}">
        <p14:creationId xmlns:p14="http://schemas.microsoft.com/office/powerpoint/2010/main" val="14439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8102-AED7-4D9B-AAC9-BC0BB1FA03F3}"/>
              </a:ext>
            </a:extLst>
          </p:cNvPr>
          <p:cNvSpPr>
            <a:spLocks noGrp="1"/>
          </p:cNvSpPr>
          <p:nvPr>
            <p:ph type="title"/>
          </p:nvPr>
        </p:nvSpPr>
        <p:spPr/>
        <p:txBody>
          <a:bodyPr/>
          <a:lstStyle/>
          <a:p>
            <a:r>
              <a:rPr lang="en-US" dirty="0"/>
              <a:t>What do Chi-square tests do?</a:t>
            </a:r>
          </a:p>
        </p:txBody>
      </p:sp>
      <p:sp>
        <p:nvSpPr>
          <p:cNvPr id="3" name="Content Placeholder 2">
            <a:extLst>
              <a:ext uri="{FF2B5EF4-FFF2-40B4-BE49-F238E27FC236}">
                <a16:creationId xmlns:a16="http://schemas.microsoft.com/office/drawing/2014/main" id="{95867125-1EE8-406E-9C67-A0714E386ED8}"/>
              </a:ext>
            </a:extLst>
          </p:cNvPr>
          <p:cNvSpPr>
            <a:spLocks noGrp="1"/>
          </p:cNvSpPr>
          <p:nvPr>
            <p:ph idx="1"/>
          </p:nvPr>
        </p:nvSpPr>
        <p:spPr/>
        <p:txBody>
          <a:bodyPr/>
          <a:lstStyle/>
          <a:p>
            <a:pPr marL="0" indent="0">
              <a:buNone/>
            </a:pPr>
            <a:r>
              <a:rPr lang="en-US" dirty="0"/>
              <a:t>“Wait! Are we looking at group differences or relationships with this test?”</a:t>
            </a:r>
          </a:p>
          <a:p>
            <a:pPr marL="0" indent="0" algn="ctr">
              <a:buNone/>
            </a:pPr>
            <a:r>
              <a:rPr lang="en-US" dirty="0"/>
              <a:t>YES!</a:t>
            </a:r>
          </a:p>
          <a:p>
            <a:r>
              <a:rPr lang="en-US" dirty="0"/>
              <a:t>Mathematically we are looking to see if the two variables are associated. </a:t>
            </a:r>
          </a:p>
          <a:p>
            <a:r>
              <a:rPr lang="en-US" dirty="0"/>
              <a:t>However, these are meaningful groups that we are interested in comparing. </a:t>
            </a:r>
          </a:p>
          <a:p>
            <a:pPr marL="0" indent="0">
              <a:buNone/>
            </a:pPr>
            <a:endParaRPr lang="en-US" dirty="0"/>
          </a:p>
          <a:p>
            <a:pPr marL="0" indent="0" algn="ctr">
              <a:buNone/>
            </a:pPr>
            <a:r>
              <a:rPr lang="en-US" dirty="0"/>
              <a:t>The answer will depend on the research question. </a:t>
            </a:r>
          </a:p>
        </p:txBody>
      </p:sp>
    </p:spTree>
    <p:extLst>
      <p:ext uri="{BB962C8B-B14F-4D97-AF65-F5344CB8AC3E}">
        <p14:creationId xmlns:p14="http://schemas.microsoft.com/office/powerpoint/2010/main" val="32349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9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9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29ABB6-AB1B-47AC-BA6E-4768A7F52434}"/>
              </a:ext>
            </a:extLst>
          </p:cNvPr>
          <p:cNvSpPr>
            <a:spLocks noGrp="1"/>
          </p:cNvSpPr>
          <p:nvPr>
            <p:ph type="title"/>
          </p:nvPr>
        </p:nvSpPr>
        <p:spPr>
          <a:xfrm>
            <a:off x="838200" y="609600"/>
            <a:ext cx="3739341" cy="1330839"/>
          </a:xfrm>
        </p:spPr>
        <p:txBody>
          <a:bodyPr vert="horz" lIns="91440" tIns="45720" rIns="91440" bIns="45720" rtlCol="0">
            <a:normAutofit/>
          </a:bodyPr>
          <a:lstStyle/>
          <a:p>
            <a:r>
              <a:rPr lang="en-US" sz="3100" kern="1200">
                <a:latin typeface="+mj-lt"/>
                <a:ea typeface="+mj-ea"/>
                <a:cs typeface="+mj-cs"/>
              </a:rPr>
              <a:t>When do researchers use a Chi-square test?</a:t>
            </a:r>
          </a:p>
        </p:txBody>
      </p:sp>
      <p:sp>
        <p:nvSpPr>
          <p:cNvPr id="1030" name="Content Placeholder 1029">
            <a:extLst>
              <a:ext uri="{FF2B5EF4-FFF2-40B4-BE49-F238E27FC236}">
                <a16:creationId xmlns:a16="http://schemas.microsoft.com/office/drawing/2014/main" id="{EDBCD840-51F8-43AF-927E-6A517B714993}"/>
              </a:ext>
            </a:extLst>
          </p:cNvPr>
          <p:cNvSpPr>
            <a:spLocks noGrp="1"/>
          </p:cNvSpPr>
          <p:nvPr>
            <p:ph idx="1"/>
          </p:nvPr>
        </p:nvSpPr>
        <p:spPr>
          <a:xfrm>
            <a:off x="862366" y="2194102"/>
            <a:ext cx="3427001" cy="3908586"/>
          </a:xfrm>
        </p:spPr>
        <p:txBody>
          <a:bodyPr>
            <a:normAutofit/>
          </a:bodyPr>
          <a:lstStyle/>
          <a:p>
            <a:pPr lvl="1"/>
            <a:r>
              <a:rPr lang="en-US" sz="1700" dirty="0"/>
              <a:t>Quasi-experimental designs</a:t>
            </a:r>
          </a:p>
          <a:p>
            <a:pPr lvl="2"/>
            <a:r>
              <a:rPr lang="en-US" sz="1700" i="1" dirty="0"/>
              <a:t>Is there an association between the predetermined grouping variable and the other categorical variable?</a:t>
            </a:r>
          </a:p>
          <a:p>
            <a:pPr lvl="1"/>
            <a:r>
              <a:rPr lang="en-US" sz="1700" dirty="0"/>
              <a:t>Experimental designs</a:t>
            </a:r>
          </a:p>
          <a:p>
            <a:pPr lvl="2"/>
            <a:r>
              <a:rPr lang="en-US" sz="1700" i="1" dirty="0"/>
              <a:t>Is there an association between the experimentally manipulated grouping variable and the other categorical variable? </a:t>
            </a:r>
          </a:p>
          <a:p>
            <a:endParaRPr lang="en-US" sz="1700" dirty="0"/>
          </a:p>
        </p:txBody>
      </p:sp>
      <p:pic>
        <p:nvPicPr>
          <p:cNvPr id="1026" name="Picture 2" descr="A visualization of the different types of chi-square research designs. Two sets of distributions being compared a shown. The first set is under &quot;quasi-experimental research designs&quot; with the associated research question:&quot;Is therean association between the pre-determined grouping variable and another categorical variable?&quot;. The second set appears under the &quot;experimental research design&quot; with the accompanying research question: &quot;Is there an association between the experimentally manipulated variable and another categorical variable.">
            <a:extLst>
              <a:ext uri="{FF2B5EF4-FFF2-40B4-BE49-F238E27FC236}">
                <a16:creationId xmlns:a16="http://schemas.microsoft.com/office/drawing/2014/main" id="{E6987D8A-53E4-4D6E-8E10-BB86193EF5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5457" y="1709737"/>
            <a:ext cx="6155141" cy="346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B3CE9-8846-435C-9723-21B4023A12D8}"/>
              </a:ext>
            </a:extLst>
          </p:cNvPr>
          <p:cNvSpPr>
            <a:spLocks noGrp="1"/>
          </p:cNvSpPr>
          <p:nvPr>
            <p:ph type="title"/>
          </p:nvPr>
        </p:nvSpPr>
        <p:spPr>
          <a:xfrm>
            <a:off x="5297762" y="329184"/>
            <a:ext cx="6251110" cy="1783080"/>
          </a:xfrm>
        </p:spPr>
        <p:txBody>
          <a:bodyPr anchor="b">
            <a:normAutofit/>
          </a:bodyPr>
          <a:lstStyle/>
          <a:p>
            <a:r>
              <a:rPr lang="en-US" sz="5400"/>
              <a:t>Hypotheses</a:t>
            </a:r>
          </a:p>
        </p:txBody>
      </p:sp>
      <p:pic>
        <p:nvPicPr>
          <p:cNvPr id="5" name="Picture 4" descr="Question mark on green pastel background">
            <a:extLst>
              <a:ext uri="{FF2B5EF4-FFF2-40B4-BE49-F238E27FC236}">
                <a16:creationId xmlns:a16="http://schemas.microsoft.com/office/drawing/2014/main" id="{4080F1F3-C160-49A2-9A1A-2AB0A0BCDA9F}"/>
              </a:ext>
            </a:extLst>
          </p:cNvPr>
          <p:cNvPicPr>
            <a:picLocks noChangeAspect="1"/>
          </p:cNvPicPr>
          <p:nvPr/>
        </p:nvPicPr>
        <p:blipFill rotWithShape="1">
          <a:blip r:embed="rId2"/>
          <a:srcRect l="44529" r="453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ACF9E1-65EA-44EF-B2E3-67FE7A50867A}"/>
              </a:ext>
            </a:extLst>
          </p:cNvPr>
          <p:cNvSpPr>
            <a:spLocks noGrp="1"/>
          </p:cNvSpPr>
          <p:nvPr>
            <p:ph idx="1"/>
          </p:nvPr>
        </p:nvSpPr>
        <p:spPr>
          <a:xfrm>
            <a:off x="5297762" y="2706624"/>
            <a:ext cx="6251110" cy="3483864"/>
          </a:xfrm>
        </p:spPr>
        <p:txBody>
          <a:bodyPr>
            <a:normAutofit/>
          </a:bodyPr>
          <a:lstStyle/>
          <a:p>
            <a:r>
              <a:rPr lang="en-US" sz="2000" dirty="0"/>
              <a:t>The null hypothesis is:</a:t>
            </a:r>
          </a:p>
          <a:p>
            <a:pPr lvl="1"/>
            <a:r>
              <a:rPr lang="en-US" sz="2000" dirty="0"/>
              <a:t>Conceptual H</a:t>
            </a:r>
            <a:r>
              <a:rPr lang="en-US" sz="2000" baseline="-25000" dirty="0"/>
              <a:t>0</a:t>
            </a:r>
            <a:r>
              <a:rPr lang="en-US" sz="2000" dirty="0"/>
              <a:t>: There is no significant association between VARIABLE X and VARIABLE Y.</a:t>
            </a:r>
          </a:p>
          <a:p>
            <a:pPr lvl="1"/>
            <a:r>
              <a:rPr lang="en-US" sz="2000" dirty="0"/>
              <a:t>Mathematical H</a:t>
            </a:r>
            <a:r>
              <a:rPr lang="en-US" sz="2000" baseline="-25000" dirty="0"/>
              <a:t>0</a:t>
            </a:r>
            <a:r>
              <a:rPr lang="en-US" sz="2000" dirty="0"/>
              <a:t>: The observed frequencies are equal to the expected frequencies. </a:t>
            </a:r>
          </a:p>
          <a:p>
            <a:r>
              <a:rPr lang="en-US" sz="2000" dirty="0"/>
              <a:t>The alternative hypothesis is:</a:t>
            </a:r>
          </a:p>
          <a:p>
            <a:pPr lvl="1"/>
            <a:r>
              <a:rPr lang="en-US" sz="2000" dirty="0"/>
              <a:t>Conceptual H</a:t>
            </a:r>
            <a:r>
              <a:rPr lang="en-US" sz="2000" baseline="-25000" dirty="0"/>
              <a:t>1</a:t>
            </a:r>
            <a:r>
              <a:rPr lang="en-US" sz="2000" dirty="0"/>
              <a:t>: There is a significant association between VARIABLE X and VARIABLE Y.</a:t>
            </a:r>
          </a:p>
          <a:p>
            <a:pPr lvl="1"/>
            <a:r>
              <a:rPr lang="en-US" sz="2000" dirty="0"/>
              <a:t>Mathematical H</a:t>
            </a:r>
            <a:r>
              <a:rPr lang="en-US" sz="2000" baseline="-25000" dirty="0"/>
              <a:t>1</a:t>
            </a:r>
            <a:r>
              <a:rPr lang="en-US" sz="2000" dirty="0"/>
              <a:t>: The observed frequencies are not equal to the expected frequencies. </a:t>
            </a:r>
          </a:p>
        </p:txBody>
      </p:sp>
    </p:spTree>
    <p:extLst>
      <p:ext uri="{BB962C8B-B14F-4D97-AF65-F5344CB8AC3E}">
        <p14:creationId xmlns:p14="http://schemas.microsoft.com/office/powerpoint/2010/main" val="40612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9C644-EBAF-45FB-8A73-0B14E05E0EE5}"/>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Assumptions</a:t>
            </a:r>
          </a:p>
        </p:txBody>
      </p:sp>
      <p:cxnSp>
        <p:nvCxnSpPr>
          <p:cNvPr id="23" name="Straight Connector 22">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descr="1. Two categorical variables&#10;2. Independent observations&#10;3. Expected counts greater than five">
            <a:extLst>
              <a:ext uri="{FF2B5EF4-FFF2-40B4-BE49-F238E27FC236}">
                <a16:creationId xmlns:a16="http://schemas.microsoft.com/office/drawing/2014/main" id="{52EAB75B-7ACD-45D7-ABB5-381261E7B9AB}"/>
              </a:ext>
            </a:extLst>
          </p:cNvPr>
          <p:cNvGraphicFramePr>
            <a:graphicFrameLocks noGrp="1"/>
          </p:cNvGraphicFramePr>
          <p:nvPr>
            <p:ph idx="1"/>
            <p:extLst>
              <p:ext uri="{D42A27DB-BD31-4B8C-83A1-F6EECF244321}">
                <p14:modId xmlns:p14="http://schemas.microsoft.com/office/powerpoint/2010/main" val="405472146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80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5FED0-7894-4E28-B7AD-4231039FF1BD}"/>
              </a:ext>
            </a:extLst>
          </p:cNvPr>
          <p:cNvSpPr>
            <a:spLocks noGrp="1"/>
          </p:cNvSpPr>
          <p:nvPr>
            <p:ph type="title"/>
          </p:nvPr>
        </p:nvSpPr>
        <p:spPr>
          <a:xfrm>
            <a:off x="4965430" y="629268"/>
            <a:ext cx="6586491" cy="1286160"/>
          </a:xfrm>
        </p:spPr>
        <p:txBody>
          <a:bodyPr anchor="b">
            <a:normAutofit/>
          </a:bodyPr>
          <a:lstStyle/>
          <a:p>
            <a:r>
              <a:rPr lang="en-US" dirty="0"/>
              <a:t>Learning Objectives</a:t>
            </a:r>
          </a:p>
        </p:txBody>
      </p:sp>
      <p:sp>
        <p:nvSpPr>
          <p:cNvPr id="3" name="Content Placeholder 2">
            <a:extLst>
              <a:ext uri="{FF2B5EF4-FFF2-40B4-BE49-F238E27FC236}">
                <a16:creationId xmlns:a16="http://schemas.microsoft.com/office/drawing/2014/main" id="{A4016909-1E6A-4108-B070-154A538B7CC7}"/>
              </a:ext>
            </a:extLst>
          </p:cNvPr>
          <p:cNvSpPr>
            <a:spLocks noGrp="1"/>
          </p:cNvSpPr>
          <p:nvPr>
            <p:ph idx="1"/>
          </p:nvPr>
        </p:nvSpPr>
        <p:spPr>
          <a:xfrm>
            <a:off x="4965431" y="2438400"/>
            <a:ext cx="6586489" cy="3785419"/>
          </a:xfrm>
        </p:spPr>
        <p:txBody>
          <a:bodyPr>
            <a:normAutofit/>
          </a:bodyPr>
          <a:lstStyle/>
          <a:p>
            <a:r>
              <a:rPr lang="en-US" sz="1400" b="1" dirty="0"/>
              <a:t>Teach statistical thinking</a:t>
            </a:r>
          </a:p>
          <a:p>
            <a:pPr lvl="1"/>
            <a:r>
              <a:rPr lang="en-US" sz="1400" b="1" dirty="0"/>
              <a:t>Students will be able to state the null and alternative hypotheses for chi-square tests.</a:t>
            </a:r>
          </a:p>
          <a:p>
            <a:pPr lvl="1"/>
            <a:r>
              <a:rPr lang="en-US" sz="1400" b="1" dirty="0"/>
              <a:t>Students will understand the appropriate use of chi-square tests.</a:t>
            </a:r>
          </a:p>
          <a:p>
            <a:pPr lvl="1"/>
            <a:r>
              <a:rPr lang="en-US" sz="1400" b="1" dirty="0"/>
              <a:t>Students will know how to accurately write the results of chi-square tests in APA format.</a:t>
            </a:r>
          </a:p>
          <a:p>
            <a:r>
              <a:rPr lang="en-US" sz="1400" b="1" dirty="0"/>
              <a:t>Focus on conceptual understanding</a:t>
            </a:r>
          </a:p>
          <a:p>
            <a:pPr lvl="1"/>
            <a:r>
              <a:rPr lang="en-US" sz="1400" b="1" dirty="0"/>
              <a:t>Students will know how to interpret the results of chi-square tests.</a:t>
            </a:r>
          </a:p>
          <a:p>
            <a:pPr lvl="1"/>
            <a:r>
              <a:rPr lang="en-US" sz="1400" b="1" dirty="0"/>
              <a:t>Students will be able to translate the results of chi-square tests into real world meaning (i.e., how would you explain the results to someone not in this course?).</a:t>
            </a:r>
          </a:p>
          <a:p>
            <a:r>
              <a:rPr lang="en-US" sz="1400" b="1" dirty="0"/>
              <a:t>Use technology to explore concepts and analyze data</a:t>
            </a:r>
          </a:p>
          <a:p>
            <a:pPr lvl="1"/>
            <a:r>
              <a:rPr lang="en-US" sz="1400" b="1" dirty="0"/>
              <a:t>Students will know how to test that the dataset meets the assumptions needed to run chi-square tests.</a:t>
            </a:r>
          </a:p>
          <a:p>
            <a:pPr lvl="1"/>
            <a:r>
              <a:rPr lang="en-US" sz="1400" b="1" dirty="0"/>
              <a:t>Students will know how to run chi-square tests in JASP.</a:t>
            </a:r>
          </a:p>
          <a:p>
            <a:endParaRPr lang="en-US" sz="1400" dirty="0"/>
          </a:p>
        </p:txBody>
      </p:sp>
      <p:pic>
        <p:nvPicPr>
          <p:cNvPr id="5" name="Picture 4" descr="Light bulb on yellow background with sketched light beams and cord">
            <a:extLst>
              <a:ext uri="{FF2B5EF4-FFF2-40B4-BE49-F238E27FC236}">
                <a16:creationId xmlns:a16="http://schemas.microsoft.com/office/drawing/2014/main" id="{43043909-2EC0-4135-ABF6-0B3F4C8EA540}"/>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EA155-24CB-4C71-A69D-3D2249DBB8E2}"/>
              </a:ext>
            </a:extLst>
          </p:cNvPr>
          <p:cNvSpPr>
            <a:spLocks noGrp="1"/>
          </p:cNvSpPr>
          <p:nvPr>
            <p:ph type="title"/>
          </p:nvPr>
        </p:nvSpPr>
        <p:spPr>
          <a:xfrm>
            <a:off x="411480" y="991443"/>
            <a:ext cx="4443154" cy="1087819"/>
          </a:xfrm>
        </p:spPr>
        <p:txBody>
          <a:bodyPr anchor="b">
            <a:normAutofit/>
          </a:bodyPr>
          <a:lstStyle/>
          <a:p>
            <a:r>
              <a:rPr lang="en-US" sz="3400"/>
              <a:t>Assumption 1: Two Categorical Variables</a:t>
            </a:r>
          </a:p>
        </p:txBody>
      </p:sp>
      <p:sp>
        <p:nvSpPr>
          <p:cNvPr id="73" name="Rectangle 7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7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174EF2E-73AD-4B91-9FAE-0C90951B7186}"/>
              </a:ext>
            </a:extLst>
          </p:cNvPr>
          <p:cNvSpPr>
            <a:spLocks noGrp="1"/>
          </p:cNvSpPr>
          <p:nvPr>
            <p:ph idx="1"/>
          </p:nvPr>
        </p:nvSpPr>
        <p:spPr>
          <a:xfrm>
            <a:off x="411479" y="2684095"/>
            <a:ext cx="6334553" cy="3492868"/>
          </a:xfrm>
        </p:spPr>
        <p:txBody>
          <a:bodyPr>
            <a:normAutofit/>
          </a:bodyPr>
          <a:lstStyle/>
          <a:p>
            <a:r>
              <a:rPr lang="en-US" sz="2400" dirty="0"/>
              <a:t>There must be two categorical variables</a:t>
            </a:r>
          </a:p>
          <a:p>
            <a:pPr lvl="1"/>
            <a:r>
              <a:rPr lang="en-US" sz="1800" dirty="0"/>
              <a:t>Nominal variables</a:t>
            </a:r>
          </a:p>
          <a:p>
            <a:pPr lvl="2"/>
            <a:r>
              <a:rPr lang="en-US" sz="1800" dirty="0"/>
              <a:t>Dichotomous examples</a:t>
            </a:r>
            <a:r>
              <a:rPr lang="en-US" sz="1800" dirty="0">
                <a:sym typeface="Wingdings" panose="05000000000000000000" pitchFamily="2" charset="2"/>
              </a:rPr>
              <a:t></a:t>
            </a:r>
            <a:r>
              <a:rPr lang="en-US" sz="1800" dirty="0"/>
              <a:t> right or left handed; single or in a committed relationship</a:t>
            </a:r>
          </a:p>
          <a:p>
            <a:pPr lvl="2"/>
            <a:r>
              <a:rPr lang="en-US" sz="1800" dirty="0"/>
              <a:t>Multinomial examples</a:t>
            </a:r>
            <a:r>
              <a:rPr lang="en-US" sz="1800" dirty="0">
                <a:sym typeface="Wingdings" panose="05000000000000000000" pitchFamily="2" charset="2"/>
              </a:rPr>
              <a:t></a:t>
            </a:r>
            <a:r>
              <a:rPr lang="en-US" sz="1800" dirty="0"/>
              <a:t> health professions: surgeon, nurse, dentist, doctor</a:t>
            </a:r>
          </a:p>
          <a:p>
            <a:pPr lvl="1"/>
            <a:r>
              <a:rPr lang="en-US" sz="1800" dirty="0"/>
              <a:t>Ordinal variables</a:t>
            </a:r>
          </a:p>
          <a:p>
            <a:pPr lvl="2"/>
            <a:r>
              <a:rPr lang="en-US" sz="1800" dirty="0"/>
              <a:t>E.g., socioeconomic status: lower class, middle class, and upper class</a:t>
            </a:r>
          </a:p>
          <a:p>
            <a:pPr lvl="2"/>
            <a:r>
              <a:rPr lang="en-US" sz="1800" dirty="0"/>
              <a:t>A chi-square test will ignore order and look at group differences </a:t>
            </a:r>
          </a:p>
        </p:txBody>
      </p:sp>
      <p:pic>
        <p:nvPicPr>
          <p:cNvPr id="1026" name="Picture 2" descr="The Simpsons Bracket: Day 8 – SMRT | Unbreakable">
            <a:extLst>
              <a:ext uri="{FF2B5EF4-FFF2-40B4-BE49-F238E27FC236}">
                <a16:creationId xmlns:a16="http://schemas.microsoft.com/office/drawing/2014/main" id="{1029D56D-FC0F-4359-8E14-1E1877443C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75432" y="1292084"/>
            <a:ext cx="4850808" cy="317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0997-1057-4DDC-93D5-7B79A976155F}"/>
              </a:ext>
            </a:extLst>
          </p:cNvPr>
          <p:cNvSpPr>
            <a:spLocks noGrp="1"/>
          </p:cNvSpPr>
          <p:nvPr>
            <p:ph type="title"/>
          </p:nvPr>
        </p:nvSpPr>
        <p:spPr/>
        <p:txBody>
          <a:bodyPr/>
          <a:lstStyle/>
          <a:p>
            <a:r>
              <a:rPr lang="en-US" dirty="0"/>
              <a:t>Assumption 2: Independent Observations </a:t>
            </a:r>
          </a:p>
        </p:txBody>
      </p:sp>
      <p:sp>
        <p:nvSpPr>
          <p:cNvPr id="3" name="Content Placeholder 2">
            <a:extLst>
              <a:ext uri="{FF2B5EF4-FFF2-40B4-BE49-F238E27FC236}">
                <a16:creationId xmlns:a16="http://schemas.microsoft.com/office/drawing/2014/main" id="{09387D20-E8EF-4CC1-A352-BE0CD4CE8C58}"/>
              </a:ext>
            </a:extLst>
          </p:cNvPr>
          <p:cNvSpPr>
            <a:spLocks noGrp="1"/>
          </p:cNvSpPr>
          <p:nvPr>
            <p:ph idx="1"/>
          </p:nvPr>
        </p:nvSpPr>
        <p:spPr/>
        <p:txBody>
          <a:bodyPr/>
          <a:lstStyle/>
          <a:p>
            <a:pPr marL="0" indent="0">
              <a:buNone/>
            </a:pPr>
            <a:r>
              <a:rPr lang="en-US" dirty="0"/>
              <a:t>Participants in all groups/cells are different </a:t>
            </a:r>
          </a:p>
          <a:p>
            <a:endParaRPr lang="en-US" dirty="0"/>
          </a:p>
        </p:txBody>
      </p:sp>
      <p:grpSp>
        <p:nvGrpSpPr>
          <p:cNvPr id="5" name="Group 4">
            <a:extLst>
              <a:ext uri="{FF2B5EF4-FFF2-40B4-BE49-F238E27FC236}">
                <a16:creationId xmlns:a16="http://schemas.microsoft.com/office/drawing/2014/main" id="{A2B3C174-C04D-480A-A6C2-E48CA9CB7200}"/>
              </a:ext>
              <a:ext uri="{C183D7F6-B498-43B3-948B-1728B52AA6E4}">
                <adec:decorative xmlns:adec="http://schemas.microsoft.com/office/drawing/2017/decorative" val="1"/>
              </a:ext>
            </a:extLst>
          </p:cNvPr>
          <p:cNvGrpSpPr/>
          <p:nvPr/>
        </p:nvGrpSpPr>
        <p:grpSpPr>
          <a:xfrm>
            <a:off x="1898111" y="2772221"/>
            <a:ext cx="8395777" cy="2170386"/>
            <a:chOff x="1097280" y="3145864"/>
            <a:chExt cx="8395777" cy="2170386"/>
          </a:xfrm>
        </p:grpSpPr>
        <p:grpSp>
          <p:nvGrpSpPr>
            <p:cNvPr id="6" name="Group 5">
              <a:extLst>
                <a:ext uri="{FF2B5EF4-FFF2-40B4-BE49-F238E27FC236}">
                  <a16:creationId xmlns:a16="http://schemas.microsoft.com/office/drawing/2014/main" id="{5726443C-AF1C-4872-92AE-BCB240DD9F4B}"/>
                </a:ext>
              </a:extLst>
            </p:cNvPr>
            <p:cNvGrpSpPr/>
            <p:nvPr/>
          </p:nvGrpSpPr>
          <p:grpSpPr>
            <a:xfrm>
              <a:off x="1097280" y="3145864"/>
              <a:ext cx="5288490" cy="2170386"/>
              <a:chOff x="2312276" y="2772221"/>
              <a:chExt cx="5288490" cy="2170386"/>
            </a:xfrm>
          </p:grpSpPr>
          <p:sp>
            <p:nvSpPr>
              <p:cNvPr id="16" name="Not Equal 15">
                <a:extLst>
                  <a:ext uri="{FF2B5EF4-FFF2-40B4-BE49-F238E27FC236}">
                    <a16:creationId xmlns:a16="http://schemas.microsoft.com/office/drawing/2014/main" id="{A1A505C9-B6BE-4650-B04C-130C2A940A7A}"/>
                  </a:ext>
                </a:extLst>
              </p:cNvPr>
              <p:cNvSpPr/>
              <p:nvPr/>
            </p:nvSpPr>
            <p:spPr>
              <a:xfrm>
                <a:off x="4425749" y="3620931"/>
                <a:ext cx="1061544" cy="4729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A0B0E868-1D66-4515-86C4-31479680E895}"/>
                  </a:ext>
                </a:extLst>
              </p:cNvPr>
              <p:cNvGrpSpPr/>
              <p:nvPr/>
            </p:nvGrpSpPr>
            <p:grpSpPr>
              <a:xfrm>
                <a:off x="2312276" y="2772221"/>
                <a:ext cx="2170386" cy="2170386"/>
                <a:chOff x="2312276" y="2772221"/>
                <a:chExt cx="2170386" cy="2170386"/>
              </a:xfrm>
            </p:grpSpPr>
            <p:pic>
              <p:nvPicPr>
                <p:cNvPr id="25" name="Graphic 24" descr="Group">
                  <a:extLst>
                    <a:ext uri="{FF2B5EF4-FFF2-40B4-BE49-F238E27FC236}">
                      <a16:creationId xmlns:a16="http://schemas.microsoft.com/office/drawing/2014/main" id="{830FE5E2-3990-4151-9136-9752E2F706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26" name="TextBox 25">
                  <a:extLst>
                    <a:ext uri="{FF2B5EF4-FFF2-40B4-BE49-F238E27FC236}">
                      <a16:creationId xmlns:a16="http://schemas.microsoft.com/office/drawing/2014/main" id="{4E2626DB-AAEF-4C3F-A454-422A4FD7426A}"/>
                    </a:ext>
                  </a:extLst>
                </p:cNvPr>
                <p:cNvSpPr txBox="1"/>
                <p:nvPr/>
              </p:nvSpPr>
              <p:spPr>
                <a:xfrm>
                  <a:off x="2593375" y="2871216"/>
                  <a:ext cx="283464" cy="369332"/>
                </a:xfrm>
                <a:prstGeom prst="rect">
                  <a:avLst/>
                </a:prstGeom>
                <a:noFill/>
              </p:spPr>
              <p:txBody>
                <a:bodyPr wrap="square" rtlCol="0">
                  <a:spAutoFit/>
                </a:bodyPr>
                <a:lstStyle/>
                <a:p>
                  <a:pPr algn="ctr"/>
                  <a:r>
                    <a:rPr lang="en-US" b="1" dirty="0"/>
                    <a:t>A</a:t>
                  </a:r>
                </a:p>
              </p:txBody>
            </p:sp>
            <p:sp>
              <p:nvSpPr>
                <p:cNvPr id="27" name="TextBox 26">
                  <a:extLst>
                    <a:ext uri="{FF2B5EF4-FFF2-40B4-BE49-F238E27FC236}">
                      <a16:creationId xmlns:a16="http://schemas.microsoft.com/office/drawing/2014/main" id="{B679A56A-A686-4932-A41F-A10B0DEA5856}"/>
                    </a:ext>
                  </a:extLst>
                </p:cNvPr>
                <p:cNvSpPr txBox="1"/>
                <p:nvPr/>
              </p:nvSpPr>
              <p:spPr>
                <a:xfrm>
                  <a:off x="3052940" y="2871216"/>
                  <a:ext cx="283464" cy="369332"/>
                </a:xfrm>
                <a:prstGeom prst="rect">
                  <a:avLst/>
                </a:prstGeom>
                <a:noFill/>
              </p:spPr>
              <p:txBody>
                <a:bodyPr wrap="square" rtlCol="0">
                  <a:spAutoFit/>
                </a:bodyPr>
                <a:lstStyle/>
                <a:p>
                  <a:pPr algn="ctr"/>
                  <a:r>
                    <a:rPr lang="en-US" b="1" dirty="0"/>
                    <a:t>B</a:t>
                  </a:r>
                </a:p>
              </p:txBody>
            </p:sp>
            <p:sp>
              <p:nvSpPr>
                <p:cNvPr id="28" name="TextBox 27">
                  <a:extLst>
                    <a:ext uri="{FF2B5EF4-FFF2-40B4-BE49-F238E27FC236}">
                      <a16:creationId xmlns:a16="http://schemas.microsoft.com/office/drawing/2014/main" id="{67C84605-C0BB-46F1-B54E-45AC338142A1}"/>
                    </a:ext>
                  </a:extLst>
                </p:cNvPr>
                <p:cNvSpPr txBox="1"/>
                <p:nvPr/>
              </p:nvSpPr>
              <p:spPr>
                <a:xfrm>
                  <a:off x="3484337" y="2871216"/>
                  <a:ext cx="283464" cy="369332"/>
                </a:xfrm>
                <a:prstGeom prst="rect">
                  <a:avLst/>
                </a:prstGeom>
                <a:noFill/>
              </p:spPr>
              <p:txBody>
                <a:bodyPr wrap="square" rtlCol="0">
                  <a:spAutoFit/>
                </a:bodyPr>
                <a:lstStyle/>
                <a:p>
                  <a:pPr algn="ctr"/>
                  <a:r>
                    <a:rPr lang="en-US" b="1" dirty="0"/>
                    <a:t>C</a:t>
                  </a:r>
                </a:p>
              </p:txBody>
            </p:sp>
            <p:sp>
              <p:nvSpPr>
                <p:cNvPr id="29" name="TextBox 28">
                  <a:extLst>
                    <a:ext uri="{FF2B5EF4-FFF2-40B4-BE49-F238E27FC236}">
                      <a16:creationId xmlns:a16="http://schemas.microsoft.com/office/drawing/2014/main" id="{0D7BE969-F8A0-4F08-95A1-E2EA7F4681BE}"/>
                    </a:ext>
                  </a:extLst>
                </p:cNvPr>
                <p:cNvSpPr txBox="1"/>
                <p:nvPr/>
              </p:nvSpPr>
              <p:spPr>
                <a:xfrm>
                  <a:off x="3917363" y="2871216"/>
                  <a:ext cx="283464" cy="369332"/>
                </a:xfrm>
                <a:prstGeom prst="rect">
                  <a:avLst/>
                </a:prstGeom>
                <a:noFill/>
              </p:spPr>
              <p:txBody>
                <a:bodyPr wrap="square" rtlCol="0">
                  <a:spAutoFit/>
                </a:bodyPr>
                <a:lstStyle/>
                <a:p>
                  <a:pPr algn="ctr"/>
                  <a:r>
                    <a:rPr lang="en-US" b="1" dirty="0"/>
                    <a:t>D</a:t>
                  </a:r>
                </a:p>
              </p:txBody>
            </p:sp>
            <p:sp>
              <p:nvSpPr>
                <p:cNvPr id="30" name="TextBox 29">
                  <a:extLst>
                    <a:ext uri="{FF2B5EF4-FFF2-40B4-BE49-F238E27FC236}">
                      <a16:creationId xmlns:a16="http://schemas.microsoft.com/office/drawing/2014/main" id="{355D0CE0-6E3D-451D-AF7B-C4F0B21B3030}"/>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A</a:t>
                  </a:r>
                </a:p>
              </p:txBody>
            </p:sp>
          </p:grpSp>
          <p:grpSp>
            <p:nvGrpSpPr>
              <p:cNvPr id="18" name="Group 17">
                <a:extLst>
                  <a:ext uri="{FF2B5EF4-FFF2-40B4-BE49-F238E27FC236}">
                    <a16:creationId xmlns:a16="http://schemas.microsoft.com/office/drawing/2014/main" id="{E4E76F89-0E2F-4F4C-85A5-8D0A39ABAA11}"/>
                  </a:ext>
                </a:extLst>
              </p:cNvPr>
              <p:cNvGrpSpPr/>
              <p:nvPr/>
            </p:nvGrpSpPr>
            <p:grpSpPr>
              <a:xfrm>
                <a:off x="5430380" y="2772221"/>
                <a:ext cx="2170386" cy="2170386"/>
                <a:chOff x="2312276" y="2772221"/>
                <a:chExt cx="2170386" cy="2170386"/>
              </a:xfrm>
            </p:grpSpPr>
            <p:pic>
              <p:nvPicPr>
                <p:cNvPr id="19" name="Graphic 18" descr="Group">
                  <a:extLst>
                    <a:ext uri="{FF2B5EF4-FFF2-40B4-BE49-F238E27FC236}">
                      <a16:creationId xmlns:a16="http://schemas.microsoft.com/office/drawing/2014/main" id="{2A54E520-A692-4954-8FE1-1CC4CCB3EF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20" name="TextBox 19">
                  <a:extLst>
                    <a:ext uri="{FF2B5EF4-FFF2-40B4-BE49-F238E27FC236}">
                      <a16:creationId xmlns:a16="http://schemas.microsoft.com/office/drawing/2014/main" id="{AFCD33FD-C7FD-421E-9F64-574881016AE2}"/>
                    </a:ext>
                  </a:extLst>
                </p:cNvPr>
                <p:cNvSpPr txBox="1"/>
                <p:nvPr/>
              </p:nvSpPr>
              <p:spPr>
                <a:xfrm>
                  <a:off x="2593375" y="2871216"/>
                  <a:ext cx="283464" cy="369332"/>
                </a:xfrm>
                <a:prstGeom prst="rect">
                  <a:avLst/>
                </a:prstGeom>
                <a:noFill/>
              </p:spPr>
              <p:txBody>
                <a:bodyPr wrap="square" rtlCol="0">
                  <a:spAutoFit/>
                </a:bodyPr>
                <a:lstStyle/>
                <a:p>
                  <a:pPr algn="ctr"/>
                  <a:r>
                    <a:rPr lang="en-US" b="1" dirty="0"/>
                    <a:t>E</a:t>
                  </a:r>
                </a:p>
              </p:txBody>
            </p:sp>
            <p:sp>
              <p:nvSpPr>
                <p:cNvPr id="21" name="TextBox 20">
                  <a:extLst>
                    <a:ext uri="{FF2B5EF4-FFF2-40B4-BE49-F238E27FC236}">
                      <a16:creationId xmlns:a16="http://schemas.microsoft.com/office/drawing/2014/main" id="{505C9A8D-7BC0-45CF-800E-D9DEC82ECBAA}"/>
                    </a:ext>
                  </a:extLst>
                </p:cNvPr>
                <p:cNvSpPr txBox="1"/>
                <p:nvPr/>
              </p:nvSpPr>
              <p:spPr>
                <a:xfrm>
                  <a:off x="3052940" y="2871216"/>
                  <a:ext cx="283464" cy="369332"/>
                </a:xfrm>
                <a:prstGeom prst="rect">
                  <a:avLst/>
                </a:prstGeom>
                <a:noFill/>
              </p:spPr>
              <p:txBody>
                <a:bodyPr wrap="square" rtlCol="0">
                  <a:spAutoFit/>
                </a:bodyPr>
                <a:lstStyle/>
                <a:p>
                  <a:pPr algn="ctr"/>
                  <a:r>
                    <a:rPr lang="en-US" b="1" dirty="0"/>
                    <a:t>F</a:t>
                  </a:r>
                </a:p>
              </p:txBody>
            </p:sp>
            <p:sp>
              <p:nvSpPr>
                <p:cNvPr id="22" name="TextBox 21">
                  <a:extLst>
                    <a:ext uri="{FF2B5EF4-FFF2-40B4-BE49-F238E27FC236}">
                      <a16:creationId xmlns:a16="http://schemas.microsoft.com/office/drawing/2014/main" id="{59AD2149-ACDD-430F-B5C1-98BEB7EE7CC4}"/>
                    </a:ext>
                  </a:extLst>
                </p:cNvPr>
                <p:cNvSpPr txBox="1"/>
                <p:nvPr/>
              </p:nvSpPr>
              <p:spPr>
                <a:xfrm>
                  <a:off x="3484337" y="2871216"/>
                  <a:ext cx="283464" cy="369332"/>
                </a:xfrm>
                <a:prstGeom prst="rect">
                  <a:avLst/>
                </a:prstGeom>
                <a:noFill/>
              </p:spPr>
              <p:txBody>
                <a:bodyPr wrap="square" rtlCol="0">
                  <a:spAutoFit/>
                </a:bodyPr>
                <a:lstStyle/>
                <a:p>
                  <a:pPr algn="ctr"/>
                  <a:r>
                    <a:rPr lang="en-US" b="1" dirty="0"/>
                    <a:t>G</a:t>
                  </a:r>
                </a:p>
              </p:txBody>
            </p:sp>
            <p:sp>
              <p:nvSpPr>
                <p:cNvPr id="23" name="TextBox 22">
                  <a:extLst>
                    <a:ext uri="{FF2B5EF4-FFF2-40B4-BE49-F238E27FC236}">
                      <a16:creationId xmlns:a16="http://schemas.microsoft.com/office/drawing/2014/main" id="{5B7AAAD9-55B2-4D6C-9A17-658959D98498}"/>
                    </a:ext>
                  </a:extLst>
                </p:cNvPr>
                <p:cNvSpPr txBox="1"/>
                <p:nvPr/>
              </p:nvSpPr>
              <p:spPr>
                <a:xfrm>
                  <a:off x="3917363" y="2871216"/>
                  <a:ext cx="283464" cy="369332"/>
                </a:xfrm>
                <a:prstGeom prst="rect">
                  <a:avLst/>
                </a:prstGeom>
                <a:noFill/>
              </p:spPr>
              <p:txBody>
                <a:bodyPr wrap="square" rtlCol="0">
                  <a:spAutoFit/>
                </a:bodyPr>
                <a:lstStyle/>
                <a:p>
                  <a:pPr algn="ctr"/>
                  <a:r>
                    <a:rPr lang="en-US" b="1" dirty="0"/>
                    <a:t>H</a:t>
                  </a:r>
                </a:p>
              </p:txBody>
            </p:sp>
            <p:sp>
              <p:nvSpPr>
                <p:cNvPr id="24" name="TextBox 23">
                  <a:extLst>
                    <a:ext uri="{FF2B5EF4-FFF2-40B4-BE49-F238E27FC236}">
                      <a16:creationId xmlns:a16="http://schemas.microsoft.com/office/drawing/2014/main" id="{93229600-69AA-4D55-B6DF-817E9B2BF59E}"/>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B</a:t>
                  </a:r>
                </a:p>
              </p:txBody>
            </p:sp>
          </p:grpSp>
        </p:grpSp>
        <p:grpSp>
          <p:nvGrpSpPr>
            <p:cNvPr id="7" name="Group 6">
              <a:extLst>
                <a:ext uri="{FF2B5EF4-FFF2-40B4-BE49-F238E27FC236}">
                  <a16:creationId xmlns:a16="http://schemas.microsoft.com/office/drawing/2014/main" id="{1FB11380-0FF5-43F5-8665-640F6AACD845}"/>
                </a:ext>
              </a:extLst>
            </p:cNvPr>
            <p:cNvGrpSpPr/>
            <p:nvPr/>
          </p:nvGrpSpPr>
          <p:grpSpPr>
            <a:xfrm>
              <a:off x="6318040" y="3145864"/>
              <a:ext cx="3175017" cy="2170386"/>
              <a:chOff x="4425749" y="2772221"/>
              <a:chExt cx="3175017" cy="2170386"/>
            </a:xfrm>
          </p:grpSpPr>
          <p:sp>
            <p:nvSpPr>
              <p:cNvPr id="8" name="Not Equal 7">
                <a:extLst>
                  <a:ext uri="{FF2B5EF4-FFF2-40B4-BE49-F238E27FC236}">
                    <a16:creationId xmlns:a16="http://schemas.microsoft.com/office/drawing/2014/main" id="{379DA997-1A51-4E23-83F3-44FB1F472FE9}"/>
                  </a:ext>
                </a:extLst>
              </p:cNvPr>
              <p:cNvSpPr/>
              <p:nvPr/>
            </p:nvSpPr>
            <p:spPr>
              <a:xfrm>
                <a:off x="4425749" y="3620931"/>
                <a:ext cx="1061544" cy="47296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8D562AFD-E44C-4F4D-8A30-028EB009C784}"/>
                  </a:ext>
                </a:extLst>
              </p:cNvPr>
              <p:cNvGrpSpPr/>
              <p:nvPr/>
            </p:nvGrpSpPr>
            <p:grpSpPr>
              <a:xfrm>
                <a:off x="5430380" y="2772221"/>
                <a:ext cx="2170386" cy="2170386"/>
                <a:chOff x="2312276" y="2772221"/>
                <a:chExt cx="2170386" cy="2170386"/>
              </a:xfrm>
            </p:grpSpPr>
            <p:pic>
              <p:nvPicPr>
                <p:cNvPr id="10" name="Graphic 9" descr="Group">
                  <a:extLst>
                    <a:ext uri="{FF2B5EF4-FFF2-40B4-BE49-F238E27FC236}">
                      <a16:creationId xmlns:a16="http://schemas.microsoft.com/office/drawing/2014/main" id="{FB22E2B7-F8B3-48FF-93E8-3386846013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276" y="2772221"/>
                  <a:ext cx="2170386" cy="2170386"/>
                </a:xfrm>
                <a:prstGeom prst="rect">
                  <a:avLst/>
                </a:prstGeom>
              </p:spPr>
            </p:pic>
            <p:sp>
              <p:nvSpPr>
                <p:cNvPr id="11" name="TextBox 10">
                  <a:extLst>
                    <a:ext uri="{FF2B5EF4-FFF2-40B4-BE49-F238E27FC236}">
                      <a16:creationId xmlns:a16="http://schemas.microsoft.com/office/drawing/2014/main" id="{6839549A-D2C9-4493-95CD-B9C13D445A4A}"/>
                    </a:ext>
                  </a:extLst>
                </p:cNvPr>
                <p:cNvSpPr txBox="1"/>
                <p:nvPr/>
              </p:nvSpPr>
              <p:spPr>
                <a:xfrm>
                  <a:off x="2593375" y="2871216"/>
                  <a:ext cx="283464" cy="369332"/>
                </a:xfrm>
                <a:prstGeom prst="rect">
                  <a:avLst/>
                </a:prstGeom>
                <a:noFill/>
              </p:spPr>
              <p:txBody>
                <a:bodyPr wrap="square" rtlCol="0">
                  <a:spAutoFit/>
                </a:bodyPr>
                <a:lstStyle/>
                <a:p>
                  <a:pPr algn="ctr"/>
                  <a:r>
                    <a:rPr lang="en-US" b="1" dirty="0"/>
                    <a:t>I</a:t>
                  </a:r>
                </a:p>
              </p:txBody>
            </p:sp>
            <p:sp>
              <p:nvSpPr>
                <p:cNvPr id="12" name="TextBox 11">
                  <a:extLst>
                    <a:ext uri="{FF2B5EF4-FFF2-40B4-BE49-F238E27FC236}">
                      <a16:creationId xmlns:a16="http://schemas.microsoft.com/office/drawing/2014/main" id="{937418AD-B5C9-41E6-AA93-ED87430438C3}"/>
                    </a:ext>
                  </a:extLst>
                </p:cNvPr>
                <p:cNvSpPr txBox="1"/>
                <p:nvPr/>
              </p:nvSpPr>
              <p:spPr>
                <a:xfrm>
                  <a:off x="3052940" y="2871216"/>
                  <a:ext cx="283464" cy="369332"/>
                </a:xfrm>
                <a:prstGeom prst="rect">
                  <a:avLst/>
                </a:prstGeom>
                <a:noFill/>
              </p:spPr>
              <p:txBody>
                <a:bodyPr wrap="square" rtlCol="0">
                  <a:spAutoFit/>
                </a:bodyPr>
                <a:lstStyle/>
                <a:p>
                  <a:pPr algn="ctr"/>
                  <a:r>
                    <a:rPr lang="en-US" b="1" dirty="0"/>
                    <a:t>J</a:t>
                  </a:r>
                </a:p>
              </p:txBody>
            </p:sp>
            <p:sp>
              <p:nvSpPr>
                <p:cNvPr id="13" name="TextBox 12">
                  <a:extLst>
                    <a:ext uri="{FF2B5EF4-FFF2-40B4-BE49-F238E27FC236}">
                      <a16:creationId xmlns:a16="http://schemas.microsoft.com/office/drawing/2014/main" id="{16314424-EFAC-4F1D-B00B-1313473AD7E0}"/>
                    </a:ext>
                  </a:extLst>
                </p:cNvPr>
                <p:cNvSpPr txBox="1"/>
                <p:nvPr/>
              </p:nvSpPr>
              <p:spPr>
                <a:xfrm>
                  <a:off x="3484337" y="2871216"/>
                  <a:ext cx="283464" cy="369332"/>
                </a:xfrm>
                <a:prstGeom prst="rect">
                  <a:avLst/>
                </a:prstGeom>
                <a:noFill/>
              </p:spPr>
              <p:txBody>
                <a:bodyPr wrap="square" rtlCol="0">
                  <a:spAutoFit/>
                </a:bodyPr>
                <a:lstStyle/>
                <a:p>
                  <a:pPr algn="ctr"/>
                  <a:r>
                    <a:rPr lang="en-US" b="1" dirty="0"/>
                    <a:t>K</a:t>
                  </a:r>
                </a:p>
              </p:txBody>
            </p:sp>
            <p:sp>
              <p:nvSpPr>
                <p:cNvPr id="14" name="TextBox 13">
                  <a:extLst>
                    <a:ext uri="{FF2B5EF4-FFF2-40B4-BE49-F238E27FC236}">
                      <a16:creationId xmlns:a16="http://schemas.microsoft.com/office/drawing/2014/main" id="{05D02307-9230-44DC-9148-A740DA1C68E2}"/>
                    </a:ext>
                  </a:extLst>
                </p:cNvPr>
                <p:cNvSpPr txBox="1"/>
                <p:nvPr/>
              </p:nvSpPr>
              <p:spPr>
                <a:xfrm>
                  <a:off x="3917363" y="2871216"/>
                  <a:ext cx="283464" cy="369332"/>
                </a:xfrm>
                <a:prstGeom prst="rect">
                  <a:avLst/>
                </a:prstGeom>
                <a:noFill/>
              </p:spPr>
              <p:txBody>
                <a:bodyPr wrap="square" rtlCol="0">
                  <a:spAutoFit/>
                </a:bodyPr>
                <a:lstStyle/>
                <a:p>
                  <a:pPr algn="ctr"/>
                  <a:r>
                    <a:rPr lang="en-US" b="1" dirty="0"/>
                    <a:t>L</a:t>
                  </a:r>
                </a:p>
              </p:txBody>
            </p:sp>
            <p:sp>
              <p:nvSpPr>
                <p:cNvPr id="15" name="TextBox 14">
                  <a:extLst>
                    <a:ext uri="{FF2B5EF4-FFF2-40B4-BE49-F238E27FC236}">
                      <a16:creationId xmlns:a16="http://schemas.microsoft.com/office/drawing/2014/main" id="{560B133C-A0E6-4F9D-B636-F9DCA8CB105E}"/>
                    </a:ext>
                  </a:extLst>
                </p:cNvPr>
                <p:cNvSpPr txBox="1"/>
                <p:nvPr/>
              </p:nvSpPr>
              <p:spPr>
                <a:xfrm>
                  <a:off x="2593375" y="4573275"/>
                  <a:ext cx="1607452" cy="369332"/>
                </a:xfrm>
                <a:prstGeom prst="rect">
                  <a:avLst/>
                </a:prstGeom>
                <a:noFill/>
              </p:spPr>
              <p:txBody>
                <a:bodyPr wrap="square" rtlCol="0">
                  <a:spAutoFit/>
                </a:bodyPr>
                <a:lstStyle/>
                <a:p>
                  <a:pPr algn="ctr"/>
                  <a:r>
                    <a:rPr lang="en-US" b="1" dirty="0"/>
                    <a:t>Condition C</a:t>
                  </a:r>
                </a:p>
              </p:txBody>
            </p:sp>
          </p:grpSp>
        </p:grpSp>
      </p:grpSp>
      <p:sp>
        <p:nvSpPr>
          <p:cNvPr id="4" name="TextBox 3">
            <a:extLst>
              <a:ext uri="{FF2B5EF4-FFF2-40B4-BE49-F238E27FC236}">
                <a16:creationId xmlns:a16="http://schemas.microsoft.com/office/drawing/2014/main" id="{75CC6424-7091-436A-8079-74179F0AA233}"/>
              </a:ext>
            </a:extLst>
          </p:cNvPr>
          <p:cNvSpPr txBox="1"/>
          <p:nvPr/>
        </p:nvSpPr>
        <p:spPr>
          <a:xfrm>
            <a:off x="256256" y="5375119"/>
            <a:ext cx="11246383" cy="646331"/>
          </a:xfrm>
          <a:prstGeom prst="rect">
            <a:avLst/>
          </a:prstGeom>
          <a:noFill/>
        </p:spPr>
        <p:txBody>
          <a:bodyPr wrap="square" rtlCol="0">
            <a:spAutoFit/>
          </a:bodyPr>
          <a:lstStyle/>
          <a:p>
            <a:pPr algn="ctr"/>
            <a:r>
              <a:rPr lang="en-US" dirty="0"/>
              <a:t>From our example: </a:t>
            </a:r>
          </a:p>
          <a:p>
            <a:pPr algn="ctr"/>
            <a:r>
              <a:rPr lang="en-US" dirty="0"/>
              <a:t>No one is both depressed as well as not depressed; no one is single as well as being in a committed relationship. </a:t>
            </a:r>
          </a:p>
        </p:txBody>
      </p:sp>
    </p:spTree>
    <p:extLst>
      <p:ext uri="{BB962C8B-B14F-4D97-AF65-F5344CB8AC3E}">
        <p14:creationId xmlns:p14="http://schemas.microsoft.com/office/powerpoint/2010/main" val="22401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B8CF-DB7A-4A09-B0CD-53B47676375D}"/>
              </a:ext>
            </a:extLst>
          </p:cNvPr>
          <p:cNvSpPr>
            <a:spLocks noGrp="1"/>
          </p:cNvSpPr>
          <p:nvPr>
            <p:ph type="title"/>
          </p:nvPr>
        </p:nvSpPr>
        <p:spPr/>
        <p:txBody>
          <a:bodyPr>
            <a:normAutofit/>
          </a:bodyPr>
          <a:lstStyle/>
          <a:p>
            <a:r>
              <a:rPr lang="en-US" sz="4000" dirty="0"/>
              <a:t>Assumption 3: Expected Counts Greater than 5</a:t>
            </a:r>
          </a:p>
        </p:txBody>
      </p:sp>
      <p:sp>
        <p:nvSpPr>
          <p:cNvPr id="3" name="Content Placeholder 2">
            <a:extLst>
              <a:ext uri="{FF2B5EF4-FFF2-40B4-BE49-F238E27FC236}">
                <a16:creationId xmlns:a16="http://schemas.microsoft.com/office/drawing/2014/main" id="{0F1FD27A-1B95-4D14-A126-B1E7DE49BD13}"/>
              </a:ext>
            </a:extLst>
          </p:cNvPr>
          <p:cNvSpPr>
            <a:spLocks noGrp="1"/>
          </p:cNvSpPr>
          <p:nvPr>
            <p:ph idx="1"/>
          </p:nvPr>
        </p:nvSpPr>
        <p:spPr/>
        <p:txBody>
          <a:bodyPr/>
          <a:lstStyle/>
          <a:p>
            <a:r>
              <a:rPr lang="en-US" dirty="0"/>
              <a:t>The expected counts (or, the expected frequencies) for EACH CELL must be greater than 5</a:t>
            </a:r>
          </a:p>
          <a:p>
            <a:pPr lvl="1"/>
            <a:r>
              <a:rPr lang="en-US" dirty="0"/>
              <a:t>If this assumption is violated, you must conduct a Fisher’s Exact Test</a:t>
            </a:r>
          </a:p>
          <a:p>
            <a:pPr lvl="2"/>
            <a:r>
              <a:rPr lang="en-US" dirty="0"/>
              <a:t>This corrects for the low expected frequency in the contingency table</a:t>
            </a:r>
          </a:p>
        </p:txBody>
      </p:sp>
      <p:pic>
        <p:nvPicPr>
          <p:cNvPr id="4" name="Picture 3">
            <a:extLst>
              <a:ext uri="{FF2B5EF4-FFF2-40B4-BE49-F238E27FC236}">
                <a16:creationId xmlns:a16="http://schemas.microsoft.com/office/drawing/2014/main" id="{0161F7E9-36B4-4701-9797-E9F49649FA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04048" y="3872204"/>
            <a:ext cx="2415073" cy="1811305"/>
          </a:xfrm>
          <a:prstGeom prst="rect">
            <a:avLst/>
          </a:prstGeom>
        </p:spPr>
      </p:pic>
      <p:sp>
        <p:nvSpPr>
          <p:cNvPr id="5" name="TextBox 4">
            <a:extLst>
              <a:ext uri="{FF2B5EF4-FFF2-40B4-BE49-F238E27FC236}">
                <a16:creationId xmlns:a16="http://schemas.microsoft.com/office/drawing/2014/main" id="{31E04A9D-A860-49D6-A242-7FF37C29D8EA}"/>
              </a:ext>
            </a:extLst>
          </p:cNvPr>
          <p:cNvSpPr txBox="1"/>
          <p:nvPr/>
        </p:nvSpPr>
        <p:spPr>
          <a:xfrm>
            <a:off x="1907333" y="4234162"/>
            <a:ext cx="2207467" cy="1077218"/>
          </a:xfrm>
          <a:prstGeom prst="rect">
            <a:avLst/>
          </a:prstGeom>
          <a:noFill/>
        </p:spPr>
        <p:txBody>
          <a:bodyPr wrap="square" rtlCol="0">
            <a:spAutoFit/>
          </a:bodyPr>
          <a:lstStyle/>
          <a:p>
            <a:pPr algn="ctr"/>
            <a:r>
              <a:rPr lang="en-US" sz="3200" dirty="0"/>
              <a:t>Expected frequencies</a:t>
            </a:r>
          </a:p>
        </p:txBody>
      </p:sp>
      <p:sp>
        <p:nvSpPr>
          <p:cNvPr id="6" name="TextBox 5">
            <a:extLst>
              <a:ext uri="{FF2B5EF4-FFF2-40B4-BE49-F238E27FC236}">
                <a16:creationId xmlns:a16="http://schemas.microsoft.com/office/drawing/2014/main" id="{0D26188C-9341-4359-B004-EE5D59755740}"/>
              </a:ext>
            </a:extLst>
          </p:cNvPr>
          <p:cNvSpPr txBox="1"/>
          <p:nvPr/>
        </p:nvSpPr>
        <p:spPr>
          <a:xfrm>
            <a:off x="7592038" y="4049496"/>
            <a:ext cx="756938" cy="1446550"/>
          </a:xfrm>
          <a:prstGeom prst="rect">
            <a:avLst/>
          </a:prstGeom>
          <a:noFill/>
        </p:spPr>
        <p:txBody>
          <a:bodyPr wrap="none" rtlCol="0">
            <a:spAutoFit/>
          </a:bodyPr>
          <a:lstStyle/>
          <a:p>
            <a:r>
              <a:rPr lang="en-US" sz="8800" dirty="0"/>
              <a:t>5</a:t>
            </a:r>
          </a:p>
        </p:txBody>
      </p:sp>
    </p:spTree>
    <p:extLst>
      <p:ext uri="{BB962C8B-B14F-4D97-AF65-F5344CB8AC3E}">
        <p14:creationId xmlns:p14="http://schemas.microsoft.com/office/powerpoint/2010/main" val="23230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F13AF-D24C-4233-A2DD-1278A3B97D2E}"/>
              </a:ext>
            </a:extLst>
          </p:cNvPr>
          <p:cNvSpPr>
            <a:spLocks noGrp="1"/>
          </p:cNvSpPr>
          <p:nvPr>
            <p:ph type="title"/>
          </p:nvPr>
        </p:nvSpPr>
        <p:spPr>
          <a:xfrm>
            <a:off x="686834" y="1153572"/>
            <a:ext cx="3200400" cy="4461163"/>
          </a:xfrm>
        </p:spPr>
        <p:txBody>
          <a:bodyPr>
            <a:normAutofit/>
          </a:bodyPr>
          <a:lstStyle/>
          <a:p>
            <a:r>
              <a:rPr lang="en-US">
                <a:solidFill>
                  <a:srgbClr val="FFFFFF"/>
                </a:solidFill>
              </a:rPr>
              <a:t>Statistical Significance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65C52DC-01D7-4FAE-AB1F-47C5F49F6858}"/>
              </a:ext>
            </a:extLst>
          </p:cNvPr>
          <p:cNvSpPr>
            <a:spLocks noGrp="1"/>
          </p:cNvSpPr>
          <p:nvPr>
            <p:ph idx="1"/>
          </p:nvPr>
        </p:nvSpPr>
        <p:spPr>
          <a:xfrm>
            <a:off x="4447308" y="591344"/>
            <a:ext cx="6906491" cy="5585619"/>
          </a:xfrm>
        </p:spPr>
        <p:txBody>
          <a:bodyPr anchor="ctr">
            <a:normAutofit/>
          </a:bodyPr>
          <a:lstStyle/>
          <a:p>
            <a:r>
              <a:rPr lang="en-US" dirty="0"/>
              <a:t>As with some of the other tests that we have covered thus far (e.g. independent samples t-test), you will be assessing significance using a </a:t>
            </a:r>
            <a:r>
              <a:rPr lang="en-US" i="1" dirty="0"/>
              <a:t>p-value. </a:t>
            </a:r>
          </a:p>
          <a:p>
            <a:pPr lvl="1"/>
            <a:r>
              <a:rPr lang="en-US" dirty="0"/>
              <a:t>This value is set by the alpha level (Type 1 Error)</a:t>
            </a:r>
          </a:p>
          <a:p>
            <a:pPr lvl="1"/>
            <a:r>
              <a:rPr lang="en-US" dirty="0"/>
              <a:t>Traditionally, we use a </a:t>
            </a:r>
            <a:r>
              <a:rPr lang="en-US" i="1" dirty="0"/>
              <a:t>p-value</a:t>
            </a:r>
            <a:r>
              <a:rPr lang="en-US" dirty="0"/>
              <a:t> of 0.05 to determine significance</a:t>
            </a:r>
          </a:p>
          <a:p>
            <a:pPr lvl="2"/>
            <a:r>
              <a:rPr lang="en-US" dirty="0"/>
              <a:t>Values greater than 0.05 are non-significant</a:t>
            </a:r>
          </a:p>
          <a:p>
            <a:pPr lvl="2"/>
            <a:r>
              <a:rPr lang="en-US" dirty="0"/>
              <a:t>Values less than 0.05 are significant</a:t>
            </a:r>
          </a:p>
        </p:txBody>
      </p:sp>
    </p:spTree>
    <p:extLst>
      <p:ext uri="{BB962C8B-B14F-4D97-AF65-F5344CB8AC3E}">
        <p14:creationId xmlns:p14="http://schemas.microsoft.com/office/powerpoint/2010/main" val="18733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D7034-63EB-489A-8802-5189E51BE4BC}"/>
              </a:ext>
            </a:extLst>
          </p:cNvPr>
          <p:cNvSpPr>
            <a:spLocks noGrp="1"/>
          </p:cNvSpPr>
          <p:nvPr>
            <p:ph type="title"/>
          </p:nvPr>
        </p:nvSpPr>
        <p:spPr>
          <a:xfrm>
            <a:off x="1171074" y="1396686"/>
            <a:ext cx="3240506" cy="4064628"/>
          </a:xfrm>
        </p:spPr>
        <p:txBody>
          <a:bodyPr>
            <a:normAutofit/>
          </a:bodyPr>
          <a:lstStyle/>
          <a:p>
            <a:r>
              <a:rPr lang="en-US">
                <a:solidFill>
                  <a:srgbClr val="FFFFFF"/>
                </a:solidFill>
              </a:rPr>
              <a:t>Practical Significance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808EFC-F283-446A-BA84-D5C495ABDB6C}"/>
              </a:ext>
            </a:extLst>
          </p:cNvPr>
          <p:cNvSpPr>
            <a:spLocks noGrp="1"/>
          </p:cNvSpPr>
          <p:nvPr>
            <p:ph idx="1"/>
          </p:nvPr>
        </p:nvSpPr>
        <p:spPr>
          <a:xfrm>
            <a:off x="5370153" y="1526033"/>
            <a:ext cx="5536397" cy="3935281"/>
          </a:xfrm>
        </p:spPr>
        <p:txBody>
          <a:bodyPr>
            <a:normAutofit/>
          </a:bodyPr>
          <a:lstStyle/>
          <a:p>
            <a:r>
              <a:rPr lang="en-US" dirty="0"/>
              <a:t>The chi-square test will only tell us whether the variables are associated or not</a:t>
            </a:r>
          </a:p>
          <a:p>
            <a:r>
              <a:rPr lang="en-US" dirty="0"/>
              <a:t>To determine the strength of the association, we will look either at Phi (</a:t>
            </a:r>
            <a:r>
              <a:rPr lang="el-GR" dirty="0"/>
              <a:t>ϕ</a:t>
            </a:r>
            <a:r>
              <a:rPr lang="en-US" dirty="0"/>
              <a:t>) or Cramer’s V, and an odds ratio</a:t>
            </a:r>
          </a:p>
        </p:txBody>
      </p:sp>
    </p:spTree>
    <p:extLst>
      <p:ext uri="{BB962C8B-B14F-4D97-AF65-F5344CB8AC3E}">
        <p14:creationId xmlns:p14="http://schemas.microsoft.com/office/powerpoint/2010/main" val="21798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752653-B0B1-4609-998D-F6A5277C9B6D}"/>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Practical Significance: When &amp; How to use Phi</a:t>
            </a:r>
          </a:p>
        </p:txBody>
      </p:sp>
      <p:graphicFrame>
        <p:nvGraphicFramePr>
          <p:cNvPr id="16" name="Content Placeholder 2">
            <a:extLst>
              <a:ext uri="{FF2B5EF4-FFF2-40B4-BE49-F238E27FC236}">
                <a16:creationId xmlns:a16="http://schemas.microsoft.com/office/drawing/2014/main" id="{E0D59F8C-80FE-4180-8383-2524038119A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5934522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085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E6D8D-769B-46FC-B986-3BC5739B3E71}"/>
              </a:ext>
            </a:extLst>
          </p:cNvPr>
          <p:cNvSpPr>
            <a:spLocks noGrp="1"/>
          </p:cNvSpPr>
          <p:nvPr>
            <p:ph type="title"/>
          </p:nvPr>
        </p:nvSpPr>
        <p:spPr>
          <a:xfrm>
            <a:off x="1075767" y="1188637"/>
            <a:ext cx="2988234" cy="4480726"/>
          </a:xfrm>
        </p:spPr>
        <p:txBody>
          <a:bodyPr>
            <a:normAutofit/>
          </a:bodyPr>
          <a:lstStyle/>
          <a:p>
            <a:pPr algn="r"/>
            <a:r>
              <a:rPr lang="en-US" sz="4100"/>
              <a:t>Practical Significance: When &amp; How to use Cramer’s V</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F9CE906-F6B3-4DB6-88B3-2C54B3A24F4C}"/>
              </a:ext>
            </a:extLst>
          </p:cNvPr>
          <p:cNvSpPr>
            <a:spLocks noGrp="1"/>
          </p:cNvSpPr>
          <p:nvPr>
            <p:ph idx="1"/>
          </p:nvPr>
        </p:nvSpPr>
        <p:spPr>
          <a:xfrm>
            <a:off x="5255260" y="1648870"/>
            <a:ext cx="4702848" cy="3560260"/>
          </a:xfrm>
        </p:spPr>
        <p:txBody>
          <a:bodyPr anchor="ctr">
            <a:normAutofit lnSpcReduction="10000"/>
          </a:bodyPr>
          <a:lstStyle/>
          <a:p>
            <a:pPr marL="0" indent="0">
              <a:buNone/>
            </a:pPr>
            <a:r>
              <a:rPr lang="en-US" sz="2400" dirty="0"/>
              <a:t>When?</a:t>
            </a:r>
          </a:p>
          <a:p>
            <a:r>
              <a:rPr lang="en-US" sz="2400" dirty="0"/>
              <a:t>When one or both variables are multinomial </a:t>
            </a:r>
          </a:p>
          <a:p>
            <a:pPr lvl="1"/>
            <a:r>
              <a:rPr lang="en-US" sz="2000" dirty="0"/>
              <a:t>E.g., Health professions: surgeon, doctor, nurse, dentist</a:t>
            </a:r>
          </a:p>
          <a:p>
            <a:pPr marL="0" indent="0">
              <a:buNone/>
            </a:pPr>
            <a:r>
              <a:rPr lang="en-US" sz="2400" dirty="0"/>
              <a:t>How?</a:t>
            </a:r>
          </a:p>
          <a:p>
            <a:r>
              <a:rPr lang="en-US" sz="2400" dirty="0"/>
              <a:t>The guidelines for the strength of association must take into account how many cells exist in the contingency table.</a:t>
            </a:r>
          </a:p>
        </p:txBody>
      </p:sp>
    </p:spTree>
    <p:extLst>
      <p:ext uri="{BB962C8B-B14F-4D97-AF65-F5344CB8AC3E}">
        <p14:creationId xmlns:p14="http://schemas.microsoft.com/office/powerpoint/2010/main" val="29150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25DE-A88F-4644-9911-CDCA77E58B74}"/>
              </a:ext>
            </a:extLst>
          </p:cNvPr>
          <p:cNvSpPr>
            <a:spLocks noGrp="1"/>
          </p:cNvSpPr>
          <p:nvPr>
            <p:ph type="title"/>
          </p:nvPr>
        </p:nvSpPr>
        <p:spPr/>
        <p:txBody>
          <a:bodyPr/>
          <a:lstStyle/>
          <a:p>
            <a:r>
              <a:rPr lang="en-US" dirty="0"/>
              <a:t>How to use Cramer’s V</a:t>
            </a:r>
          </a:p>
        </p:txBody>
      </p:sp>
      <p:sp>
        <p:nvSpPr>
          <p:cNvPr id="3" name="Content Placeholder 2">
            <a:extLst>
              <a:ext uri="{FF2B5EF4-FFF2-40B4-BE49-F238E27FC236}">
                <a16:creationId xmlns:a16="http://schemas.microsoft.com/office/drawing/2014/main" id="{8B2B4C7D-ACD6-44E2-B907-0B35FBB6DCB0}"/>
              </a:ext>
            </a:extLst>
          </p:cNvPr>
          <p:cNvSpPr>
            <a:spLocks noGrp="1"/>
          </p:cNvSpPr>
          <p:nvPr>
            <p:ph sz="half" idx="1"/>
          </p:nvPr>
        </p:nvSpPr>
        <p:spPr/>
        <p:txBody>
          <a:bodyPr>
            <a:normAutofit fontScale="92500"/>
          </a:bodyPr>
          <a:lstStyle/>
          <a:p>
            <a:r>
              <a:rPr lang="en-US" dirty="0"/>
              <a:t>The table provides the guidelines for small, medium, and large effect sizes for Cramer’s V.</a:t>
            </a:r>
          </a:p>
          <a:p>
            <a:pPr lvl="1"/>
            <a:r>
              <a:rPr lang="en-US" dirty="0"/>
              <a:t>These values are determined by the degrees of freedom for the chi-square test, which is equal to (R-1)(C-1) where R = the number of groups/levels for the variable in the </a:t>
            </a:r>
            <a:r>
              <a:rPr lang="en-US" b="1" dirty="0"/>
              <a:t>row</a:t>
            </a:r>
            <a:r>
              <a:rPr lang="en-US" dirty="0"/>
              <a:t> of the contingency table, and C= the number of groups/levels for the variable in the </a:t>
            </a:r>
            <a:r>
              <a:rPr lang="en-US" b="1" dirty="0"/>
              <a:t>column</a:t>
            </a:r>
            <a:r>
              <a:rPr lang="en-US" dirty="0"/>
              <a:t> of the contingency table.</a:t>
            </a:r>
          </a:p>
        </p:txBody>
      </p:sp>
      <p:graphicFrame>
        <p:nvGraphicFramePr>
          <p:cNvPr id="5" name="Table 5">
            <a:extLst>
              <a:ext uri="{FF2B5EF4-FFF2-40B4-BE49-F238E27FC236}">
                <a16:creationId xmlns:a16="http://schemas.microsoft.com/office/drawing/2014/main" id="{DA53F6CF-E604-4565-A6B0-54DEE81F2787}"/>
              </a:ext>
            </a:extLst>
          </p:cNvPr>
          <p:cNvGraphicFramePr>
            <a:graphicFrameLocks noGrp="1"/>
          </p:cNvGraphicFramePr>
          <p:nvPr>
            <p:ph sz="half" idx="2"/>
            <p:extLst>
              <p:ext uri="{D42A27DB-BD31-4B8C-83A1-F6EECF244321}">
                <p14:modId xmlns:p14="http://schemas.microsoft.com/office/powerpoint/2010/main" val="1556075197"/>
              </p:ext>
            </p:extLst>
          </p:nvPr>
        </p:nvGraphicFramePr>
        <p:xfrm>
          <a:off x="6172200" y="1825625"/>
          <a:ext cx="5181600" cy="249428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162916419"/>
                    </a:ext>
                  </a:extLst>
                </a:gridCol>
                <a:gridCol w="1295400">
                  <a:extLst>
                    <a:ext uri="{9D8B030D-6E8A-4147-A177-3AD203B41FA5}">
                      <a16:colId xmlns:a16="http://schemas.microsoft.com/office/drawing/2014/main" val="2021912088"/>
                    </a:ext>
                  </a:extLst>
                </a:gridCol>
                <a:gridCol w="1295400">
                  <a:extLst>
                    <a:ext uri="{9D8B030D-6E8A-4147-A177-3AD203B41FA5}">
                      <a16:colId xmlns:a16="http://schemas.microsoft.com/office/drawing/2014/main" val="3537522103"/>
                    </a:ext>
                  </a:extLst>
                </a:gridCol>
                <a:gridCol w="1295400">
                  <a:extLst>
                    <a:ext uri="{9D8B030D-6E8A-4147-A177-3AD203B41FA5}">
                      <a16:colId xmlns:a16="http://schemas.microsoft.com/office/drawing/2014/main" val="3514180689"/>
                    </a:ext>
                  </a:extLst>
                </a:gridCol>
              </a:tblGrid>
              <a:tr h="370840">
                <a:tc>
                  <a:txBody>
                    <a:bodyPr/>
                    <a:lstStyle/>
                    <a:p>
                      <a:endParaRPr lang="en-US"/>
                    </a:p>
                  </a:txBody>
                  <a:tcPr/>
                </a:tc>
                <a:tc>
                  <a:txBody>
                    <a:bodyPr/>
                    <a:lstStyle/>
                    <a:p>
                      <a:r>
                        <a:rPr lang="en-US" dirty="0"/>
                        <a:t>Small Effect Size</a:t>
                      </a:r>
                    </a:p>
                  </a:txBody>
                  <a:tcPr/>
                </a:tc>
                <a:tc>
                  <a:txBody>
                    <a:bodyPr/>
                    <a:lstStyle/>
                    <a:p>
                      <a:r>
                        <a:rPr lang="en-US" dirty="0"/>
                        <a:t>Medium Effect Size</a:t>
                      </a:r>
                    </a:p>
                  </a:txBody>
                  <a:tcPr/>
                </a:tc>
                <a:tc>
                  <a:txBody>
                    <a:bodyPr/>
                    <a:lstStyle/>
                    <a:p>
                      <a:r>
                        <a:rPr lang="en-US" dirty="0"/>
                        <a:t>Large Effect Size</a:t>
                      </a:r>
                    </a:p>
                  </a:txBody>
                  <a:tcPr/>
                </a:tc>
                <a:extLst>
                  <a:ext uri="{0D108BD9-81ED-4DB2-BD59-A6C34878D82A}">
                    <a16:rowId xmlns:a16="http://schemas.microsoft.com/office/drawing/2014/main" val="2087555953"/>
                  </a:ext>
                </a:extLst>
              </a:tr>
              <a:tr h="370840">
                <a:tc>
                  <a:txBody>
                    <a:bodyPr/>
                    <a:lstStyle/>
                    <a:p>
                      <a:r>
                        <a:rPr lang="en-US" i="1" dirty="0" err="1"/>
                        <a:t>df</a:t>
                      </a:r>
                      <a:r>
                        <a:rPr lang="en-US" i="1" baseline="-25000" dirty="0" err="1"/>
                        <a:t>RC</a:t>
                      </a:r>
                      <a:r>
                        <a:rPr lang="en-US" i="0" baseline="0" dirty="0"/>
                        <a:t>=1</a:t>
                      </a:r>
                      <a:endParaRPr lang="en-US" i="0" dirty="0"/>
                    </a:p>
                  </a:txBody>
                  <a:tcPr/>
                </a:tc>
                <a:tc>
                  <a:txBody>
                    <a:bodyPr/>
                    <a:lstStyle/>
                    <a:p>
                      <a:r>
                        <a:rPr lang="en-US" dirty="0"/>
                        <a:t>.10</a:t>
                      </a:r>
                    </a:p>
                  </a:txBody>
                  <a:tcPr/>
                </a:tc>
                <a:tc>
                  <a:txBody>
                    <a:bodyPr/>
                    <a:lstStyle/>
                    <a:p>
                      <a:r>
                        <a:rPr lang="en-US" dirty="0"/>
                        <a:t>.30</a:t>
                      </a:r>
                    </a:p>
                  </a:txBody>
                  <a:tcPr/>
                </a:tc>
                <a:tc>
                  <a:txBody>
                    <a:bodyPr/>
                    <a:lstStyle/>
                    <a:p>
                      <a:r>
                        <a:rPr lang="en-US" dirty="0"/>
                        <a:t>.50</a:t>
                      </a:r>
                    </a:p>
                  </a:txBody>
                  <a:tcPr/>
                </a:tc>
                <a:extLst>
                  <a:ext uri="{0D108BD9-81ED-4DB2-BD59-A6C34878D82A}">
                    <a16:rowId xmlns:a16="http://schemas.microsoft.com/office/drawing/2014/main" val="4163265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err="1"/>
                        <a:t>df</a:t>
                      </a:r>
                      <a:r>
                        <a:rPr lang="en-US" i="1" baseline="-25000" dirty="0" err="1"/>
                        <a:t>RC</a:t>
                      </a:r>
                      <a:r>
                        <a:rPr lang="en-US" i="0" baseline="0" dirty="0"/>
                        <a:t>=2</a:t>
                      </a:r>
                      <a:endParaRPr lang="en-US" i="0" dirty="0"/>
                    </a:p>
                  </a:txBody>
                  <a:tcPr/>
                </a:tc>
                <a:tc>
                  <a:txBody>
                    <a:bodyPr/>
                    <a:lstStyle/>
                    <a:p>
                      <a:r>
                        <a:rPr lang="en-US" dirty="0"/>
                        <a:t>.07</a:t>
                      </a:r>
                    </a:p>
                  </a:txBody>
                  <a:tcPr/>
                </a:tc>
                <a:tc>
                  <a:txBody>
                    <a:bodyPr/>
                    <a:lstStyle/>
                    <a:p>
                      <a:r>
                        <a:rPr lang="en-US" dirty="0"/>
                        <a:t>.21</a:t>
                      </a:r>
                    </a:p>
                  </a:txBody>
                  <a:tcPr/>
                </a:tc>
                <a:tc>
                  <a:txBody>
                    <a:bodyPr/>
                    <a:lstStyle/>
                    <a:p>
                      <a:r>
                        <a:rPr lang="en-US" dirty="0"/>
                        <a:t>.35</a:t>
                      </a:r>
                    </a:p>
                  </a:txBody>
                  <a:tcPr/>
                </a:tc>
                <a:extLst>
                  <a:ext uri="{0D108BD9-81ED-4DB2-BD59-A6C34878D82A}">
                    <a16:rowId xmlns:a16="http://schemas.microsoft.com/office/drawing/2014/main" val="2773210651"/>
                  </a:ext>
                </a:extLst>
              </a:tr>
              <a:tr h="370840">
                <a:tc>
                  <a:txBody>
                    <a:bodyPr/>
                    <a:lstStyle/>
                    <a:p>
                      <a:r>
                        <a:rPr lang="en-US" i="1" dirty="0" err="1"/>
                        <a:t>df</a:t>
                      </a:r>
                      <a:r>
                        <a:rPr lang="en-US" i="1" baseline="-25000" dirty="0" err="1"/>
                        <a:t>RC</a:t>
                      </a:r>
                      <a:r>
                        <a:rPr lang="en-US" i="0" baseline="0" dirty="0"/>
                        <a:t>=3</a:t>
                      </a:r>
                      <a:endParaRPr lang="en-US" i="0" dirty="0"/>
                    </a:p>
                  </a:txBody>
                  <a:tcPr/>
                </a:tc>
                <a:tc>
                  <a:txBody>
                    <a:bodyPr/>
                    <a:lstStyle/>
                    <a:p>
                      <a:r>
                        <a:rPr lang="en-US" dirty="0"/>
                        <a:t>.06</a:t>
                      </a:r>
                    </a:p>
                  </a:txBody>
                  <a:tcPr/>
                </a:tc>
                <a:tc>
                  <a:txBody>
                    <a:bodyPr/>
                    <a:lstStyle/>
                    <a:p>
                      <a:r>
                        <a:rPr lang="en-US" dirty="0"/>
                        <a:t>.17</a:t>
                      </a:r>
                    </a:p>
                  </a:txBody>
                  <a:tcPr/>
                </a:tc>
                <a:tc>
                  <a:txBody>
                    <a:bodyPr/>
                    <a:lstStyle/>
                    <a:p>
                      <a:r>
                        <a:rPr lang="en-US" dirty="0"/>
                        <a:t>.29</a:t>
                      </a:r>
                    </a:p>
                  </a:txBody>
                  <a:tcPr/>
                </a:tc>
                <a:extLst>
                  <a:ext uri="{0D108BD9-81ED-4DB2-BD59-A6C34878D82A}">
                    <a16:rowId xmlns:a16="http://schemas.microsoft.com/office/drawing/2014/main" val="1726863519"/>
                  </a:ext>
                </a:extLst>
              </a:tr>
              <a:tr h="370840">
                <a:tc>
                  <a:txBody>
                    <a:bodyPr/>
                    <a:lstStyle/>
                    <a:p>
                      <a:r>
                        <a:rPr lang="en-US" i="1" dirty="0" err="1"/>
                        <a:t>df</a:t>
                      </a:r>
                      <a:r>
                        <a:rPr lang="en-US" i="1" baseline="-25000" dirty="0" err="1"/>
                        <a:t>RC</a:t>
                      </a:r>
                      <a:r>
                        <a:rPr lang="en-US" i="0" baseline="0" dirty="0"/>
                        <a:t>=4</a:t>
                      </a:r>
                      <a:endParaRPr lang="en-US" i="0" dirty="0"/>
                    </a:p>
                  </a:txBody>
                  <a:tcPr/>
                </a:tc>
                <a:tc>
                  <a:txBody>
                    <a:bodyPr/>
                    <a:lstStyle/>
                    <a:p>
                      <a:r>
                        <a:rPr lang="en-US" dirty="0"/>
                        <a:t>.05</a:t>
                      </a:r>
                    </a:p>
                  </a:txBody>
                  <a:tcPr/>
                </a:tc>
                <a:tc>
                  <a:txBody>
                    <a:bodyPr/>
                    <a:lstStyle/>
                    <a:p>
                      <a:r>
                        <a:rPr lang="en-US" dirty="0"/>
                        <a:t>.15</a:t>
                      </a:r>
                    </a:p>
                  </a:txBody>
                  <a:tcPr/>
                </a:tc>
                <a:tc>
                  <a:txBody>
                    <a:bodyPr/>
                    <a:lstStyle/>
                    <a:p>
                      <a:r>
                        <a:rPr lang="en-US" dirty="0"/>
                        <a:t>.25</a:t>
                      </a:r>
                    </a:p>
                  </a:txBody>
                  <a:tcPr/>
                </a:tc>
                <a:extLst>
                  <a:ext uri="{0D108BD9-81ED-4DB2-BD59-A6C34878D82A}">
                    <a16:rowId xmlns:a16="http://schemas.microsoft.com/office/drawing/2014/main" val="993992086"/>
                  </a:ext>
                </a:extLst>
              </a:tr>
              <a:tr h="370840">
                <a:tc>
                  <a:txBody>
                    <a:bodyPr/>
                    <a:lstStyle/>
                    <a:p>
                      <a:r>
                        <a:rPr lang="en-US" i="1" dirty="0" err="1"/>
                        <a:t>df</a:t>
                      </a:r>
                      <a:r>
                        <a:rPr lang="en-US" i="1" baseline="-25000" dirty="0" err="1"/>
                        <a:t>RC</a:t>
                      </a:r>
                      <a:r>
                        <a:rPr lang="en-US" i="0" baseline="0" dirty="0"/>
                        <a:t>=5</a:t>
                      </a:r>
                      <a:endParaRPr lang="en-US" i="0" dirty="0"/>
                    </a:p>
                  </a:txBody>
                  <a:tcPr/>
                </a:tc>
                <a:tc>
                  <a:txBody>
                    <a:bodyPr/>
                    <a:lstStyle/>
                    <a:p>
                      <a:r>
                        <a:rPr lang="en-US" dirty="0"/>
                        <a:t>.05</a:t>
                      </a:r>
                    </a:p>
                  </a:txBody>
                  <a:tcPr/>
                </a:tc>
                <a:tc>
                  <a:txBody>
                    <a:bodyPr/>
                    <a:lstStyle/>
                    <a:p>
                      <a:r>
                        <a:rPr lang="en-US" dirty="0"/>
                        <a:t>.13</a:t>
                      </a:r>
                    </a:p>
                  </a:txBody>
                  <a:tcPr/>
                </a:tc>
                <a:tc>
                  <a:txBody>
                    <a:bodyPr/>
                    <a:lstStyle/>
                    <a:p>
                      <a:r>
                        <a:rPr lang="en-US" dirty="0"/>
                        <a:t>.22</a:t>
                      </a:r>
                    </a:p>
                  </a:txBody>
                  <a:tcPr/>
                </a:tc>
                <a:extLst>
                  <a:ext uri="{0D108BD9-81ED-4DB2-BD59-A6C34878D82A}">
                    <a16:rowId xmlns:a16="http://schemas.microsoft.com/office/drawing/2014/main" val="2232189836"/>
                  </a:ext>
                </a:extLst>
              </a:tr>
            </a:tbl>
          </a:graphicData>
        </a:graphic>
      </p:graphicFrame>
    </p:spTree>
    <p:extLst>
      <p:ext uri="{BB962C8B-B14F-4D97-AF65-F5344CB8AC3E}">
        <p14:creationId xmlns:p14="http://schemas.microsoft.com/office/powerpoint/2010/main" val="7318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E8FB3-D6DA-4C3A-B00D-68F64D09FC30}"/>
              </a:ext>
            </a:extLst>
          </p:cNvPr>
          <p:cNvSpPr>
            <a:spLocks noGrp="1"/>
          </p:cNvSpPr>
          <p:nvPr>
            <p:ph type="title"/>
          </p:nvPr>
        </p:nvSpPr>
        <p:spPr/>
        <p:txBody>
          <a:bodyPr/>
          <a:lstStyle/>
          <a:p>
            <a:r>
              <a:rPr lang="en-US" dirty="0"/>
              <a:t>Practical Significance …and the Odds Ratio</a:t>
            </a:r>
          </a:p>
        </p:txBody>
      </p:sp>
      <p:sp>
        <p:nvSpPr>
          <p:cNvPr id="3" name="Content Placeholder 2">
            <a:extLst>
              <a:ext uri="{FF2B5EF4-FFF2-40B4-BE49-F238E27FC236}">
                <a16:creationId xmlns:a16="http://schemas.microsoft.com/office/drawing/2014/main" id="{DB6E8AE5-CE83-4D87-BADC-2E656236C06B}"/>
              </a:ext>
            </a:extLst>
          </p:cNvPr>
          <p:cNvSpPr>
            <a:spLocks noGrp="1"/>
          </p:cNvSpPr>
          <p:nvPr>
            <p:ph idx="1"/>
          </p:nvPr>
        </p:nvSpPr>
        <p:spPr/>
        <p:txBody>
          <a:bodyPr>
            <a:normAutofit fontScale="70000" lnSpcReduction="20000"/>
          </a:bodyPr>
          <a:lstStyle/>
          <a:p>
            <a:pPr marL="0" indent="0">
              <a:buNone/>
            </a:pPr>
            <a:r>
              <a:rPr lang="en-US" dirty="0"/>
              <a:t>The other piece of information to consider is something called the </a:t>
            </a:r>
            <a:r>
              <a:rPr lang="en-US" b="1" dirty="0"/>
              <a:t>odds ratio</a:t>
            </a:r>
            <a:r>
              <a:rPr lang="en-US" dirty="0"/>
              <a:t>. </a:t>
            </a:r>
          </a:p>
          <a:p>
            <a:r>
              <a:rPr lang="en-US" dirty="0"/>
              <a:t>An odds ratio tells us a little bit more about the way in which our two variables are related to one another. Generally, the odds ratio compares the odds between the group we’re interested in and the comparison group. To get the odds ratio, we need to follow this general formula:</a:t>
            </a:r>
          </a:p>
          <a:p>
            <a:pPr marL="0" indent="0" algn="ctr">
              <a:buNone/>
            </a:pPr>
            <a:r>
              <a:rPr lang="en-US" i="1" dirty="0"/>
              <a:t>OR</a:t>
            </a:r>
            <a:r>
              <a:rPr lang="en-US" dirty="0"/>
              <a:t> = (a / b) / (c / d) which reduces to (a * d) / (b * c)</a:t>
            </a:r>
          </a:p>
          <a:p>
            <a:r>
              <a:rPr lang="en-US" dirty="0"/>
              <a:t> Where:</a:t>
            </a:r>
          </a:p>
          <a:p>
            <a:pPr lvl="1"/>
            <a:endParaRPr lang="en-US" dirty="0"/>
          </a:p>
          <a:p>
            <a:pPr lvl="1"/>
            <a:r>
              <a:rPr lang="en-US" i="1" dirty="0"/>
              <a:t>OR = </a:t>
            </a:r>
            <a:r>
              <a:rPr lang="en-US" dirty="0"/>
              <a:t>odds ratio</a:t>
            </a:r>
          </a:p>
          <a:p>
            <a:pPr lvl="1"/>
            <a:r>
              <a:rPr lang="en-US" dirty="0"/>
              <a:t>a = participants in the group we’re interested in where the outcome is present</a:t>
            </a:r>
          </a:p>
          <a:p>
            <a:pPr lvl="1"/>
            <a:r>
              <a:rPr lang="en-US" dirty="0"/>
              <a:t>b = participants in the group we’re interested in where the outcome is not present </a:t>
            </a:r>
          </a:p>
          <a:p>
            <a:pPr lvl="1"/>
            <a:r>
              <a:rPr lang="en-US" dirty="0"/>
              <a:t>c = participants in the group we’re comparing to where the outcome is present</a:t>
            </a:r>
          </a:p>
          <a:p>
            <a:pPr lvl="1"/>
            <a:r>
              <a:rPr lang="en-US" dirty="0"/>
              <a:t>d = participants in the group we’re comparing to where the outcome is not present</a:t>
            </a:r>
          </a:p>
          <a:p>
            <a:pPr marL="0" indent="0">
              <a:buNone/>
            </a:pPr>
            <a:endParaRPr lang="en-US" dirty="0"/>
          </a:p>
          <a:p>
            <a:r>
              <a:rPr lang="en-US" dirty="0"/>
              <a:t>Let’s put this in the context of our example where we calculated the expected frequencies to make it a little more tangible.</a:t>
            </a:r>
          </a:p>
          <a:p>
            <a:endParaRPr lang="en-US" dirty="0"/>
          </a:p>
        </p:txBody>
      </p:sp>
    </p:spTree>
    <p:extLst>
      <p:ext uri="{BB962C8B-B14F-4D97-AF65-F5344CB8AC3E}">
        <p14:creationId xmlns:p14="http://schemas.microsoft.com/office/powerpoint/2010/main" val="203141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6AC3-8485-4D7A-AD6A-79A970EB3AC5}"/>
              </a:ext>
            </a:extLst>
          </p:cNvPr>
          <p:cNvSpPr>
            <a:spLocks noGrp="1"/>
          </p:cNvSpPr>
          <p:nvPr>
            <p:ph type="title"/>
          </p:nvPr>
        </p:nvSpPr>
        <p:spPr>
          <a:xfrm>
            <a:off x="648929" y="629266"/>
            <a:ext cx="3505495" cy="1622321"/>
          </a:xfrm>
        </p:spPr>
        <p:txBody>
          <a:bodyPr>
            <a:normAutofit/>
          </a:bodyPr>
          <a:lstStyle/>
          <a:p>
            <a:r>
              <a:rPr lang="en-US" dirty="0"/>
              <a:t>Let’s see the math!</a:t>
            </a:r>
          </a:p>
        </p:txBody>
      </p:sp>
      <p:sp>
        <p:nvSpPr>
          <p:cNvPr id="3" name="Content Placeholder 2">
            <a:extLst>
              <a:ext uri="{FF2B5EF4-FFF2-40B4-BE49-F238E27FC236}">
                <a16:creationId xmlns:a16="http://schemas.microsoft.com/office/drawing/2014/main" id="{809D2237-AF12-4F0B-B9B8-AFC3D00772FD}"/>
              </a:ext>
            </a:extLst>
          </p:cNvPr>
          <p:cNvSpPr>
            <a:spLocks noGrp="1"/>
          </p:cNvSpPr>
          <p:nvPr>
            <p:ph idx="1"/>
          </p:nvPr>
        </p:nvSpPr>
        <p:spPr>
          <a:xfrm>
            <a:off x="648931" y="2438400"/>
            <a:ext cx="3505494" cy="3785419"/>
          </a:xfrm>
        </p:spPr>
        <p:txBody>
          <a:bodyPr>
            <a:normAutofit fontScale="77500" lnSpcReduction="20000"/>
          </a:bodyPr>
          <a:lstStyle/>
          <a:p>
            <a:pPr marL="0" indent="0">
              <a:buNone/>
            </a:pPr>
            <a:r>
              <a:rPr lang="en-US" dirty="0"/>
              <a:t>If we plug these values into the formula we get the following calculation: </a:t>
            </a:r>
          </a:p>
          <a:p>
            <a:pPr marL="0" indent="0" algn="ctr">
              <a:buNone/>
            </a:pPr>
            <a:r>
              <a:rPr lang="en-US" i="1" dirty="0"/>
              <a:t>OR</a:t>
            </a:r>
            <a:r>
              <a:rPr lang="en-US" dirty="0"/>
              <a:t> = (32 * 24) / (19 * 25)</a:t>
            </a:r>
          </a:p>
          <a:p>
            <a:pPr marL="0" indent="0" algn="ctr">
              <a:buNone/>
            </a:pPr>
            <a:r>
              <a:rPr lang="en-US" i="1" dirty="0"/>
              <a:t>OR</a:t>
            </a:r>
            <a:r>
              <a:rPr lang="en-US" dirty="0"/>
              <a:t> = 768 / 475 = </a:t>
            </a:r>
            <a:r>
              <a:rPr lang="en-US" b="1" dirty="0"/>
              <a:t>1.62</a:t>
            </a:r>
            <a:endParaRPr lang="en-US" dirty="0"/>
          </a:p>
          <a:p>
            <a:pPr marL="0" indent="0">
              <a:buNone/>
            </a:pPr>
            <a:endParaRPr lang="en-US" dirty="0"/>
          </a:p>
          <a:p>
            <a:r>
              <a:rPr lang="en-US" dirty="0"/>
              <a:t>What this value is telling us is that the odds of single people having depression are 1.62 times greater than they are for people in committed relationships.</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D6A184FC-B0A5-439E-A37F-596472D300A2}"/>
              </a:ext>
            </a:extLst>
          </p:cNvPr>
          <p:cNvGraphicFramePr>
            <a:graphicFrameLocks noGrp="1"/>
          </p:cNvGraphicFramePr>
          <p:nvPr/>
        </p:nvGraphicFramePr>
        <p:xfrm>
          <a:off x="5405861" y="1527622"/>
          <a:ext cx="5951949" cy="2692698"/>
        </p:xfrm>
        <a:graphic>
          <a:graphicData uri="http://schemas.openxmlformats.org/drawingml/2006/table">
            <a:tbl>
              <a:tblPr firstRow="1" bandRow="1">
                <a:tableStyleId>{5C22544A-7EE6-4342-B048-85BDC9FD1C3A}</a:tableStyleId>
              </a:tblPr>
              <a:tblGrid>
                <a:gridCol w="1865919">
                  <a:extLst>
                    <a:ext uri="{9D8B030D-6E8A-4147-A177-3AD203B41FA5}">
                      <a16:colId xmlns:a16="http://schemas.microsoft.com/office/drawing/2014/main" val="2412773899"/>
                    </a:ext>
                  </a:extLst>
                </a:gridCol>
                <a:gridCol w="2024175">
                  <a:extLst>
                    <a:ext uri="{9D8B030D-6E8A-4147-A177-3AD203B41FA5}">
                      <a16:colId xmlns:a16="http://schemas.microsoft.com/office/drawing/2014/main" val="3890075834"/>
                    </a:ext>
                  </a:extLst>
                </a:gridCol>
                <a:gridCol w="2061855">
                  <a:extLst>
                    <a:ext uri="{9D8B030D-6E8A-4147-A177-3AD203B41FA5}">
                      <a16:colId xmlns:a16="http://schemas.microsoft.com/office/drawing/2014/main" val="3025271393"/>
                    </a:ext>
                  </a:extLst>
                </a:gridCol>
              </a:tblGrid>
              <a:tr h="363432">
                <a:tc rowSpan="2">
                  <a:txBody>
                    <a:bodyPr/>
                    <a:lstStyle/>
                    <a:p>
                      <a:r>
                        <a:rPr lang="en-US" sz="1600" dirty="0"/>
                        <a:t>Relationship Status</a:t>
                      </a:r>
                    </a:p>
                  </a:txBody>
                  <a:tcPr marL="82598" marR="82598" marT="41299" marB="41299"/>
                </a:tc>
                <a:tc gridSpan="2">
                  <a:txBody>
                    <a:bodyPr/>
                    <a:lstStyle/>
                    <a:p>
                      <a:r>
                        <a:rPr lang="en-US" sz="1600"/>
                        <a:t>Depression Status</a:t>
                      </a:r>
                    </a:p>
                  </a:txBody>
                  <a:tcPr marL="82598" marR="82598" marT="41299" marB="41299"/>
                </a:tc>
                <a:tc hMerge="1">
                  <a:txBody>
                    <a:bodyPr/>
                    <a:lstStyle/>
                    <a:p>
                      <a:endParaRPr lang="en-US" dirty="0"/>
                    </a:p>
                  </a:txBody>
                  <a:tcPr/>
                </a:tc>
                <a:extLst>
                  <a:ext uri="{0D108BD9-81ED-4DB2-BD59-A6C34878D82A}">
                    <a16:rowId xmlns:a16="http://schemas.microsoft.com/office/drawing/2014/main" val="121995352"/>
                  </a:ext>
                </a:extLst>
              </a:tr>
              <a:tr h="611226">
                <a:tc vMerge="1">
                  <a:txBody>
                    <a:bodyPr/>
                    <a:lstStyle/>
                    <a:p>
                      <a:endParaRPr lang="en-US" dirty="0"/>
                    </a:p>
                  </a:txBody>
                  <a:tcPr/>
                </a:tc>
                <a:tc>
                  <a:txBody>
                    <a:bodyPr/>
                    <a:lstStyle/>
                    <a:p>
                      <a:r>
                        <a:rPr lang="en-US" sz="1600">
                          <a:solidFill>
                            <a:schemeClr val="bg1"/>
                          </a:solidFill>
                        </a:rPr>
                        <a:t>Has Depression</a:t>
                      </a:r>
                    </a:p>
                  </a:txBody>
                  <a:tcPr marL="82598" marR="82598" marT="41299" marB="41299">
                    <a:solidFill>
                      <a:schemeClr val="accent1"/>
                    </a:solidFill>
                  </a:tcPr>
                </a:tc>
                <a:tc>
                  <a:txBody>
                    <a:bodyPr/>
                    <a:lstStyle/>
                    <a:p>
                      <a:r>
                        <a:rPr lang="en-US" sz="1600">
                          <a:solidFill>
                            <a:schemeClr val="bg1"/>
                          </a:solidFill>
                        </a:rPr>
                        <a:t>Doesn’t have depression </a:t>
                      </a:r>
                    </a:p>
                  </a:txBody>
                  <a:tcPr marL="82598" marR="82598" marT="41299" marB="41299">
                    <a:solidFill>
                      <a:schemeClr val="accent1"/>
                    </a:solidFill>
                  </a:tcPr>
                </a:tc>
                <a:extLst>
                  <a:ext uri="{0D108BD9-81ED-4DB2-BD59-A6C34878D82A}">
                    <a16:rowId xmlns:a16="http://schemas.microsoft.com/office/drawing/2014/main" val="1662734285"/>
                  </a:ext>
                </a:extLst>
              </a:tr>
              <a:tr h="611226">
                <a:tc>
                  <a:txBody>
                    <a:bodyPr/>
                    <a:lstStyle/>
                    <a:p>
                      <a:r>
                        <a:rPr lang="en-US" sz="1600"/>
                        <a:t>Single</a:t>
                      </a:r>
                    </a:p>
                  </a:txBody>
                  <a:tcPr marL="82598" marR="82598" marT="41299" marB="41299"/>
                </a:tc>
                <a:tc>
                  <a:txBody>
                    <a:bodyPr/>
                    <a:lstStyle/>
                    <a:p>
                      <a:r>
                        <a:rPr lang="en-US" sz="1600" dirty="0"/>
                        <a:t>Observed: 32</a:t>
                      </a:r>
                    </a:p>
                    <a:p>
                      <a:r>
                        <a:rPr lang="en-US" sz="1600" b="0" dirty="0"/>
                        <a:t>Expected: 29.07</a:t>
                      </a:r>
                    </a:p>
                  </a:txBody>
                  <a:tcPr marL="82598" marR="82598" marT="41299" marB="41299"/>
                </a:tc>
                <a:tc>
                  <a:txBody>
                    <a:bodyPr/>
                    <a:lstStyle/>
                    <a:p>
                      <a:r>
                        <a:rPr lang="en-US" sz="1600" dirty="0"/>
                        <a:t>Observed: 19</a:t>
                      </a:r>
                    </a:p>
                    <a:p>
                      <a:r>
                        <a:rPr lang="en-US" sz="1600" dirty="0"/>
                        <a:t>Expected: </a:t>
                      </a:r>
                      <a:r>
                        <a:rPr lang="en-US" sz="1600" b="0" dirty="0"/>
                        <a:t>21.93</a:t>
                      </a:r>
                    </a:p>
                  </a:txBody>
                  <a:tcPr marL="82598" marR="82598" marT="41299" marB="41299"/>
                </a:tc>
                <a:extLst>
                  <a:ext uri="{0D108BD9-81ED-4DB2-BD59-A6C34878D82A}">
                    <a16:rowId xmlns:a16="http://schemas.microsoft.com/office/drawing/2014/main" val="621194210"/>
                  </a:ext>
                </a:extLst>
              </a:tr>
              <a:tr h="1106814">
                <a:tc>
                  <a:txBody>
                    <a:bodyPr/>
                    <a:lstStyle/>
                    <a:p>
                      <a:r>
                        <a:rPr lang="en-US" sz="1600"/>
                        <a:t>Committed Relationship</a:t>
                      </a:r>
                    </a:p>
                  </a:txBody>
                  <a:tcPr marL="82598" marR="82598" marT="41299" marB="41299"/>
                </a:tc>
                <a:tc>
                  <a:txBody>
                    <a:bodyPr/>
                    <a:lstStyle/>
                    <a:p>
                      <a:r>
                        <a:rPr lang="en-US" sz="1600" dirty="0"/>
                        <a:t>Observed: 25</a:t>
                      </a:r>
                    </a:p>
                    <a:p>
                      <a:r>
                        <a:rPr lang="en-US" sz="1600" b="0" dirty="0"/>
                        <a:t>Expected: 27.93</a:t>
                      </a:r>
                    </a:p>
                  </a:txBody>
                  <a:tcPr marL="82598" marR="82598" marT="41299" marB="41299"/>
                </a:tc>
                <a:tc>
                  <a:txBody>
                    <a:bodyPr/>
                    <a:lstStyle/>
                    <a:p>
                      <a:r>
                        <a:rPr lang="en-US" sz="1600" dirty="0"/>
                        <a:t>Observed: 24</a:t>
                      </a:r>
                    </a:p>
                    <a:p>
                      <a:r>
                        <a:rPr lang="en-US" sz="1600" b="0" dirty="0"/>
                        <a:t>Expected: 21.07</a:t>
                      </a:r>
                    </a:p>
                  </a:txBody>
                  <a:tcPr marL="82598" marR="82598" marT="41299" marB="41299"/>
                </a:tc>
                <a:extLst>
                  <a:ext uri="{0D108BD9-81ED-4DB2-BD59-A6C34878D82A}">
                    <a16:rowId xmlns:a16="http://schemas.microsoft.com/office/drawing/2014/main" val="3385953519"/>
                  </a:ext>
                </a:extLst>
              </a:tr>
            </a:tbl>
          </a:graphicData>
        </a:graphic>
      </p:graphicFrame>
      <p:sp>
        <p:nvSpPr>
          <p:cNvPr id="5" name="TextBox 4">
            <a:extLst>
              <a:ext uri="{FF2B5EF4-FFF2-40B4-BE49-F238E27FC236}">
                <a16:creationId xmlns:a16="http://schemas.microsoft.com/office/drawing/2014/main" id="{B7BD2859-1C47-4286-BCF5-57DF143FA9AD}"/>
              </a:ext>
            </a:extLst>
          </p:cNvPr>
          <p:cNvSpPr txBox="1"/>
          <p:nvPr/>
        </p:nvSpPr>
        <p:spPr>
          <a:xfrm>
            <a:off x="8489659" y="2471083"/>
            <a:ext cx="2952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a:t>
            </a:r>
          </a:p>
        </p:txBody>
      </p:sp>
      <p:sp>
        <p:nvSpPr>
          <p:cNvPr id="8" name="TextBox 7">
            <a:extLst>
              <a:ext uri="{FF2B5EF4-FFF2-40B4-BE49-F238E27FC236}">
                <a16:creationId xmlns:a16="http://schemas.microsoft.com/office/drawing/2014/main" id="{CBA2BB61-3151-471F-8FA9-B75EA8CBC340}"/>
              </a:ext>
            </a:extLst>
          </p:cNvPr>
          <p:cNvSpPr txBox="1"/>
          <p:nvPr/>
        </p:nvSpPr>
        <p:spPr>
          <a:xfrm>
            <a:off x="10554098" y="2489128"/>
            <a:ext cx="3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b</a:t>
            </a:r>
          </a:p>
        </p:txBody>
      </p:sp>
      <p:sp>
        <p:nvSpPr>
          <p:cNvPr id="10" name="TextBox 9">
            <a:extLst>
              <a:ext uri="{FF2B5EF4-FFF2-40B4-BE49-F238E27FC236}">
                <a16:creationId xmlns:a16="http://schemas.microsoft.com/office/drawing/2014/main" id="{BE1DD324-F17C-4334-A492-79993A228B1E}"/>
              </a:ext>
            </a:extLst>
          </p:cNvPr>
          <p:cNvSpPr txBox="1"/>
          <p:nvPr/>
        </p:nvSpPr>
        <p:spPr>
          <a:xfrm>
            <a:off x="8473243" y="3077145"/>
            <a:ext cx="2824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a:t>
            </a:r>
          </a:p>
        </p:txBody>
      </p:sp>
      <p:sp>
        <p:nvSpPr>
          <p:cNvPr id="12" name="TextBox 11">
            <a:extLst>
              <a:ext uri="{FF2B5EF4-FFF2-40B4-BE49-F238E27FC236}">
                <a16:creationId xmlns:a16="http://schemas.microsoft.com/office/drawing/2014/main" id="{EF1FBA69-FBB3-40B0-9B88-7CA3910FE940}"/>
              </a:ext>
            </a:extLst>
          </p:cNvPr>
          <p:cNvSpPr txBox="1"/>
          <p:nvPr/>
        </p:nvSpPr>
        <p:spPr>
          <a:xfrm>
            <a:off x="10524716" y="3077145"/>
            <a:ext cx="3064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d</a:t>
            </a:r>
          </a:p>
        </p:txBody>
      </p:sp>
      <p:sp>
        <p:nvSpPr>
          <p:cNvPr id="6" name="Oval 5">
            <a:extLst>
              <a:ext uri="{FF2B5EF4-FFF2-40B4-BE49-F238E27FC236}">
                <a16:creationId xmlns:a16="http://schemas.microsoft.com/office/drawing/2014/main" id="{530D91CD-A92E-4987-9F89-2B44EC0B803F}"/>
              </a:ext>
              <a:ext uri="{C183D7F6-B498-43B3-948B-1728B52AA6E4}">
                <adec:decorative xmlns:adec="http://schemas.microsoft.com/office/drawing/2017/decorative" val="1"/>
              </a:ext>
            </a:extLst>
          </p:cNvPr>
          <p:cNvSpPr/>
          <p:nvPr/>
        </p:nvSpPr>
        <p:spPr>
          <a:xfrm>
            <a:off x="7306811" y="2525086"/>
            <a:ext cx="1216404" cy="290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5F4C5E3-77D4-4BC7-BD10-4A64616B3253}"/>
              </a:ext>
              <a:ext uri="{C183D7F6-B498-43B3-948B-1728B52AA6E4}">
                <adec:decorative xmlns:adec="http://schemas.microsoft.com/office/drawing/2017/decorative" val="1"/>
              </a:ext>
            </a:extLst>
          </p:cNvPr>
          <p:cNvSpPr/>
          <p:nvPr/>
        </p:nvSpPr>
        <p:spPr>
          <a:xfrm>
            <a:off x="7306811" y="3138000"/>
            <a:ext cx="1216404" cy="290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F8A423B-2BE7-4446-97F1-7AA67E9D37E5}"/>
              </a:ext>
              <a:ext uri="{C183D7F6-B498-43B3-948B-1728B52AA6E4}">
                <adec:decorative xmlns:adec="http://schemas.microsoft.com/office/drawing/2017/decorative" val="1"/>
              </a:ext>
            </a:extLst>
          </p:cNvPr>
          <p:cNvSpPr/>
          <p:nvPr/>
        </p:nvSpPr>
        <p:spPr>
          <a:xfrm>
            <a:off x="9317634" y="2531748"/>
            <a:ext cx="1216404" cy="290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1A284F1-7A88-4DC9-A291-7EEB09989551}"/>
              </a:ext>
              <a:ext uri="{C183D7F6-B498-43B3-948B-1728B52AA6E4}">
                <adec:decorative xmlns:adec="http://schemas.microsoft.com/office/drawing/2017/decorative" val="1"/>
              </a:ext>
            </a:extLst>
          </p:cNvPr>
          <p:cNvSpPr/>
          <p:nvPr/>
        </p:nvSpPr>
        <p:spPr>
          <a:xfrm>
            <a:off x="9328110" y="3137215"/>
            <a:ext cx="1216404" cy="290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3785B9B-72A1-41A1-97D4-8925F8D869C9}"/>
              </a:ext>
            </a:extLst>
          </p:cNvPr>
          <p:cNvSpPr txBox="1"/>
          <p:nvPr/>
        </p:nvSpPr>
        <p:spPr>
          <a:xfrm>
            <a:off x="7546540" y="762926"/>
            <a:ext cx="1737976" cy="646331"/>
          </a:xfrm>
          <a:prstGeom prst="rect">
            <a:avLst/>
          </a:prstGeom>
          <a:no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Formula: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 = (a*d)/(b*c)</a:t>
            </a:r>
          </a:p>
        </p:txBody>
      </p:sp>
    </p:spTree>
    <p:extLst>
      <p:ext uri="{BB962C8B-B14F-4D97-AF65-F5344CB8AC3E}">
        <p14:creationId xmlns:p14="http://schemas.microsoft.com/office/powerpoint/2010/main" val="27708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8" grpId="0"/>
      <p:bldP spid="10" grpId="0"/>
      <p:bldP spid="12" grpId="0"/>
      <p:bldP spid="6"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82F20F-5363-4162-A011-C1282531992A}"/>
              </a:ext>
            </a:extLst>
          </p:cNvPr>
          <p:cNvSpPr>
            <a:spLocks noGrp="1"/>
          </p:cNvSpPr>
          <p:nvPr>
            <p:ph type="title"/>
          </p:nvPr>
        </p:nvSpPr>
        <p:spPr>
          <a:xfrm>
            <a:off x="1137034" y="609600"/>
            <a:ext cx="4784796" cy="1330840"/>
          </a:xfrm>
        </p:spPr>
        <p:txBody>
          <a:bodyPr vert="horz" lIns="91440" tIns="45720" rIns="91440" bIns="45720" rtlCol="0">
            <a:normAutofit/>
          </a:bodyPr>
          <a:lstStyle/>
          <a:p>
            <a:r>
              <a:rPr lang="en-US" kern="1200">
                <a:latin typeface="+mj-lt"/>
                <a:ea typeface="+mj-ea"/>
                <a:cs typeface="+mj-cs"/>
              </a:rPr>
              <a:t>What is a Chi-Square Test?</a:t>
            </a:r>
          </a:p>
        </p:txBody>
      </p:sp>
      <p:sp>
        <p:nvSpPr>
          <p:cNvPr id="35" name="Content Placeholder 23">
            <a:extLst>
              <a:ext uri="{FF2B5EF4-FFF2-40B4-BE49-F238E27FC236}">
                <a16:creationId xmlns:a16="http://schemas.microsoft.com/office/drawing/2014/main" id="{0FFC4B36-DCFD-4039-B427-BA771B16D74C}"/>
              </a:ext>
            </a:extLst>
          </p:cNvPr>
          <p:cNvSpPr>
            <a:spLocks noGrp="1"/>
          </p:cNvSpPr>
          <p:nvPr>
            <p:ph idx="1"/>
          </p:nvPr>
        </p:nvSpPr>
        <p:spPr>
          <a:xfrm>
            <a:off x="1137034" y="2194102"/>
            <a:ext cx="4438036" cy="3908585"/>
          </a:xfrm>
        </p:spPr>
        <p:txBody>
          <a:bodyPr>
            <a:normAutofit/>
          </a:bodyPr>
          <a:lstStyle/>
          <a:p>
            <a:r>
              <a:rPr lang="en-US" sz="1700" dirty="0"/>
              <a:t>The chi-square test for association examines whether two </a:t>
            </a:r>
            <a:r>
              <a:rPr lang="en-US" sz="1700" i="1" dirty="0"/>
              <a:t>categorical</a:t>
            </a:r>
            <a:r>
              <a:rPr lang="en-US" sz="1700" dirty="0"/>
              <a:t> variables are associated or related to one another. </a:t>
            </a:r>
          </a:p>
          <a:p>
            <a:r>
              <a:rPr lang="en-US" sz="1700" dirty="0"/>
              <a:t>More specifically, it tests for the association/independence between two categorical variables. </a:t>
            </a:r>
          </a:p>
          <a:p>
            <a:pPr lvl="1"/>
            <a:r>
              <a:rPr lang="en-US" sz="1700" dirty="0"/>
              <a:t>Chi-square tests look at an association between two dichotomous variables. </a:t>
            </a:r>
          </a:p>
          <a:p>
            <a:pPr lvl="1"/>
            <a:r>
              <a:rPr lang="en-US" sz="1700" dirty="0"/>
              <a:t>Remember that dichotomous variables are nominal variables with </a:t>
            </a:r>
            <a:r>
              <a:rPr lang="en-US" sz="1700" u="sng" dirty="0"/>
              <a:t>two</a:t>
            </a:r>
            <a:r>
              <a:rPr lang="en-US" sz="1700" dirty="0"/>
              <a:t> possible values.</a:t>
            </a:r>
          </a:p>
          <a:p>
            <a:pPr lvl="1"/>
            <a:endParaRPr lang="en-US" sz="1700" dirty="0"/>
          </a:p>
          <a:p>
            <a:endParaRPr lang="en-US" sz="1700" dirty="0"/>
          </a:p>
          <a:p>
            <a:endParaRPr lang="en-US" sz="1700" dirty="0"/>
          </a:p>
        </p:txBody>
      </p:sp>
      <p:pic>
        <p:nvPicPr>
          <p:cNvPr id="4" name="Content Placeholder 3">
            <a:extLst>
              <a:ext uri="{FF2B5EF4-FFF2-40B4-BE49-F238E27FC236}">
                <a16:creationId xmlns:a16="http://schemas.microsoft.com/office/drawing/2014/main" id="{E5ADD268-61C8-451A-B040-308976B50E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80610" y="2107644"/>
            <a:ext cx="4737650" cy="2664927"/>
          </a:xfrm>
          <a:prstGeom prst="rect">
            <a:avLst/>
          </a:prstGeom>
        </p:spPr>
      </p:pic>
    </p:spTree>
    <p:extLst>
      <p:ext uri="{BB962C8B-B14F-4D97-AF65-F5344CB8AC3E}">
        <p14:creationId xmlns:p14="http://schemas.microsoft.com/office/powerpoint/2010/main" val="27286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 from Pew Research Center depicting changes in Google trends between June 2011 and June 2020. Graphs shows the highest number of Google searches across time for the term &quot;Latina,&quot; followed by &quot;Latino,&quot; &quot;Hispanic,&quot; and &quot;Latinx.&quot;">
            <a:extLst>
              <a:ext uri="{FF2B5EF4-FFF2-40B4-BE49-F238E27FC236}">
                <a16:creationId xmlns:a16="http://schemas.microsoft.com/office/drawing/2014/main" id="{D60BBD6A-16C3-4009-86AF-22DA68AC022D}"/>
              </a:ext>
            </a:extLst>
          </p:cNvPr>
          <p:cNvPicPr/>
          <p:nvPr/>
        </p:nvPicPr>
        <p:blipFill>
          <a:blip r:embed="rId2">
            <a:extLst>
              <a:ext uri="{28A0092B-C50C-407E-A947-70E740481C1C}">
                <a14:useLocalDpi xmlns:a14="http://schemas.microsoft.com/office/drawing/2010/main" val="0"/>
              </a:ext>
            </a:extLst>
          </a:blip>
          <a:stretch>
            <a:fillRect/>
          </a:stretch>
        </p:blipFill>
        <p:spPr>
          <a:xfrm>
            <a:off x="472441" y="2444292"/>
            <a:ext cx="4269554" cy="2304584"/>
          </a:xfrm>
          <a:prstGeom prst="rect">
            <a:avLst/>
          </a:prstGeom>
        </p:spPr>
      </p:pic>
      <p:cxnSp>
        <p:nvCxnSpPr>
          <p:cNvPr id="39" name="Straight Connector 3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4974769" y="2198914"/>
            <a:ext cx="6574973" cy="3670180"/>
          </a:xfrm>
        </p:spPr>
        <p:txBody>
          <a:bodyPr>
            <a:noAutofit/>
          </a:bodyPr>
          <a:lstStyle/>
          <a:p>
            <a:r>
              <a:rPr lang="en-US" sz="1400" b="1" dirty="0"/>
              <a:t>Background:</a:t>
            </a:r>
          </a:p>
          <a:p>
            <a:r>
              <a:rPr lang="en-US" sz="1400" dirty="0"/>
              <a:t>The terms used to describe their ethnic identity by people who can trace their origins back to South America, Latin America, and Spain varies between individuals and have changed over time. In a national survey of 5,103 Hispanic adults in 2013, the Pew Research Center found that the majority of participants defined their ethnic identity in terms of their specific Hispanic origin, particularly those who immigrated to the U.S. from other countries. For example, using terms that indicated a geographical origin such as Dominican, Cuban, South American, Puerto Rican, or Salvadoran. The rest of the participants used the terms Hispanic, Latino, or American, with higher proportions of native-born participants using these terms – particularly amongst third generation members of the Hispanic community. Recently, a gender-neutral term, Latinx, has been gaining momentum as a new way of describing the Hispanic population in the U.S. Why use the term Latinx instead of Latino, Latina, or Hispanic? As one younger participant in a national survey explained, “Latinx is a more inclusive term to use for those who do not choose to identify with a certain gender. The terms Latino and Latina are very limiting for certain people” (Noe-Bustamante, Mora, &amp; Hugo Lopez, 2020).</a:t>
            </a:r>
          </a:p>
          <a:p>
            <a:r>
              <a:rPr lang="en-US" sz="1400" dirty="0"/>
              <a:t>Although Google trend data between 2011-2020 shows a rise in the prevalence of Latinx, the terms Latina, Latino, and Hispanic continue to be more widely used.</a:t>
            </a:r>
          </a:p>
        </p:txBody>
      </p:sp>
      <p:sp>
        <p:nvSpPr>
          <p:cNvPr id="41" name="Rectangle 4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a:extLst>
              <a:ext uri="{FF2B5EF4-FFF2-40B4-BE49-F238E27FC236}">
                <a16:creationId xmlns:a16="http://schemas.microsoft.com/office/drawing/2014/main" id="{47ABD46B-3F6F-403E-8AFA-D5FF150D4B71}"/>
              </a:ext>
            </a:extLst>
          </p:cNvPr>
          <p:cNvSpPr txBox="1"/>
          <p:nvPr/>
        </p:nvSpPr>
        <p:spPr>
          <a:xfrm>
            <a:off x="472441" y="4840021"/>
            <a:ext cx="6096000" cy="374077"/>
          </a:xfrm>
          <a:prstGeom prst="rect">
            <a:avLst/>
          </a:prstGeom>
          <a:noFill/>
        </p:spPr>
        <p:txBody>
          <a:bodyPr wrap="square">
            <a:spAutoFit/>
          </a:bodyPr>
          <a:lstStyle/>
          <a:p>
            <a:pPr marL="0" marR="0">
              <a:lnSpc>
                <a:spcPct val="107000"/>
              </a:lnSpc>
              <a:spcBef>
                <a:spcPts val="0"/>
              </a:spcBef>
              <a:spcAft>
                <a:spcPts val="800"/>
              </a:spcAft>
            </a:pPr>
            <a:r>
              <a:rPr lang="en-US" sz="1800" u="sng" dirty="0">
                <a:solidFill>
                  <a:srgbClr val="0563C1"/>
                </a:solidFill>
                <a:effectLst/>
                <a:ea typeface="Calibri" panose="020F0502020204030204" pitchFamily="34" charset="0"/>
                <a:cs typeface="Times New Roman" panose="02020603050405020304" pitchFamily="18" charset="0"/>
                <a:hlinkClick r:id="rId3"/>
              </a:rPr>
              <a:t>Pew Research Center Graph</a:t>
            </a:r>
            <a:r>
              <a:rPr lang="en-US" sz="1800" dirty="0">
                <a:solidFill>
                  <a:srgbClr val="000000"/>
                </a:solidFill>
                <a:effectLst/>
                <a:ea typeface="Calibri" panose="020F0502020204030204" pitchFamily="34" charset="0"/>
                <a:cs typeface="Times New Roman" panose="02020603050405020304" pitchFamily="18" charset="0"/>
              </a:rPr>
              <a:t> (2020)</a:t>
            </a:r>
            <a:endParaRPr lang="en-US" sz="1600" dirty="0">
              <a:effectLs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4974771" y="634946"/>
            <a:ext cx="6574972" cy="1450757"/>
          </a:xfrm>
        </p:spPr>
        <p:txBody>
          <a:bodyPr>
            <a:normAutofit/>
          </a:bodyPr>
          <a:lstStyle/>
          <a:p>
            <a:r>
              <a:rPr lang="en-US" dirty="0"/>
              <a:t>Walk-Through Example</a:t>
            </a:r>
          </a:p>
        </p:txBody>
      </p:sp>
    </p:spTree>
    <p:extLst>
      <p:ext uri="{BB962C8B-B14F-4D97-AF65-F5344CB8AC3E}">
        <p14:creationId xmlns:p14="http://schemas.microsoft.com/office/powerpoint/2010/main" val="136416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142228-09D3-4EEF-A3F4-0B5B40AC7202}"/>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Walk-Through Example</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812B431-828F-4E9F-9138-56B25A8F169C}"/>
              </a:ext>
            </a:extLst>
          </p:cNvPr>
          <p:cNvSpPr>
            <a:spLocks noGrp="1"/>
          </p:cNvSpPr>
          <p:nvPr>
            <p:ph idx="1"/>
          </p:nvPr>
        </p:nvSpPr>
        <p:spPr>
          <a:xfrm>
            <a:off x="4742016" y="605896"/>
            <a:ext cx="6413663" cy="5646208"/>
          </a:xfrm>
        </p:spPr>
        <p:txBody>
          <a:bodyPr anchor="ctr">
            <a:normAutofit/>
          </a:bodyPr>
          <a:lstStyle/>
          <a:p>
            <a:r>
              <a:rPr lang="en-US" b="1" dirty="0"/>
              <a:t>Background Continued:</a:t>
            </a:r>
          </a:p>
          <a:p>
            <a:r>
              <a:rPr lang="en-US" dirty="0"/>
              <a:t>A recent survey by researchers at the Pew Research Center found that 76% of U.S. Hispanic/Latino adults surveyed in late 2019 had not heard of the term Latinx (Noe-Bustamante et al., 2020); however, of the 23% who had heard of the term, only 3% reported using it to describe themselves. Additionally, younger participants between 18-29 years old were the most likely to have heard of the term Latinx, with 42% saying they were familiar with the term compared to only 7% of older adults 65 years and older. When asked if they thought Latinx should be adopted as a pan-ethic term for U.S. Hispanics, the majority of participants (61%) said they prefer the term Hispanic, 29% preferred Latino, and only 4% said they preferred Latinx. </a:t>
            </a:r>
          </a:p>
        </p:txBody>
      </p:sp>
    </p:spTree>
    <p:extLst>
      <p:ext uri="{BB962C8B-B14F-4D97-AF65-F5344CB8AC3E}">
        <p14:creationId xmlns:p14="http://schemas.microsoft.com/office/powerpoint/2010/main" val="54538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p:txBody>
          <a:bodyPr/>
          <a:lstStyle/>
          <a:p>
            <a:r>
              <a:rPr lang="en-US" dirty="0"/>
              <a:t>Research Question</a:t>
            </a:r>
          </a:p>
        </p:txBody>
      </p:sp>
      <p:sp>
        <p:nvSpPr>
          <p:cNvPr id="5" name="Rectangle: Rounded Corners 4">
            <a:extLst>
              <a:ext uri="{FF2B5EF4-FFF2-40B4-BE49-F238E27FC236}">
                <a16:creationId xmlns:a16="http://schemas.microsoft.com/office/drawing/2014/main" id="{FC2E84C6-E735-460C-B33D-CC90CBF10779}"/>
              </a:ext>
            </a:extLst>
          </p:cNvPr>
          <p:cNvSpPr/>
          <p:nvPr/>
        </p:nvSpPr>
        <p:spPr>
          <a:xfrm>
            <a:off x="800100" y="2071925"/>
            <a:ext cx="10591800" cy="1767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t>Knowing there are age differences in terms of how aware participants are of the term Latinx, are there also age differences in whether participants think the term Latinx should be adopted by the Hispanic/Latino population? </a:t>
            </a:r>
            <a:endParaRPr lang="en-US" sz="2400" dirty="0"/>
          </a:p>
        </p:txBody>
      </p:sp>
      <p:sp>
        <p:nvSpPr>
          <p:cNvPr id="8" name="TextBox 7">
            <a:extLst>
              <a:ext uri="{FF2B5EF4-FFF2-40B4-BE49-F238E27FC236}">
                <a16:creationId xmlns:a16="http://schemas.microsoft.com/office/drawing/2014/main" id="{0B717C14-6DCE-4E32-8A20-60F22D6BD64E}"/>
              </a:ext>
            </a:extLst>
          </p:cNvPr>
          <p:cNvSpPr txBox="1"/>
          <p:nvPr/>
        </p:nvSpPr>
        <p:spPr>
          <a:xfrm>
            <a:off x="1836420" y="4203380"/>
            <a:ext cx="8580120" cy="1754326"/>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latin typeface="+mj-lt"/>
                <a:ea typeface="Calibri" panose="020F0502020204030204" pitchFamily="34" charset="0"/>
              </a:rPr>
              <a:t>For this walk-through example, we are going to focus on two of these variables: “Age” and “Latinx.” </a:t>
            </a:r>
          </a:p>
          <a:p>
            <a:endParaRPr lang="en-US" dirty="0">
              <a:solidFill>
                <a:srgbClr val="000000"/>
              </a:solidFill>
              <a:latin typeface="+mj-lt"/>
              <a:ea typeface="Calibri" panose="020F0502020204030204" pitchFamily="34" charset="0"/>
            </a:endParaRPr>
          </a:p>
          <a:p>
            <a:pPr marL="285750" indent="-285750">
              <a:buFont typeface="Arial" panose="020B0604020202020204" pitchFamily="34" charset="0"/>
              <a:buChar char="•"/>
            </a:pPr>
            <a:r>
              <a:rPr lang="en-US" sz="1800" dirty="0">
                <a:solidFill>
                  <a:srgbClr val="000000"/>
                </a:solidFill>
                <a:effectLst/>
                <a:latin typeface="+mj-lt"/>
                <a:ea typeface="Calibri" panose="020F0502020204030204" pitchFamily="34" charset="0"/>
              </a:rPr>
              <a:t>We want to see whether there is an association between age groups (18-29, 30-49, 50-64, and 65+) and whether a person thinks Latinx should be used to describe the Hispanic or Latino population (Yes, No).</a:t>
            </a:r>
            <a:endParaRPr lang="en-US" dirty="0">
              <a:latin typeface="+mj-lt"/>
            </a:endParaRPr>
          </a:p>
        </p:txBody>
      </p:sp>
    </p:spTree>
    <p:extLst>
      <p:ext uri="{BB962C8B-B14F-4D97-AF65-F5344CB8AC3E}">
        <p14:creationId xmlns:p14="http://schemas.microsoft.com/office/powerpoint/2010/main" val="353153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17">
            <a:extLst>
              <a:ext uri="{FF2B5EF4-FFF2-40B4-BE49-F238E27FC236}">
                <a16:creationId xmlns:a16="http://schemas.microsoft.com/office/drawing/2014/main" id="{AE220058-3FCE-496E-ADF2-D8A6961F3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19">
            <a:extLst>
              <a:ext uri="{FF2B5EF4-FFF2-40B4-BE49-F238E27FC236}">
                <a16:creationId xmlns:a16="http://schemas.microsoft.com/office/drawing/2014/main" id="{E193F809-7E50-4AAD-8E26-878207931C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3836504" y="4455620"/>
            <a:ext cx="7321946" cy="1143000"/>
          </a:xfrm>
        </p:spPr>
        <p:txBody>
          <a:bodyPr vert="horz" lIns="91440" tIns="45720" rIns="91440" bIns="45720" rtlCol="0">
            <a:normAutofit/>
          </a:bodyPr>
          <a:lstStyle/>
          <a:p>
            <a:r>
              <a:rPr lang="en-US" dirty="0"/>
              <a:t>What are </a:t>
            </a:r>
            <a:r>
              <a:rPr lang="en-US" b="1" dirty="0"/>
              <a:t>your</a:t>
            </a:r>
            <a:r>
              <a:rPr lang="en-US" dirty="0"/>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32" name="Rectangle 21">
            <a:extLst>
              <a:ext uri="{FF2B5EF4-FFF2-40B4-BE49-F238E27FC236}">
                <a16:creationId xmlns:a16="http://schemas.microsoft.com/office/drawing/2014/main" id="{3E9C5090-7D25-41E3-A6D3-CCAEE505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3">
            <a:extLst>
              <a:ext uri="{FF2B5EF4-FFF2-40B4-BE49-F238E27FC236}">
                <a16:creationId xmlns:a16="http://schemas.microsoft.com/office/drawing/2014/main" id="{11BF8809-0DAC-41E5-A212-ACB4A01B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6200" dirty="0"/>
              <a:t>What do you think we will find when we analyze the data?</a:t>
            </a:r>
          </a:p>
        </p:txBody>
      </p:sp>
    </p:spTree>
    <p:extLst>
      <p:ext uri="{BB962C8B-B14F-4D97-AF65-F5344CB8AC3E}">
        <p14:creationId xmlns:p14="http://schemas.microsoft.com/office/powerpoint/2010/main" val="132418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p:txBody>
          <a:bodyPr/>
          <a:lstStyle/>
          <a:p>
            <a:r>
              <a:rPr lang="en-US" dirty="0"/>
              <a:t>Researcher Hypotheses</a:t>
            </a:r>
          </a:p>
        </p:txBody>
      </p:sp>
      <p:graphicFrame>
        <p:nvGraphicFramePr>
          <p:cNvPr id="4" name="Content Placeholder 3">
            <a:extLst>
              <a:ext uri="{FF2B5EF4-FFF2-40B4-BE49-F238E27FC236}">
                <a16:creationId xmlns:a16="http://schemas.microsoft.com/office/drawing/2014/main" id="{511FEA4F-5C99-4B1A-B896-A287DD74D73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2983980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70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57B394-CFC5-4802-9487-5770DD3D0498}"/>
              </a:ext>
              <a:ext uri="{C183D7F6-B498-43B3-948B-1728B52AA6E4}">
                <adec:decorative xmlns:adec="http://schemas.microsoft.com/office/drawing/2017/decorative" val="1"/>
              </a:ext>
            </a:extLst>
          </p:cNvPr>
          <p:cNvPicPr>
            <a:picLocks noChangeAspect="1"/>
          </p:cNvPicPr>
          <p:nvPr/>
        </p:nvPicPr>
        <p:blipFill rotWithShape="1">
          <a:blip r:embed="rId3">
            <a:duotone>
              <a:prstClr val="black"/>
              <a:schemeClr val="tx2">
                <a:tint val="45000"/>
                <a:satMod val="400000"/>
              </a:schemeClr>
            </a:duotone>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587" b="3438"/>
          <a:stretch/>
        </p:blipFill>
        <p:spPr>
          <a:xfrm>
            <a:off x="20" y="10"/>
            <a:ext cx="12191980" cy="6857991"/>
          </a:xfrm>
          <a:prstGeom prst="rect">
            <a:avLst/>
          </a:prstGeom>
        </p:spPr>
      </p:pic>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Let’s Analyze the Data!</a:t>
            </a:r>
          </a:p>
        </p:txBody>
      </p:sp>
      <p:cxnSp>
        <p:nvCxnSpPr>
          <p:cNvPr id="16" name="Straight Connector 15">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7742521"/>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reative Commons BY-NC-ND license logo">
            <a:extLst>
              <a:ext uri="{FF2B5EF4-FFF2-40B4-BE49-F238E27FC236}">
                <a16:creationId xmlns:a16="http://schemas.microsoft.com/office/drawing/2014/main" id="{92198091-4AD8-D844-58E9-FC72E6204B69}"/>
              </a:ext>
            </a:extLst>
          </p:cNvPr>
          <p:cNvPicPr>
            <a:picLocks noChangeAspect="1"/>
          </p:cNvPicPr>
          <p:nvPr/>
        </p:nvPicPr>
        <p:blipFill>
          <a:blip r:embed="rId3"/>
          <a:stretch>
            <a:fillRect/>
          </a:stretch>
        </p:blipFill>
        <p:spPr>
          <a:xfrm>
            <a:off x="798745" y="1584282"/>
            <a:ext cx="10594510" cy="3708077"/>
          </a:xfrm>
          <a:prstGeom prst="rect">
            <a:avLst/>
          </a:prstGeom>
        </p:spPr>
      </p:pic>
      <p:sp>
        <p:nvSpPr>
          <p:cNvPr id="2" name="Title 1">
            <a:extLst>
              <a:ext uri="{FF2B5EF4-FFF2-40B4-BE49-F238E27FC236}">
                <a16:creationId xmlns:a16="http://schemas.microsoft.com/office/drawing/2014/main" id="{CC2A8A83-BD67-43B6-8D81-649B1D7AB4CB}"/>
              </a:ext>
            </a:extLst>
          </p:cNvPr>
          <p:cNvSpPr>
            <a:spLocks noGrp="1"/>
          </p:cNvSpPr>
          <p:nvPr>
            <p:ph type="title" idx="4294967295"/>
          </p:nvPr>
        </p:nvSpPr>
        <p:spPr>
          <a:xfrm>
            <a:off x="1097280" y="-1450757"/>
            <a:ext cx="10058400" cy="1450757"/>
          </a:xfrm>
        </p:spPr>
        <p:txBody>
          <a:bodyPr vert="horz" lIns="91440" tIns="45720" rIns="91440" bIns="45720" rtlCol="0" anchor="b">
            <a:normAutofit/>
          </a:bodyPr>
          <a:lstStyle/>
          <a:p>
            <a:r>
              <a:rPr lang="en-US" dirty="0"/>
              <a:t>Creative Commons License</a:t>
            </a:r>
          </a:p>
        </p:txBody>
      </p:sp>
    </p:spTree>
    <p:extLst>
      <p:ext uri="{BB962C8B-B14F-4D97-AF65-F5344CB8AC3E}">
        <p14:creationId xmlns:p14="http://schemas.microsoft.com/office/powerpoint/2010/main" val="45381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Glasses on top of a book">
            <a:extLst>
              <a:ext uri="{FF2B5EF4-FFF2-40B4-BE49-F238E27FC236}">
                <a16:creationId xmlns:a16="http://schemas.microsoft.com/office/drawing/2014/main" id="{9991E184-34FB-4123-ADF5-C1038DEE59A1}"/>
              </a:ext>
            </a:extLst>
          </p:cNvPr>
          <p:cNvPicPr>
            <a:picLocks noChangeAspect="1"/>
          </p:cNvPicPr>
          <p:nvPr/>
        </p:nvPicPr>
        <p:blipFill rotWithShape="1">
          <a:blip r:embed="rId2">
            <a:alphaModFix amt="50000"/>
          </a:blip>
          <a:srcRect t="14112" b="983"/>
          <a:stretch/>
        </p:blipFill>
        <p:spPr>
          <a:xfrm>
            <a:off x="20" y="1"/>
            <a:ext cx="12191980" cy="6857999"/>
          </a:xfrm>
          <a:prstGeom prst="rect">
            <a:avLst/>
          </a:prstGeom>
        </p:spPr>
      </p:pic>
      <p:sp>
        <p:nvSpPr>
          <p:cNvPr id="4" name="Title 3">
            <a:extLst>
              <a:ext uri="{FF2B5EF4-FFF2-40B4-BE49-F238E27FC236}">
                <a16:creationId xmlns:a16="http://schemas.microsoft.com/office/drawing/2014/main" id="{58F66BE2-86E3-4CB8-9336-20433167DBE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Research Example: </a:t>
            </a:r>
            <a:br>
              <a:rPr lang="en-US">
                <a:solidFill>
                  <a:srgbClr val="FFFFFF"/>
                </a:solidFill>
              </a:rPr>
            </a:br>
            <a:r>
              <a:rPr lang="en-US">
                <a:solidFill>
                  <a:srgbClr val="FFFFFF"/>
                </a:solidFill>
              </a:rPr>
              <a:t>Thompson, et al. (2011)</a:t>
            </a:r>
          </a:p>
        </p:txBody>
      </p:sp>
      <p:sp>
        <p:nvSpPr>
          <p:cNvPr id="5" name="Text Placeholder 4">
            <a:extLst>
              <a:ext uri="{FF2B5EF4-FFF2-40B4-BE49-F238E27FC236}">
                <a16:creationId xmlns:a16="http://schemas.microsoft.com/office/drawing/2014/main" id="{7C7880EB-33D4-4049-B0E1-F2D07402C918}"/>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dirty="0">
                <a:solidFill>
                  <a:srgbClr val="FFFFFF"/>
                </a:solidFill>
              </a:rPr>
              <a:t>Research question: what is the relationship between sexual activity and age for postmenopausal women between the ages of 60-89?</a:t>
            </a:r>
          </a:p>
        </p:txBody>
      </p:sp>
    </p:spTree>
    <p:extLst>
      <p:ext uri="{BB962C8B-B14F-4D97-AF65-F5344CB8AC3E}">
        <p14:creationId xmlns:p14="http://schemas.microsoft.com/office/powerpoint/2010/main" val="187432670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5FD4-45FC-48A1-8CAA-9E58E9BBB01D}"/>
              </a:ext>
            </a:extLst>
          </p:cNvPr>
          <p:cNvSpPr>
            <a:spLocks noGrp="1"/>
          </p:cNvSpPr>
          <p:nvPr>
            <p:ph type="title"/>
          </p:nvPr>
        </p:nvSpPr>
        <p:spPr/>
        <p:txBody>
          <a:bodyPr/>
          <a:lstStyle/>
          <a:p>
            <a:r>
              <a:rPr lang="en-US" dirty="0"/>
              <a:t>Research Example: Thompson, et al. (2011)</a:t>
            </a:r>
          </a:p>
        </p:txBody>
      </p:sp>
      <p:sp>
        <p:nvSpPr>
          <p:cNvPr id="3" name="Content Placeholder 2">
            <a:extLst>
              <a:ext uri="{FF2B5EF4-FFF2-40B4-BE49-F238E27FC236}">
                <a16:creationId xmlns:a16="http://schemas.microsoft.com/office/drawing/2014/main" id="{08D6D645-1EEA-40A3-999D-9A5F48ADE7B4}"/>
              </a:ext>
            </a:extLst>
          </p:cNvPr>
          <p:cNvSpPr>
            <a:spLocks noGrp="1"/>
          </p:cNvSpPr>
          <p:nvPr>
            <p:ph idx="1"/>
          </p:nvPr>
        </p:nvSpPr>
        <p:spPr/>
        <p:txBody>
          <a:bodyPr>
            <a:normAutofit fontScale="92500" lnSpcReduction="10000"/>
          </a:bodyPr>
          <a:lstStyle/>
          <a:p>
            <a:pPr marL="0" indent="0">
              <a:buNone/>
            </a:pPr>
            <a:r>
              <a:rPr lang="en-US" b="1" dirty="0"/>
              <a:t>Background:</a:t>
            </a:r>
          </a:p>
          <a:p>
            <a:r>
              <a:rPr lang="en-US" dirty="0"/>
              <a:t>When you think about the concept of “successful aging,” what comes to mind? Common answers might be maintaining physical health, healthy cognitive function, and psychological and emotional well-being.</a:t>
            </a:r>
          </a:p>
          <a:p>
            <a:pPr lvl="1"/>
            <a:r>
              <a:rPr lang="en-US" dirty="0"/>
              <a:t>Other aspects include sexual activity &amp; function – yes! Older adults also continue to have healthy sex lives</a:t>
            </a:r>
          </a:p>
          <a:p>
            <a:r>
              <a:rPr lang="en-US" dirty="0"/>
              <a:t>Research suggests that healthy sexual activity may be especially beneficial for postmenopausal women (Lindau &amp; Gavrilova, 2010). </a:t>
            </a:r>
          </a:p>
          <a:p>
            <a:pPr lvl="1"/>
            <a:r>
              <a:rPr lang="en-US" dirty="0"/>
              <a:t>Researchers have found that for older women, being more satisfied with one’s sex life is related to several positive outcomes:</a:t>
            </a:r>
          </a:p>
          <a:p>
            <a:pPr lvl="2"/>
            <a:r>
              <a:rPr lang="en-US" dirty="0"/>
              <a:t>Greater relationship satisfaction (</a:t>
            </a:r>
            <a:r>
              <a:rPr lang="en-US" dirty="0" err="1"/>
              <a:t>Hawton</a:t>
            </a:r>
            <a:r>
              <a:rPr lang="en-US" dirty="0"/>
              <a:t> et al., 1994) </a:t>
            </a:r>
          </a:p>
          <a:p>
            <a:pPr lvl="2"/>
            <a:r>
              <a:rPr lang="en-US" dirty="0"/>
              <a:t>Better mental health (Addis et al., 2006) </a:t>
            </a:r>
          </a:p>
          <a:p>
            <a:pPr lvl="2"/>
            <a:r>
              <a:rPr lang="en-US" dirty="0"/>
              <a:t>General well-being (Davison et al., 2009)</a:t>
            </a:r>
          </a:p>
          <a:p>
            <a:pPr lvl="1"/>
            <a:endParaRPr lang="en-US" dirty="0"/>
          </a:p>
        </p:txBody>
      </p:sp>
    </p:spTree>
    <p:extLst>
      <p:ext uri="{BB962C8B-B14F-4D97-AF65-F5344CB8AC3E}">
        <p14:creationId xmlns:p14="http://schemas.microsoft.com/office/powerpoint/2010/main" val="274740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5FD4-45FC-48A1-8CAA-9E58E9BBB01D}"/>
              </a:ext>
            </a:extLst>
          </p:cNvPr>
          <p:cNvSpPr>
            <a:spLocks noGrp="1"/>
          </p:cNvSpPr>
          <p:nvPr>
            <p:ph type="title"/>
          </p:nvPr>
        </p:nvSpPr>
        <p:spPr/>
        <p:txBody>
          <a:bodyPr/>
          <a:lstStyle/>
          <a:p>
            <a:r>
              <a:rPr lang="en-US" dirty="0"/>
              <a:t>Research Example: Thompson, et al. (2011)</a:t>
            </a:r>
          </a:p>
        </p:txBody>
      </p:sp>
      <p:sp>
        <p:nvSpPr>
          <p:cNvPr id="3" name="Content Placeholder 2">
            <a:extLst>
              <a:ext uri="{FF2B5EF4-FFF2-40B4-BE49-F238E27FC236}">
                <a16:creationId xmlns:a16="http://schemas.microsoft.com/office/drawing/2014/main" id="{08D6D645-1EEA-40A3-999D-9A5F48ADE7B4}"/>
              </a:ext>
            </a:extLst>
          </p:cNvPr>
          <p:cNvSpPr>
            <a:spLocks noGrp="1"/>
          </p:cNvSpPr>
          <p:nvPr>
            <p:ph idx="1"/>
          </p:nvPr>
        </p:nvSpPr>
        <p:spPr/>
        <p:txBody>
          <a:bodyPr>
            <a:normAutofit fontScale="92500" lnSpcReduction="20000"/>
          </a:bodyPr>
          <a:lstStyle/>
          <a:p>
            <a:pPr marL="0" indent="0">
              <a:buNone/>
            </a:pPr>
            <a:r>
              <a:rPr lang="en-US" b="1" dirty="0"/>
              <a:t>Research question:</a:t>
            </a:r>
          </a:p>
          <a:p>
            <a:r>
              <a:rPr lang="en-US" dirty="0"/>
              <a:t>What is the relationship between sexual activity and age for postmenopausal women?</a:t>
            </a:r>
          </a:p>
          <a:p>
            <a:pPr marL="0" indent="0">
              <a:buNone/>
            </a:pPr>
            <a:r>
              <a:rPr lang="en-US" b="1" dirty="0"/>
              <a:t>Variables:</a:t>
            </a:r>
          </a:p>
          <a:p>
            <a:r>
              <a:rPr lang="en-US" dirty="0"/>
              <a:t>Sexual activity </a:t>
            </a:r>
            <a:r>
              <a:rPr lang="en-US" dirty="0">
                <a:sym typeface="Wingdings" panose="05000000000000000000" pitchFamily="2" charset="2"/>
              </a:rPr>
              <a:t> “Has sex been a part of your life in the last six months, with or without a partner?”</a:t>
            </a:r>
          </a:p>
          <a:p>
            <a:pPr lvl="1"/>
            <a:r>
              <a:rPr lang="en-US" dirty="0">
                <a:sym typeface="Wingdings" panose="05000000000000000000" pitchFamily="2" charset="2"/>
              </a:rPr>
              <a:t>Answers will be dichotomous  yes or no</a:t>
            </a:r>
          </a:p>
          <a:p>
            <a:r>
              <a:rPr lang="en-US" dirty="0">
                <a:sym typeface="Wingdings" panose="05000000000000000000" pitchFamily="2" charset="2"/>
              </a:rPr>
              <a:t>Age  rather than looking at this as a continuous variable, researchers broke the age range into three categories:</a:t>
            </a:r>
          </a:p>
          <a:p>
            <a:pPr lvl="1"/>
            <a:r>
              <a:rPr lang="en-US" dirty="0">
                <a:sym typeface="Wingdings" panose="05000000000000000000" pitchFamily="2" charset="2"/>
              </a:rPr>
              <a:t>Age 60-69</a:t>
            </a:r>
          </a:p>
          <a:p>
            <a:pPr lvl="1"/>
            <a:r>
              <a:rPr lang="en-US" dirty="0">
                <a:sym typeface="Wingdings" panose="05000000000000000000" pitchFamily="2" charset="2"/>
              </a:rPr>
              <a:t>Age 70-79</a:t>
            </a:r>
          </a:p>
          <a:p>
            <a:pPr lvl="1"/>
            <a:r>
              <a:rPr lang="en-US" dirty="0">
                <a:sym typeface="Wingdings" panose="05000000000000000000" pitchFamily="2" charset="2"/>
              </a:rPr>
              <a:t>Age 80-89</a:t>
            </a:r>
          </a:p>
          <a:p>
            <a:pPr marL="457200" lvl="1" indent="0">
              <a:buNone/>
            </a:pPr>
            <a:r>
              <a:rPr lang="en-US" dirty="0">
                <a:sym typeface="Wingdings" panose="05000000000000000000" pitchFamily="2" charset="2"/>
              </a:rPr>
              <a:t>**This is an example of a multinomial categorical variable**</a:t>
            </a:r>
            <a:endParaRPr lang="en-US" dirty="0"/>
          </a:p>
          <a:p>
            <a:pPr lvl="1"/>
            <a:endParaRPr lang="en-US" dirty="0"/>
          </a:p>
        </p:txBody>
      </p:sp>
    </p:spTree>
    <p:extLst>
      <p:ext uri="{BB962C8B-B14F-4D97-AF65-F5344CB8AC3E}">
        <p14:creationId xmlns:p14="http://schemas.microsoft.com/office/powerpoint/2010/main" val="30183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F70C-336E-4F79-A285-D3FD32F79EC4}"/>
              </a:ext>
            </a:extLst>
          </p:cNvPr>
          <p:cNvSpPr>
            <a:spLocks noGrp="1"/>
          </p:cNvSpPr>
          <p:nvPr>
            <p:ph type="title"/>
          </p:nvPr>
        </p:nvSpPr>
        <p:spPr/>
        <p:txBody>
          <a:bodyPr/>
          <a:lstStyle/>
          <a:p>
            <a:r>
              <a:rPr lang="en-US" dirty="0"/>
              <a:t>Research Example: Thompson, et al. (2011)</a:t>
            </a:r>
          </a:p>
        </p:txBody>
      </p:sp>
      <p:pic>
        <p:nvPicPr>
          <p:cNvPr id="6" name="Content Placeholder 5" descr="Is there an association between age and sexual activity in the last 6 months?">
            <a:extLst>
              <a:ext uri="{FF2B5EF4-FFF2-40B4-BE49-F238E27FC236}">
                <a16:creationId xmlns:a16="http://schemas.microsoft.com/office/drawing/2014/main" id="{F78DE925-B9EA-4169-9B07-DC7169C4868B}"/>
              </a:ext>
            </a:extLst>
          </p:cNvPr>
          <p:cNvPicPr>
            <a:picLocks noGrp="1" noChangeAspect="1"/>
          </p:cNvPicPr>
          <p:nvPr>
            <p:ph sz="half" idx="1"/>
          </p:nvPr>
        </p:nvPicPr>
        <p:blipFill>
          <a:blip r:embed="rId2"/>
          <a:stretch>
            <a:fillRect/>
          </a:stretch>
        </p:blipFill>
        <p:spPr>
          <a:xfrm>
            <a:off x="2476901" y="1245626"/>
            <a:ext cx="7238198" cy="3116172"/>
          </a:xfrm>
          <a:prstGeom prst="rect">
            <a:avLst/>
          </a:prstGeom>
        </p:spPr>
      </p:pic>
      <p:graphicFrame>
        <p:nvGraphicFramePr>
          <p:cNvPr id="7" name="Table 7">
            <a:extLst>
              <a:ext uri="{FF2B5EF4-FFF2-40B4-BE49-F238E27FC236}">
                <a16:creationId xmlns:a16="http://schemas.microsoft.com/office/drawing/2014/main" id="{55851F07-9122-4482-96A5-370EEA20ACA1}"/>
              </a:ext>
            </a:extLst>
          </p:cNvPr>
          <p:cNvGraphicFramePr>
            <a:graphicFrameLocks noGrp="1"/>
          </p:cNvGraphicFramePr>
          <p:nvPr>
            <p:ph sz="half" idx="2"/>
            <p:extLst>
              <p:ext uri="{D42A27DB-BD31-4B8C-83A1-F6EECF244321}">
                <p14:modId xmlns:p14="http://schemas.microsoft.com/office/powerpoint/2010/main" val="4067940787"/>
              </p:ext>
            </p:extLst>
          </p:nvPr>
        </p:nvGraphicFramePr>
        <p:xfrm>
          <a:off x="1561698" y="4361798"/>
          <a:ext cx="9103092" cy="1483360"/>
        </p:xfrm>
        <a:graphic>
          <a:graphicData uri="http://schemas.openxmlformats.org/drawingml/2006/table">
            <a:tbl>
              <a:tblPr firstRow="1" bandRow="1">
                <a:tableStyleId>{5C22544A-7EE6-4342-B048-85BDC9FD1C3A}</a:tableStyleId>
              </a:tblPr>
              <a:tblGrid>
                <a:gridCol w="2275773">
                  <a:extLst>
                    <a:ext uri="{9D8B030D-6E8A-4147-A177-3AD203B41FA5}">
                      <a16:colId xmlns:a16="http://schemas.microsoft.com/office/drawing/2014/main" val="3494398946"/>
                    </a:ext>
                  </a:extLst>
                </a:gridCol>
                <a:gridCol w="2275773">
                  <a:extLst>
                    <a:ext uri="{9D8B030D-6E8A-4147-A177-3AD203B41FA5}">
                      <a16:colId xmlns:a16="http://schemas.microsoft.com/office/drawing/2014/main" val="3039341474"/>
                    </a:ext>
                  </a:extLst>
                </a:gridCol>
                <a:gridCol w="2275773">
                  <a:extLst>
                    <a:ext uri="{9D8B030D-6E8A-4147-A177-3AD203B41FA5}">
                      <a16:colId xmlns:a16="http://schemas.microsoft.com/office/drawing/2014/main" val="802116358"/>
                    </a:ext>
                  </a:extLst>
                </a:gridCol>
                <a:gridCol w="2275773">
                  <a:extLst>
                    <a:ext uri="{9D8B030D-6E8A-4147-A177-3AD203B41FA5}">
                      <a16:colId xmlns:a16="http://schemas.microsoft.com/office/drawing/2014/main" val="1998979432"/>
                    </a:ext>
                  </a:extLst>
                </a:gridCol>
              </a:tblGrid>
              <a:tr h="370840">
                <a:tc rowSpan="2">
                  <a:txBody>
                    <a:bodyPr/>
                    <a:lstStyle/>
                    <a:p>
                      <a:pPr algn="ctr"/>
                      <a:r>
                        <a:rPr lang="en-US" dirty="0"/>
                        <a:t>Sexual Activity</a:t>
                      </a:r>
                    </a:p>
                  </a:txBody>
                  <a:tcPr/>
                </a:tc>
                <a:tc gridSpan="3">
                  <a:txBody>
                    <a:bodyPr/>
                    <a:lstStyle/>
                    <a:p>
                      <a:pPr algn="ctr"/>
                      <a:r>
                        <a:rPr lang="en-US" dirty="0"/>
                        <a:t>Age </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34471244"/>
                  </a:ext>
                </a:extLst>
              </a:tr>
              <a:tr h="370840">
                <a:tc vMerge="1">
                  <a:txBody>
                    <a:bodyPr/>
                    <a:lstStyle/>
                    <a:p>
                      <a:endParaRPr lang="en-US" dirty="0"/>
                    </a:p>
                  </a:txBody>
                  <a:tcPr/>
                </a:tc>
                <a:tc>
                  <a:txBody>
                    <a:bodyPr/>
                    <a:lstStyle/>
                    <a:p>
                      <a:pPr algn="ctr"/>
                      <a:r>
                        <a:rPr lang="en-US" dirty="0">
                          <a:solidFill>
                            <a:schemeClr val="bg1"/>
                          </a:solidFill>
                        </a:rPr>
                        <a:t>Age 60-69</a:t>
                      </a:r>
                    </a:p>
                  </a:txBody>
                  <a:tcPr>
                    <a:solidFill>
                      <a:schemeClr val="accent1"/>
                    </a:solidFill>
                  </a:tcPr>
                </a:tc>
                <a:tc>
                  <a:txBody>
                    <a:bodyPr/>
                    <a:lstStyle/>
                    <a:p>
                      <a:pPr algn="ctr"/>
                      <a:r>
                        <a:rPr lang="en-US" dirty="0">
                          <a:solidFill>
                            <a:schemeClr val="bg1"/>
                          </a:solidFill>
                        </a:rPr>
                        <a:t>Age 70-79</a:t>
                      </a:r>
                    </a:p>
                  </a:txBody>
                  <a:tcPr>
                    <a:solidFill>
                      <a:schemeClr val="accent1"/>
                    </a:solidFill>
                  </a:tcPr>
                </a:tc>
                <a:tc>
                  <a:txBody>
                    <a:bodyPr/>
                    <a:lstStyle/>
                    <a:p>
                      <a:pPr algn="ctr"/>
                      <a:r>
                        <a:rPr lang="en-US" dirty="0">
                          <a:solidFill>
                            <a:schemeClr val="bg1"/>
                          </a:solidFill>
                        </a:rPr>
                        <a:t>Age 80-89</a:t>
                      </a:r>
                    </a:p>
                  </a:txBody>
                  <a:tcPr>
                    <a:solidFill>
                      <a:schemeClr val="accent1"/>
                    </a:solidFill>
                  </a:tcPr>
                </a:tc>
                <a:extLst>
                  <a:ext uri="{0D108BD9-81ED-4DB2-BD59-A6C34878D82A}">
                    <a16:rowId xmlns:a16="http://schemas.microsoft.com/office/drawing/2014/main" val="4127314995"/>
                  </a:ext>
                </a:extLst>
              </a:tr>
              <a:tr h="370840">
                <a:tc>
                  <a:txBody>
                    <a:bodyPr/>
                    <a:lstStyle/>
                    <a:p>
                      <a:pPr algn="ctr"/>
                      <a:r>
                        <a:rPr lang="en-US" dirty="0"/>
                        <a:t>Yes</a:t>
                      </a:r>
                    </a:p>
                  </a:txBody>
                  <a:tcPr/>
                </a:tc>
                <a:tc>
                  <a:txBody>
                    <a:bodyPr/>
                    <a:lstStyle/>
                    <a:p>
                      <a:pPr algn="ctr"/>
                      <a:r>
                        <a:rPr lang="en-US" dirty="0"/>
                        <a:t>201</a:t>
                      </a:r>
                    </a:p>
                  </a:txBody>
                  <a:tcPr/>
                </a:tc>
                <a:tc>
                  <a:txBody>
                    <a:bodyPr/>
                    <a:lstStyle/>
                    <a:p>
                      <a:pPr algn="ctr"/>
                      <a:r>
                        <a:rPr lang="en-US" dirty="0"/>
                        <a:t>184</a:t>
                      </a:r>
                    </a:p>
                  </a:txBody>
                  <a:tcPr/>
                </a:tc>
                <a:tc>
                  <a:txBody>
                    <a:bodyPr/>
                    <a:lstStyle/>
                    <a:p>
                      <a:pPr algn="ctr"/>
                      <a:r>
                        <a:rPr lang="en-US" dirty="0"/>
                        <a:t>38</a:t>
                      </a:r>
                    </a:p>
                  </a:txBody>
                  <a:tcPr/>
                </a:tc>
                <a:extLst>
                  <a:ext uri="{0D108BD9-81ED-4DB2-BD59-A6C34878D82A}">
                    <a16:rowId xmlns:a16="http://schemas.microsoft.com/office/drawing/2014/main" val="1818693755"/>
                  </a:ext>
                </a:extLst>
              </a:tr>
              <a:tr h="370840">
                <a:tc>
                  <a:txBody>
                    <a:bodyPr/>
                    <a:lstStyle/>
                    <a:p>
                      <a:pPr algn="ctr"/>
                      <a:r>
                        <a:rPr lang="en-US" dirty="0"/>
                        <a:t>No</a:t>
                      </a:r>
                    </a:p>
                  </a:txBody>
                  <a:tcPr/>
                </a:tc>
                <a:tc>
                  <a:txBody>
                    <a:bodyPr/>
                    <a:lstStyle/>
                    <a:p>
                      <a:pPr algn="ctr"/>
                      <a:r>
                        <a:rPr lang="en-US" dirty="0"/>
                        <a:t>153</a:t>
                      </a:r>
                    </a:p>
                  </a:txBody>
                  <a:tcPr/>
                </a:tc>
                <a:tc>
                  <a:txBody>
                    <a:bodyPr/>
                    <a:lstStyle/>
                    <a:p>
                      <a:pPr algn="ctr"/>
                      <a:r>
                        <a:rPr lang="en-US" dirty="0"/>
                        <a:t>286</a:t>
                      </a:r>
                    </a:p>
                  </a:txBody>
                  <a:tcPr/>
                </a:tc>
                <a:tc>
                  <a:txBody>
                    <a:bodyPr/>
                    <a:lstStyle/>
                    <a:p>
                      <a:pPr algn="ctr"/>
                      <a:r>
                        <a:rPr lang="en-US" dirty="0"/>
                        <a:t>174</a:t>
                      </a:r>
                    </a:p>
                  </a:txBody>
                  <a:tcPr/>
                </a:tc>
                <a:extLst>
                  <a:ext uri="{0D108BD9-81ED-4DB2-BD59-A6C34878D82A}">
                    <a16:rowId xmlns:a16="http://schemas.microsoft.com/office/drawing/2014/main" val="1874349980"/>
                  </a:ext>
                </a:extLst>
              </a:tr>
            </a:tbl>
          </a:graphicData>
        </a:graphic>
      </p:graphicFrame>
    </p:spTree>
    <p:extLst>
      <p:ext uri="{BB962C8B-B14F-4D97-AF65-F5344CB8AC3E}">
        <p14:creationId xmlns:p14="http://schemas.microsoft.com/office/powerpoint/2010/main" val="87926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33D7-3EF9-4AF1-94F0-D68287F99710}"/>
              </a:ext>
            </a:extLst>
          </p:cNvPr>
          <p:cNvSpPr>
            <a:spLocks noGrp="1"/>
          </p:cNvSpPr>
          <p:nvPr>
            <p:ph type="title"/>
          </p:nvPr>
        </p:nvSpPr>
        <p:spPr/>
        <p:txBody>
          <a:bodyPr/>
          <a:lstStyle/>
          <a:p>
            <a:r>
              <a:rPr lang="en-US" dirty="0"/>
              <a:t>Research Example: Thompson, et al. (2011)</a:t>
            </a:r>
          </a:p>
        </p:txBody>
      </p:sp>
      <p:sp>
        <p:nvSpPr>
          <p:cNvPr id="3" name="Content Placeholder 2">
            <a:extLst>
              <a:ext uri="{FF2B5EF4-FFF2-40B4-BE49-F238E27FC236}">
                <a16:creationId xmlns:a16="http://schemas.microsoft.com/office/drawing/2014/main" id="{2DA5B981-B890-4F09-9EA4-0F03A8CB2E23}"/>
              </a:ext>
            </a:extLst>
          </p:cNvPr>
          <p:cNvSpPr>
            <a:spLocks noGrp="1"/>
          </p:cNvSpPr>
          <p:nvPr>
            <p:ph sz="half" idx="1"/>
          </p:nvPr>
        </p:nvSpPr>
        <p:spPr/>
        <p:txBody>
          <a:bodyPr/>
          <a:lstStyle/>
          <a:p>
            <a:r>
              <a:rPr lang="en-US" dirty="0"/>
              <a:t>Statistical Findings:</a:t>
            </a:r>
          </a:p>
          <a:p>
            <a:pPr lvl="1"/>
            <a:r>
              <a:rPr lang="en-US" dirty="0"/>
              <a:t>There was a statistically significant difference between the different age groups and sexual activity, </a:t>
            </a:r>
            <a:r>
              <a:rPr lang="en-US" i="1" dirty="0"/>
              <a:t>X</a:t>
            </a:r>
            <a:r>
              <a:rPr lang="en-US" i="1" baseline="30000" dirty="0"/>
              <a:t>2</a:t>
            </a:r>
            <a:r>
              <a:rPr lang="en-US" dirty="0"/>
              <a:t>(2) = 83.90, </a:t>
            </a:r>
            <a:r>
              <a:rPr lang="en-US" i="1" dirty="0"/>
              <a:t>p &lt; </a:t>
            </a:r>
            <a:r>
              <a:rPr lang="en-US" dirty="0"/>
              <a:t>0.001</a:t>
            </a:r>
          </a:p>
        </p:txBody>
      </p:sp>
      <p:sp>
        <p:nvSpPr>
          <p:cNvPr id="4" name="Content Placeholder 3">
            <a:extLst>
              <a:ext uri="{FF2B5EF4-FFF2-40B4-BE49-F238E27FC236}">
                <a16:creationId xmlns:a16="http://schemas.microsoft.com/office/drawing/2014/main" id="{DC45380D-DD52-4C80-A790-A897712CAD6D}"/>
              </a:ext>
            </a:extLst>
          </p:cNvPr>
          <p:cNvSpPr>
            <a:spLocks noGrp="1"/>
          </p:cNvSpPr>
          <p:nvPr>
            <p:ph sz="half" idx="2"/>
          </p:nvPr>
        </p:nvSpPr>
        <p:spPr/>
        <p:txBody>
          <a:bodyPr/>
          <a:lstStyle/>
          <a:p>
            <a:r>
              <a:rPr lang="en-US" dirty="0"/>
              <a:t>Practical significance: </a:t>
            </a:r>
          </a:p>
          <a:p>
            <a:pPr lvl="1"/>
            <a:r>
              <a:rPr lang="en-US" dirty="0"/>
              <a:t>As women age they become less sexually active, with this difference being greatest for the 80-89 age category, followed by the 70-79 age category, and finally the 60-69 age category. </a:t>
            </a:r>
          </a:p>
        </p:txBody>
      </p:sp>
    </p:spTree>
    <p:extLst>
      <p:ext uri="{BB962C8B-B14F-4D97-AF65-F5344CB8AC3E}">
        <p14:creationId xmlns:p14="http://schemas.microsoft.com/office/powerpoint/2010/main" val="19677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Let’s think about it…</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Why did the researchers use a Chi-Square test to answer their research questions?&#10;What do their results mean?&#10;How would you improve this study?">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204402559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3273</Words>
  <Application>Microsoft Office PowerPoint</Application>
  <PresentationFormat>Widescreen</PresentationFormat>
  <Paragraphs>351</Paragraphs>
  <Slides>36</Slides>
  <Notes>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Times New Roman</vt:lpstr>
      <vt:lpstr>Office Theme</vt:lpstr>
      <vt:lpstr>Retrospect</vt:lpstr>
      <vt:lpstr>Chi-Square Tests</vt:lpstr>
      <vt:lpstr>Learning Objectives</vt:lpstr>
      <vt:lpstr>What is a Chi-Square Test?</vt:lpstr>
      <vt:lpstr>Research Example:  Thompson, et al. (2011)</vt:lpstr>
      <vt:lpstr>Research Example: Thompson, et al. (2011)</vt:lpstr>
      <vt:lpstr>Research Example: Thompson, et al. (2011)</vt:lpstr>
      <vt:lpstr>Research Example: Thompson, et al. (2011)</vt:lpstr>
      <vt:lpstr>Research Example: Thompson, et al. (2011)</vt:lpstr>
      <vt:lpstr>Let’s think about it…</vt:lpstr>
      <vt:lpstr>What do Chi-square tests do?</vt:lpstr>
      <vt:lpstr>What do Chi-square tests do?</vt:lpstr>
      <vt:lpstr>Let’s see the math!</vt:lpstr>
      <vt:lpstr>Let’s see the math!</vt:lpstr>
      <vt:lpstr>Let’s see the math!</vt:lpstr>
      <vt:lpstr>Let’s see the math!</vt:lpstr>
      <vt:lpstr>What do Chi-square tests do?</vt:lpstr>
      <vt:lpstr>When do researchers use a Chi-square test?</vt:lpstr>
      <vt:lpstr>Hypotheses</vt:lpstr>
      <vt:lpstr>Assumptions</vt:lpstr>
      <vt:lpstr>Assumption 1: Two Categorical Variables</vt:lpstr>
      <vt:lpstr>Assumption 2: Independent Observations </vt:lpstr>
      <vt:lpstr>Assumption 3: Expected Counts Greater than 5</vt:lpstr>
      <vt:lpstr>Statistical Significance</vt:lpstr>
      <vt:lpstr>Practical Significance</vt:lpstr>
      <vt:lpstr>Practical Significance: When &amp; How to use Phi</vt:lpstr>
      <vt:lpstr>Practical Significance: When &amp; How to use Cramer’s V</vt:lpstr>
      <vt:lpstr>How to use Cramer’s V</vt:lpstr>
      <vt:lpstr>Practical Significance …and the Odds Ratio</vt:lpstr>
      <vt:lpstr>Let’s see the math!</vt:lpstr>
      <vt:lpstr>Walk-Through Example</vt:lpstr>
      <vt:lpstr>Walk-Through Example</vt:lpstr>
      <vt:lpstr>Research Question</vt:lpstr>
      <vt:lpstr>What do you think we will find when we analyze the data?</vt:lpstr>
      <vt:lpstr>Researcher Hypotheses</vt:lpstr>
      <vt:lpstr>Let’s Analyze the Data!</vt:lpstr>
      <vt:lpstr>Creative Commons 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Tests</dc:title>
  <dc:creator>Hannah Osborn</dc:creator>
  <cp:lastModifiedBy>Fleming, Rachel</cp:lastModifiedBy>
  <cp:revision>4</cp:revision>
  <dcterms:created xsi:type="dcterms:W3CDTF">2023-05-23T16:24:42Z</dcterms:created>
  <dcterms:modified xsi:type="dcterms:W3CDTF">2023-05-31T14:21:24Z</dcterms:modified>
</cp:coreProperties>
</file>